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3" r:id="rId1"/>
  </p:sldMasterIdLst>
  <p:notesMasterIdLst>
    <p:notesMasterId r:id="rId9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943" r:id="rId15"/>
    <p:sldId id="920" r:id="rId16"/>
    <p:sldId id="906" r:id="rId17"/>
    <p:sldId id="910" r:id="rId18"/>
    <p:sldId id="918" r:id="rId19"/>
    <p:sldId id="276" r:id="rId20"/>
    <p:sldId id="275" r:id="rId21"/>
    <p:sldId id="913" r:id="rId22"/>
    <p:sldId id="829" r:id="rId23"/>
    <p:sldId id="834" r:id="rId24"/>
    <p:sldId id="835" r:id="rId25"/>
    <p:sldId id="911" r:id="rId26"/>
    <p:sldId id="914" r:id="rId27"/>
    <p:sldId id="968" r:id="rId28"/>
    <p:sldId id="907" r:id="rId29"/>
    <p:sldId id="909" r:id="rId30"/>
    <p:sldId id="845" r:id="rId31"/>
    <p:sldId id="921" r:id="rId32"/>
    <p:sldId id="905" r:id="rId33"/>
    <p:sldId id="916" r:id="rId34"/>
    <p:sldId id="919" r:id="rId35"/>
    <p:sldId id="269" r:id="rId36"/>
    <p:sldId id="926" r:id="rId37"/>
    <p:sldId id="927" r:id="rId38"/>
    <p:sldId id="932" r:id="rId39"/>
    <p:sldId id="934" r:id="rId40"/>
    <p:sldId id="940" r:id="rId41"/>
    <p:sldId id="965" r:id="rId42"/>
    <p:sldId id="966" r:id="rId43"/>
    <p:sldId id="936" r:id="rId44"/>
    <p:sldId id="939" r:id="rId45"/>
    <p:sldId id="942" r:id="rId46"/>
    <p:sldId id="944" r:id="rId47"/>
    <p:sldId id="931" r:id="rId48"/>
    <p:sldId id="319" r:id="rId49"/>
    <p:sldId id="946" r:id="rId50"/>
    <p:sldId id="947" r:id="rId51"/>
    <p:sldId id="552" r:id="rId52"/>
    <p:sldId id="542" r:id="rId53"/>
    <p:sldId id="922" r:id="rId54"/>
    <p:sldId id="945" r:id="rId55"/>
    <p:sldId id="549" r:id="rId56"/>
    <p:sldId id="893" r:id="rId57"/>
    <p:sldId id="550" r:id="rId58"/>
    <p:sldId id="551" r:id="rId59"/>
    <p:sldId id="324" r:id="rId60"/>
    <p:sldId id="971" r:id="rId61"/>
    <p:sldId id="972" r:id="rId62"/>
    <p:sldId id="973" r:id="rId63"/>
    <p:sldId id="976" r:id="rId64"/>
    <p:sldId id="975" r:id="rId65"/>
    <p:sldId id="977" r:id="rId66"/>
    <p:sldId id="981" r:id="rId67"/>
    <p:sldId id="982" r:id="rId68"/>
    <p:sldId id="978" r:id="rId69"/>
    <p:sldId id="979" r:id="rId70"/>
    <p:sldId id="980" r:id="rId71"/>
    <p:sldId id="988" r:id="rId72"/>
    <p:sldId id="987" r:id="rId73"/>
    <p:sldId id="989" r:id="rId74"/>
    <p:sldId id="953" r:id="rId75"/>
    <p:sldId id="958" r:id="rId76"/>
    <p:sldId id="959" r:id="rId77"/>
    <p:sldId id="957" r:id="rId78"/>
    <p:sldId id="960" r:id="rId79"/>
    <p:sldId id="961" r:id="rId80"/>
    <p:sldId id="955" r:id="rId81"/>
    <p:sldId id="964" r:id="rId82"/>
    <p:sldId id="924" r:id="rId83"/>
    <p:sldId id="962" r:id="rId84"/>
    <p:sldId id="963" r:id="rId85"/>
    <p:sldId id="969" r:id="rId86"/>
    <p:sldId id="271" r:id="rId87"/>
    <p:sldId id="991" r:id="rId88"/>
    <p:sldId id="992" r:id="rId89"/>
    <p:sldId id="917" r:id="rId90"/>
    <p:sldId id="277" r:id="rId91"/>
    <p:sldId id="278" r:id="rId92"/>
    <p:sldId id="281" r:id="rId93"/>
    <p:sldId id="285" r:id="rId94"/>
    <p:sldId id="283" r:id="rId95"/>
    <p:sldId id="970" r:id="rId96"/>
    <p:sldId id="967"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0"/>
    <p:restoredTop sz="96327"/>
  </p:normalViewPr>
  <p:slideViewPr>
    <p:cSldViewPr snapToGrid="0">
      <p:cViewPr varScale="1">
        <p:scale>
          <a:sx n="96" d="100"/>
          <a:sy n="96" d="100"/>
        </p:scale>
        <p:origin x="168" y="6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ata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_rels/data12.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_rels/data13.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37.svg"/></Relationships>
</file>

<file path=ppt/diagrams/_rels/data14.xml.rels><?xml version="1.0" encoding="UTF-8" standalone="yes"?>
<Relationships xmlns="http://schemas.openxmlformats.org/package/2006/relationships"><Relationship Id="rId2" Type="http://schemas.openxmlformats.org/officeDocument/2006/relationships/image" Target="../media/image172.svg"/><Relationship Id="rId1" Type="http://schemas.openxmlformats.org/officeDocument/2006/relationships/image" Target="../media/image171.png"/></Relationships>
</file>

<file path=ppt/diagrams/_rels/data1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svg"/><Relationship Id="rId1" Type="http://schemas.openxmlformats.org/officeDocument/2006/relationships/image" Target="../media/image173.png"/><Relationship Id="rId6" Type="http://schemas.openxmlformats.org/officeDocument/2006/relationships/image" Target="../media/image178.svg"/><Relationship Id="rId5" Type="http://schemas.openxmlformats.org/officeDocument/2006/relationships/image" Target="../media/image177.png"/><Relationship Id="rId4" Type="http://schemas.openxmlformats.org/officeDocument/2006/relationships/image" Target="../media/image176.svg"/></Relationships>
</file>

<file path=ppt/diagrams/_rels/data16.xml.rels><?xml version="1.0" encoding="UTF-8" standalone="yes"?>
<Relationships xmlns="http://schemas.openxmlformats.org/package/2006/relationships"><Relationship Id="rId8" Type="http://schemas.openxmlformats.org/officeDocument/2006/relationships/image" Target="../media/image198.svg"/><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image" Target="../media/image192.svg"/><Relationship Id="rId1" Type="http://schemas.openxmlformats.org/officeDocument/2006/relationships/image" Target="../media/image191.png"/><Relationship Id="rId6" Type="http://schemas.openxmlformats.org/officeDocument/2006/relationships/image" Target="../media/image196.svg"/><Relationship Id="rId5" Type="http://schemas.openxmlformats.org/officeDocument/2006/relationships/image" Target="../media/image195.png"/><Relationship Id="rId4" Type="http://schemas.openxmlformats.org/officeDocument/2006/relationships/image" Target="../media/image194.svg"/></Relationships>
</file>

<file path=ppt/diagrams/_rels/data17.xml.rels><?xml version="1.0" encoding="UTF-8" standalone="yes"?>
<Relationships xmlns="http://schemas.openxmlformats.org/package/2006/relationships"><Relationship Id="rId8" Type="http://schemas.openxmlformats.org/officeDocument/2006/relationships/image" Target="../media/image209.sv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image" Target="../media/image203.svg"/><Relationship Id="rId1" Type="http://schemas.openxmlformats.org/officeDocument/2006/relationships/image" Target="../media/image202.png"/><Relationship Id="rId6" Type="http://schemas.openxmlformats.org/officeDocument/2006/relationships/image" Target="../media/image207.svg"/><Relationship Id="rId5" Type="http://schemas.openxmlformats.org/officeDocument/2006/relationships/image" Target="../media/image206.png"/><Relationship Id="rId4" Type="http://schemas.openxmlformats.org/officeDocument/2006/relationships/image" Target="../media/image205.sv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ata21.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svg"/><Relationship Id="rId1" Type="http://schemas.openxmlformats.org/officeDocument/2006/relationships/image" Target="../media/image224.png"/><Relationship Id="rId4" Type="http://schemas.openxmlformats.org/officeDocument/2006/relationships/image" Target="../media/image227.svg"/></Relationships>
</file>

<file path=ppt/diagrams/_rels/data2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241.svg"/><Relationship Id="rId1" Type="http://schemas.openxmlformats.org/officeDocument/2006/relationships/image" Target="../media/image240.png"/><Relationship Id="rId4" Type="http://schemas.openxmlformats.org/officeDocument/2006/relationships/image" Target="../media/image242.svg"/></Relationships>
</file>

<file path=ppt/diagrams/_rels/data23.xml.rels><?xml version="1.0" encoding="UTF-8" standalone="yes"?>
<Relationships xmlns="http://schemas.openxmlformats.org/package/2006/relationships"><Relationship Id="rId2" Type="http://schemas.openxmlformats.org/officeDocument/2006/relationships/image" Target="../media/image274.svg"/><Relationship Id="rId1" Type="http://schemas.openxmlformats.org/officeDocument/2006/relationships/image" Target="../media/image273.png"/></Relationships>
</file>

<file path=ppt/diagrams/_rels/data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5.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ata6.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ata7.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ata8.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19.png"/><Relationship Id="rId7" Type="http://schemas.openxmlformats.org/officeDocument/2006/relationships/image" Target="../media/image69.png"/><Relationship Id="rId12" Type="http://schemas.openxmlformats.org/officeDocument/2006/relationships/image" Target="../media/image74.sv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8.sv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7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37.svg"/></Relationships>
</file>

<file path=ppt/diagrams/_rels/drawing14.xml.rels><?xml version="1.0" encoding="UTF-8" standalone="yes"?>
<Relationships xmlns="http://schemas.openxmlformats.org/package/2006/relationships"><Relationship Id="rId2" Type="http://schemas.openxmlformats.org/officeDocument/2006/relationships/image" Target="../media/image172.svg"/><Relationship Id="rId1" Type="http://schemas.openxmlformats.org/officeDocument/2006/relationships/image" Target="../media/image171.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svg"/><Relationship Id="rId1" Type="http://schemas.openxmlformats.org/officeDocument/2006/relationships/image" Target="../media/image173.png"/><Relationship Id="rId6" Type="http://schemas.openxmlformats.org/officeDocument/2006/relationships/image" Target="../media/image178.svg"/><Relationship Id="rId5" Type="http://schemas.openxmlformats.org/officeDocument/2006/relationships/image" Target="../media/image177.png"/><Relationship Id="rId4" Type="http://schemas.openxmlformats.org/officeDocument/2006/relationships/image" Target="../media/image176.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198.svg"/><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image" Target="../media/image192.svg"/><Relationship Id="rId1" Type="http://schemas.openxmlformats.org/officeDocument/2006/relationships/image" Target="../media/image191.png"/><Relationship Id="rId6" Type="http://schemas.openxmlformats.org/officeDocument/2006/relationships/image" Target="../media/image196.svg"/><Relationship Id="rId5" Type="http://schemas.openxmlformats.org/officeDocument/2006/relationships/image" Target="../media/image195.png"/><Relationship Id="rId4" Type="http://schemas.openxmlformats.org/officeDocument/2006/relationships/image" Target="../media/image194.svg"/></Relationships>
</file>

<file path=ppt/diagrams/_rels/drawing17.xml.rels><?xml version="1.0" encoding="UTF-8" standalone="yes"?>
<Relationships xmlns="http://schemas.openxmlformats.org/package/2006/relationships"><Relationship Id="rId8" Type="http://schemas.openxmlformats.org/officeDocument/2006/relationships/image" Target="../media/image209.sv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image" Target="../media/image203.svg"/><Relationship Id="rId1" Type="http://schemas.openxmlformats.org/officeDocument/2006/relationships/image" Target="../media/image202.png"/><Relationship Id="rId6" Type="http://schemas.openxmlformats.org/officeDocument/2006/relationships/image" Target="../media/image207.svg"/><Relationship Id="rId5" Type="http://schemas.openxmlformats.org/officeDocument/2006/relationships/image" Target="../media/image206.png"/><Relationship Id="rId4" Type="http://schemas.openxmlformats.org/officeDocument/2006/relationships/image" Target="../media/image20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21.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svg"/><Relationship Id="rId1" Type="http://schemas.openxmlformats.org/officeDocument/2006/relationships/image" Target="../media/image224.png"/><Relationship Id="rId4" Type="http://schemas.openxmlformats.org/officeDocument/2006/relationships/image" Target="../media/image227.svg"/></Relationships>
</file>

<file path=ppt/diagrams/_rels/drawing2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241.svg"/><Relationship Id="rId1" Type="http://schemas.openxmlformats.org/officeDocument/2006/relationships/image" Target="../media/image240.png"/><Relationship Id="rId4" Type="http://schemas.openxmlformats.org/officeDocument/2006/relationships/image" Target="../media/image242.svg"/></Relationships>
</file>

<file path=ppt/diagrams/_rels/drawing23.xml.rels><?xml version="1.0" encoding="UTF-8" standalone="yes"?>
<Relationships xmlns="http://schemas.openxmlformats.org/package/2006/relationships"><Relationship Id="rId2" Type="http://schemas.openxmlformats.org/officeDocument/2006/relationships/image" Target="../media/image274.svg"/><Relationship Id="rId1" Type="http://schemas.openxmlformats.org/officeDocument/2006/relationships/image" Target="../media/image273.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6.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7.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rawing8.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19.png"/><Relationship Id="rId7" Type="http://schemas.openxmlformats.org/officeDocument/2006/relationships/image" Target="../media/image69.png"/><Relationship Id="rId12" Type="http://schemas.openxmlformats.org/officeDocument/2006/relationships/image" Target="../media/image74.sv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8.sv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7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920CC3-8730-494B-98BC-5A3659986BB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F56BD19-A3AE-4764-9DF9-11B0AD2B8943}">
      <dgm:prSet/>
      <dgm:spPr/>
      <dgm:t>
        <a:bodyPr/>
        <a:lstStyle/>
        <a:p>
          <a:r>
            <a:rPr lang="en-US" b="1" i="0" dirty="0"/>
            <a:t>Chatbots:</a:t>
          </a:r>
          <a:r>
            <a:rPr lang="en-US" b="0" i="0" dirty="0"/>
            <a:t> Facilitating human-like digital conversations</a:t>
          </a:r>
          <a:endParaRPr lang="en-US" dirty="0"/>
        </a:p>
      </dgm:t>
    </dgm:pt>
    <dgm:pt modelId="{87379C1D-98E9-47DA-A7AF-6874F90846D2}" type="parTrans" cxnId="{0EB6ABE8-C47A-4675-8F88-13BFA97794E5}">
      <dgm:prSet/>
      <dgm:spPr/>
      <dgm:t>
        <a:bodyPr/>
        <a:lstStyle/>
        <a:p>
          <a:endParaRPr lang="en-US"/>
        </a:p>
      </dgm:t>
    </dgm:pt>
    <dgm:pt modelId="{82DE3E3D-2703-47B1-9D38-561E28F203EE}" type="sibTrans" cxnId="{0EB6ABE8-C47A-4675-8F88-13BFA97794E5}">
      <dgm:prSet/>
      <dgm:spPr/>
      <dgm:t>
        <a:bodyPr/>
        <a:lstStyle/>
        <a:p>
          <a:endParaRPr lang="en-US"/>
        </a:p>
      </dgm:t>
    </dgm:pt>
    <dgm:pt modelId="{69FDCF59-4059-4F16-BC9E-C7480D95E81E}">
      <dgm:prSet/>
      <dgm:spPr/>
      <dgm:t>
        <a:bodyPr/>
        <a:lstStyle/>
        <a:p>
          <a:r>
            <a:rPr lang="en-US" b="1" i="0" dirty="0"/>
            <a:t>Generative AI:</a:t>
          </a:r>
          <a:r>
            <a:rPr lang="en-US" b="0" i="0" dirty="0"/>
            <a:t> Creating new content, including images and music</a:t>
          </a:r>
          <a:endParaRPr lang="en-US" dirty="0"/>
        </a:p>
      </dgm:t>
    </dgm:pt>
    <dgm:pt modelId="{E0BF286F-37EC-41C9-9F8C-F3BC41C3678A}" type="parTrans" cxnId="{D7CB522A-F3EC-44B7-8768-E53D91FB320F}">
      <dgm:prSet/>
      <dgm:spPr/>
      <dgm:t>
        <a:bodyPr/>
        <a:lstStyle/>
        <a:p>
          <a:endParaRPr lang="en-US"/>
        </a:p>
      </dgm:t>
    </dgm:pt>
    <dgm:pt modelId="{DCB4C4A5-0483-4317-ACE5-45605674E932}" type="sibTrans" cxnId="{D7CB522A-F3EC-44B7-8768-E53D91FB320F}">
      <dgm:prSet/>
      <dgm:spPr/>
      <dgm:t>
        <a:bodyPr/>
        <a:lstStyle/>
        <a:p>
          <a:endParaRPr lang="en-US"/>
        </a:p>
      </dgm:t>
    </dgm:pt>
    <dgm:pt modelId="{F5066856-1379-4172-A48F-19E7F8220BD8}">
      <dgm:prSet/>
      <dgm:spPr/>
      <dgm:t>
        <a:bodyPr/>
        <a:lstStyle/>
        <a:p>
          <a:r>
            <a:rPr lang="en-US" b="1" i="0" dirty="0"/>
            <a:t>Game-playing AI:</a:t>
          </a:r>
          <a:r>
            <a:rPr lang="en-US" b="0" i="0" dirty="0"/>
            <a:t> Mastering and competing in complex games</a:t>
          </a:r>
          <a:endParaRPr lang="en-US" dirty="0"/>
        </a:p>
      </dgm:t>
    </dgm:pt>
    <dgm:pt modelId="{C9AAD7B4-0ABF-4C15-AE76-DF502FAEE2D5}" type="parTrans" cxnId="{897C08FD-3D1F-47EF-B3EA-0A94BB83A487}">
      <dgm:prSet/>
      <dgm:spPr/>
      <dgm:t>
        <a:bodyPr/>
        <a:lstStyle/>
        <a:p>
          <a:endParaRPr lang="en-US"/>
        </a:p>
      </dgm:t>
    </dgm:pt>
    <dgm:pt modelId="{7AAC1434-46CB-4D03-8D12-D160DA7A7F73}" type="sibTrans" cxnId="{897C08FD-3D1F-47EF-B3EA-0A94BB83A487}">
      <dgm:prSet/>
      <dgm:spPr/>
      <dgm:t>
        <a:bodyPr/>
        <a:lstStyle/>
        <a:p>
          <a:endParaRPr lang="en-US"/>
        </a:p>
      </dgm:t>
    </dgm:pt>
    <dgm:pt modelId="{5F23402F-A55E-4AA4-B405-72024A9E00C8}">
      <dgm:prSet/>
      <dgm:spPr/>
      <dgm:t>
        <a:bodyPr/>
        <a:lstStyle/>
        <a:p>
          <a:r>
            <a:rPr lang="en-US" b="1" i="0" dirty="0"/>
            <a:t>Image Recognition:</a:t>
          </a:r>
          <a:r>
            <a:rPr lang="en-US" b="0" i="0" dirty="0"/>
            <a:t> Classifying and categorizing images</a:t>
          </a:r>
          <a:endParaRPr lang="en-US" dirty="0"/>
        </a:p>
      </dgm:t>
    </dgm:pt>
    <dgm:pt modelId="{10044A20-CA55-4F64-9135-2A846418E5D4}" type="parTrans" cxnId="{16CB83D6-163E-4789-9146-A50725DDC7BB}">
      <dgm:prSet/>
      <dgm:spPr/>
      <dgm:t>
        <a:bodyPr/>
        <a:lstStyle/>
        <a:p>
          <a:endParaRPr lang="en-US"/>
        </a:p>
      </dgm:t>
    </dgm:pt>
    <dgm:pt modelId="{56EEFEAB-1ED1-4990-9BA7-85051700735C}" type="sibTrans" cxnId="{16CB83D6-163E-4789-9146-A50725DDC7BB}">
      <dgm:prSet/>
      <dgm:spPr/>
      <dgm:t>
        <a:bodyPr/>
        <a:lstStyle/>
        <a:p>
          <a:endParaRPr lang="en-US"/>
        </a:p>
      </dgm:t>
    </dgm:pt>
    <dgm:pt modelId="{1CE649AB-2A4E-440D-B25A-E2C7087179A3}">
      <dgm:prSet/>
      <dgm:spPr/>
      <dgm:t>
        <a:bodyPr/>
        <a:lstStyle/>
        <a:p>
          <a:r>
            <a:rPr lang="en-US" b="1" i="0" dirty="0"/>
            <a:t>Object Detection:</a:t>
          </a:r>
          <a:r>
            <a:rPr lang="en-US" b="0" i="0" dirty="0"/>
            <a:t> Recognizing specific items within images</a:t>
          </a:r>
          <a:endParaRPr lang="en-US" dirty="0"/>
        </a:p>
      </dgm:t>
    </dgm:pt>
    <dgm:pt modelId="{277931EF-418E-4E3A-8635-7FD71E1D17BE}" type="parTrans" cxnId="{585C73F5-EA9C-43EA-9FF1-B5102BE9D5B2}">
      <dgm:prSet/>
      <dgm:spPr/>
      <dgm:t>
        <a:bodyPr/>
        <a:lstStyle/>
        <a:p>
          <a:endParaRPr lang="en-US"/>
        </a:p>
      </dgm:t>
    </dgm:pt>
    <dgm:pt modelId="{F4356119-0743-47F0-B836-55D0F23F5FF3}" type="sibTrans" cxnId="{585C73F5-EA9C-43EA-9FF1-B5102BE9D5B2}">
      <dgm:prSet/>
      <dgm:spPr/>
      <dgm:t>
        <a:bodyPr/>
        <a:lstStyle/>
        <a:p>
          <a:endParaRPr lang="en-US"/>
        </a:p>
      </dgm:t>
    </dgm:pt>
    <dgm:pt modelId="{3D2FA3D7-951B-4F86-9056-9C7B63AA6133}">
      <dgm:prSet/>
      <dgm:spPr/>
      <dgm:t>
        <a:bodyPr/>
        <a:lstStyle/>
        <a:p>
          <a:r>
            <a:rPr lang="en-US" b="1" i="0" dirty="0"/>
            <a:t>Trend Analysis and Prediction:</a:t>
          </a:r>
          <a:r>
            <a:rPr lang="en-US" b="0" i="0" dirty="0"/>
            <a:t> Predicting future trends, such as stock prices and weather patterns</a:t>
          </a:r>
          <a:endParaRPr lang="en-US" dirty="0"/>
        </a:p>
      </dgm:t>
    </dgm:pt>
    <dgm:pt modelId="{BEC2E100-D5F1-46C6-A477-F3CD0AB8B4AC}" type="parTrans" cxnId="{417BE01B-4837-49FA-A0A4-F44727E09BCA}">
      <dgm:prSet/>
      <dgm:spPr/>
      <dgm:t>
        <a:bodyPr/>
        <a:lstStyle/>
        <a:p>
          <a:endParaRPr lang="en-US"/>
        </a:p>
      </dgm:t>
    </dgm:pt>
    <dgm:pt modelId="{997C81E8-430E-4B8F-8790-208E06785B27}" type="sibTrans" cxnId="{417BE01B-4837-49FA-A0A4-F44727E09BCA}">
      <dgm:prSet/>
      <dgm:spPr/>
      <dgm:t>
        <a:bodyPr/>
        <a:lstStyle/>
        <a:p>
          <a:endParaRPr lang="en-US"/>
        </a:p>
      </dgm:t>
    </dgm:pt>
    <dgm:pt modelId="{E4EF7911-3734-4C0E-B24E-1F08C3970485}">
      <dgm:prSet/>
      <dgm:spPr/>
      <dgm:t>
        <a:bodyPr/>
        <a:lstStyle/>
        <a:p>
          <a:r>
            <a:rPr lang="en-US" b="1" i="0" dirty="0"/>
            <a:t>Robotic Control:</a:t>
          </a:r>
          <a:r>
            <a:rPr lang="en-US" b="0" i="0" dirty="0"/>
            <a:t> Directing robotic operations with AI</a:t>
          </a:r>
          <a:endParaRPr lang="en-US" dirty="0"/>
        </a:p>
      </dgm:t>
    </dgm:pt>
    <dgm:pt modelId="{F3D83123-4FA4-47D5-8414-402F5E9E2B19}" type="parTrans" cxnId="{EA47E0B4-D5DB-4A56-B8BC-7FD69C0D7107}">
      <dgm:prSet/>
      <dgm:spPr/>
      <dgm:t>
        <a:bodyPr/>
        <a:lstStyle/>
        <a:p>
          <a:endParaRPr lang="en-US"/>
        </a:p>
      </dgm:t>
    </dgm:pt>
    <dgm:pt modelId="{0A436CAF-5D07-4ED8-8EA8-63DD805A5F28}" type="sibTrans" cxnId="{EA47E0B4-D5DB-4A56-B8BC-7FD69C0D7107}">
      <dgm:prSet/>
      <dgm:spPr/>
      <dgm:t>
        <a:bodyPr/>
        <a:lstStyle/>
        <a:p>
          <a:endParaRPr lang="en-US"/>
        </a:p>
      </dgm:t>
    </dgm:pt>
    <dgm:pt modelId="{6E740E03-9879-4D93-9923-2AA6F6906E91}" type="pres">
      <dgm:prSet presAssocID="{BA920CC3-8730-494B-98BC-5A3659986BB1}" presName="root" presStyleCnt="0">
        <dgm:presLayoutVars>
          <dgm:dir/>
          <dgm:resizeHandles val="exact"/>
        </dgm:presLayoutVars>
      </dgm:prSet>
      <dgm:spPr/>
    </dgm:pt>
    <dgm:pt modelId="{BEBECD7A-1FB2-43AA-92A3-D16620685C5C}" type="pres">
      <dgm:prSet presAssocID="{7F56BD19-A3AE-4764-9DF9-11B0AD2B8943}" presName="compNode" presStyleCnt="0"/>
      <dgm:spPr/>
    </dgm:pt>
    <dgm:pt modelId="{870A4CB7-D640-42D1-857B-C326F116604D}" type="pres">
      <dgm:prSet presAssocID="{7F56BD19-A3AE-4764-9DF9-11B0AD2B8943}" presName="bgRect" presStyleLbl="bgShp" presStyleIdx="0" presStyleCnt="7"/>
      <dgm:spPr/>
    </dgm:pt>
    <dgm:pt modelId="{6D861130-DD05-4998-9F6B-5708809592EE}" type="pres">
      <dgm:prSet presAssocID="{7F56BD19-A3AE-4764-9DF9-11B0AD2B8943}"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Bubble"/>
        </a:ext>
      </dgm:extLst>
    </dgm:pt>
    <dgm:pt modelId="{832D4849-A687-4C0C-A73C-2C2EEC7FE808}" type="pres">
      <dgm:prSet presAssocID="{7F56BD19-A3AE-4764-9DF9-11B0AD2B8943}" presName="spaceRect" presStyleCnt="0"/>
      <dgm:spPr/>
    </dgm:pt>
    <dgm:pt modelId="{91F6F8BF-AEF9-4B5F-838F-728F571A2BD9}" type="pres">
      <dgm:prSet presAssocID="{7F56BD19-A3AE-4764-9DF9-11B0AD2B8943}" presName="parTx" presStyleLbl="revTx" presStyleIdx="0" presStyleCnt="7">
        <dgm:presLayoutVars>
          <dgm:chMax val="0"/>
          <dgm:chPref val="0"/>
        </dgm:presLayoutVars>
      </dgm:prSet>
      <dgm:spPr/>
    </dgm:pt>
    <dgm:pt modelId="{E1763F2B-5620-484A-B9A1-30DD9168AC2D}" type="pres">
      <dgm:prSet presAssocID="{82DE3E3D-2703-47B1-9D38-561E28F203EE}" presName="sibTrans" presStyleCnt="0"/>
      <dgm:spPr/>
    </dgm:pt>
    <dgm:pt modelId="{45F02B38-72F3-4B4A-A834-E72338A6CCA3}" type="pres">
      <dgm:prSet presAssocID="{69FDCF59-4059-4F16-BC9E-C7480D95E81E}" presName="compNode" presStyleCnt="0"/>
      <dgm:spPr/>
    </dgm:pt>
    <dgm:pt modelId="{16FAC7E4-4D0C-41AA-A659-17DB052BF247}" type="pres">
      <dgm:prSet presAssocID="{69FDCF59-4059-4F16-BC9E-C7480D95E81E}" presName="bgRect" presStyleLbl="bgShp" presStyleIdx="1" presStyleCnt="7"/>
      <dgm:spPr/>
    </dgm:pt>
    <dgm:pt modelId="{150B79CE-143E-4821-873D-A09A96103939}" type="pres">
      <dgm:prSet presAssocID="{69FDCF59-4059-4F16-BC9E-C7480D95E81E}"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unny Face Outline"/>
        </a:ext>
      </dgm:extLst>
    </dgm:pt>
    <dgm:pt modelId="{411CD72D-BD06-4F13-8D31-DA19FA6E2AC1}" type="pres">
      <dgm:prSet presAssocID="{69FDCF59-4059-4F16-BC9E-C7480D95E81E}" presName="spaceRect" presStyleCnt="0"/>
      <dgm:spPr/>
    </dgm:pt>
    <dgm:pt modelId="{5834A5B8-5401-4743-AB11-441CBAF09919}" type="pres">
      <dgm:prSet presAssocID="{69FDCF59-4059-4F16-BC9E-C7480D95E81E}" presName="parTx" presStyleLbl="revTx" presStyleIdx="1" presStyleCnt="7">
        <dgm:presLayoutVars>
          <dgm:chMax val="0"/>
          <dgm:chPref val="0"/>
        </dgm:presLayoutVars>
      </dgm:prSet>
      <dgm:spPr/>
    </dgm:pt>
    <dgm:pt modelId="{F8D7EF05-5A97-4466-BBF9-66D58BA05C40}" type="pres">
      <dgm:prSet presAssocID="{DCB4C4A5-0483-4317-ACE5-45605674E932}" presName="sibTrans" presStyleCnt="0"/>
      <dgm:spPr/>
    </dgm:pt>
    <dgm:pt modelId="{69529FC3-C65F-4755-9B8B-0B1093136EE5}" type="pres">
      <dgm:prSet presAssocID="{F5066856-1379-4172-A48F-19E7F8220BD8}" presName="compNode" presStyleCnt="0"/>
      <dgm:spPr/>
    </dgm:pt>
    <dgm:pt modelId="{19BDE204-0E51-4BDD-B381-18A2116BF4A0}" type="pres">
      <dgm:prSet presAssocID="{F5066856-1379-4172-A48F-19E7F8220BD8}" presName="bgRect" presStyleLbl="bgShp" presStyleIdx="2" presStyleCnt="7"/>
      <dgm:spPr/>
    </dgm:pt>
    <dgm:pt modelId="{26F658DF-F5DD-447E-A015-79D2A693108D}" type="pres">
      <dgm:prSet presAssocID="{F5066856-1379-4172-A48F-19E7F8220BD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ying Cards"/>
        </a:ext>
      </dgm:extLst>
    </dgm:pt>
    <dgm:pt modelId="{8DB25453-746D-488F-BDFB-54AD51742B00}" type="pres">
      <dgm:prSet presAssocID="{F5066856-1379-4172-A48F-19E7F8220BD8}" presName="spaceRect" presStyleCnt="0"/>
      <dgm:spPr/>
    </dgm:pt>
    <dgm:pt modelId="{EE8F9F2D-44A8-43F9-B9AA-3379C0A5F104}" type="pres">
      <dgm:prSet presAssocID="{F5066856-1379-4172-A48F-19E7F8220BD8}" presName="parTx" presStyleLbl="revTx" presStyleIdx="2" presStyleCnt="7">
        <dgm:presLayoutVars>
          <dgm:chMax val="0"/>
          <dgm:chPref val="0"/>
        </dgm:presLayoutVars>
      </dgm:prSet>
      <dgm:spPr/>
    </dgm:pt>
    <dgm:pt modelId="{E21B5642-17ED-4C22-983C-841518748CF4}" type="pres">
      <dgm:prSet presAssocID="{7AAC1434-46CB-4D03-8D12-D160DA7A7F73}" presName="sibTrans" presStyleCnt="0"/>
      <dgm:spPr/>
    </dgm:pt>
    <dgm:pt modelId="{EF339E9C-AD9B-48A1-A4E2-E8A8708FE13C}" type="pres">
      <dgm:prSet presAssocID="{5F23402F-A55E-4AA4-B405-72024A9E00C8}" presName="compNode" presStyleCnt="0"/>
      <dgm:spPr/>
    </dgm:pt>
    <dgm:pt modelId="{C378082C-5E3C-42CE-9C11-2F6DDD236791}" type="pres">
      <dgm:prSet presAssocID="{5F23402F-A55E-4AA4-B405-72024A9E00C8}" presName="bgRect" presStyleLbl="bgShp" presStyleIdx="3" presStyleCnt="7"/>
      <dgm:spPr/>
    </dgm:pt>
    <dgm:pt modelId="{7FA8D757-13CA-4BD2-A8A9-83CADE66BB2F}" type="pres">
      <dgm:prSet presAssocID="{5F23402F-A55E-4AA4-B405-72024A9E00C8}"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mera"/>
        </a:ext>
      </dgm:extLst>
    </dgm:pt>
    <dgm:pt modelId="{52F6398B-C00C-43E2-95CD-F231F7A5A920}" type="pres">
      <dgm:prSet presAssocID="{5F23402F-A55E-4AA4-B405-72024A9E00C8}" presName="spaceRect" presStyleCnt="0"/>
      <dgm:spPr/>
    </dgm:pt>
    <dgm:pt modelId="{1C059A34-D69A-46EF-B767-EAFDA229C38C}" type="pres">
      <dgm:prSet presAssocID="{5F23402F-A55E-4AA4-B405-72024A9E00C8}" presName="parTx" presStyleLbl="revTx" presStyleIdx="3" presStyleCnt="7">
        <dgm:presLayoutVars>
          <dgm:chMax val="0"/>
          <dgm:chPref val="0"/>
        </dgm:presLayoutVars>
      </dgm:prSet>
      <dgm:spPr/>
    </dgm:pt>
    <dgm:pt modelId="{4F4B349F-BF95-4FEA-8C34-557C7D8A067F}" type="pres">
      <dgm:prSet presAssocID="{56EEFEAB-1ED1-4990-9BA7-85051700735C}" presName="sibTrans" presStyleCnt="0"/>
      <dgm:spPr/>
    </dgm:pt>
    <dgm:pt modelId="{EDD55609-1F12-4A77-8583-253CBCD773E1}" type="pres">
      <dgm:prSet presAssocID="{1CE649AB-2A4E-440D-B25A-E2C7087179A3}" presName="compNode" presStyleCnt="0"/>
      <dgm:spPr/>
    </dgm:pt>
    <dgm:pt modelId="{ACED5CD3-B0FC-4E14-92B9-E929627E8CD0}" type="pres">
      <dgm:prSet presAssocID="{1CE649AB-2A4E-440D-B25A-E2C7087179A3}" presName="bgRect" presStyleLbl="bgShp" presStyleIdx="4" presStyleCnt="7"/>
      <dgm:spPr/>
    </dgm:pt>
    <dgm:pt modelId="{F1121B09-F664-42DB-B51A-E971D958E92A}" type="pres">
      <dgm:prSet presAssocID="{1CE649AB-2A4E-440D-B25A-E2C7087179A3}"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ye"/>
        </a:ext>
      </dgm:extLst>
    </dgm:pt>
    <dgm:pt modelId="{9508E474-E0D7-47BB-8C75-8C878347E271}" type="pres">
      <dgm:prSet presAssocID="{1CE649AB-2A4E-440D-B25A-E2C7087179A3}" presName="spaceRect" presStyleCnt="0"/>
      <dgm:spPr/>
    </dgm:pt>
    <dgm:pt modelId="{570E1102-4ADC-4F40-AE32-523761860B34}" type="pres">
      <dgm:prSet presAssocID="{1CE649AB-2A4E-440D-B25A-E2C7087179A3}" presName="parTx" presStyleLbl="revTx" presStyleIdx="4" presStyleCnt="7">
        <dgm:presLayoutVars>
          <dgm:chMax val="0"/>
          <dgm:chPref val="0"/>
        </dgm:presLayoutVars>
      </dgm:prSet>
      <dgm:spPr/>
    </dgm:pt>
    <dgm:pt modelId="{F52A64A7-8233-4B76-907C-826212EDACE3}" type="pres">
      <dgm:prSet presAssocID="{F4356119-0743-47F0-B836-55D0F23F5FF3}" presName="sibTrans" presStyleCnt="0"/>
      <dgm:spPr/>
    </dgm:pt>
    <dgm:pt modelId="{E9410A5F-1028-4CA9-A9ED-B7421C58BBBC}" type="pres">
      <dgm:prSet presAssocID="{3D2FA3D7-951B-4F86-9056-9C7B63AA6133}" presName="compNode" presStyleCnt="0"/>
      <dgm:spPr/>
    </dgm:pt>
    <dgm:pt modelId="{049E532E-71AD-49E9-8DA2-727C64FD2106}" type="pres">
      <dgm:prSet presAssocID="{3D2FA3D7-951B-4F86-9056-9C7B63AA6133}" presName="bgRect" presStyleLbl="bgShp" presStyleIdx="5" presStyleCnt="7"/>
      <dgm:spPr/>
    </dgm:pt>
    <dgm:pt modelId="{B0F197A4-25CF-43B8-8841-D58B70697261}" type="pres">
      <dgm:prSet presAssocID="{3D2FA3D7-951B-4F86-9056-9C7B63AA6133}"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tatistics"/>
        </a:ext>
      </dgm:extLst>
    </dgm:pt>
    <dgm:pt modelId="{17C047B9-1997-43C2-8C88-42FC4E7E05CD}" type="pres">
      <dgm:prSet presAssocID="{3D2FA3D7-951B-4F86-9056-9C7B63AA6133}" presName="spaceRect" presStyleCnt="0"/>
      <dgm:spPr/>
    </dgm:pt>
    <dgm:pt modelId="{3ABB3178-240E-455F-BDAB-6DE7D256605E}" type="pres">
      <dgm:prSet presAssocID="{3D2FA3D7-951B-4F86-9056-9C7B63AA6133}" presName="parTx" presStyleLbl="revTx" presStyleIdx="5" presStyleCnt="7">
        <dgm:presLayoutVars>
          <dgm:chMax val="0"/>
          <dgm:chPref val="0"/>
        </dgm:presLayoutVars>
      </dgm:prSet>
      <dgm:spPr/>
    </dgm:pt>
    <dgm:pt modelId="{B92E7DE2-A2B3-47D3-8EC7-B655EDFAC1B3}" type="pres">
      <dgm:prSet presAssocID="{997C81E8-430E-4B8F-8790-208E06785B27}" presName="sibTrans" presStyleCnt="0"/>
      <dgm:spPr/>
    </dgm:pt>
    <dgm:pt modelId="{ED971950-26D1-4003-B747-02B2F4205C5B}" type="pres">
      <dgm:prSet presAssocID="{E4EF7911-3734-4C0E-B24E-1F08C3970485}" presName="compNode" presStyleCnt="0"/>
      <dgm:spPr/>
    </dgm:pt>
    <dgm:pt modelId="{0E89F5B3-B773-41C2-8060-81BF9EDC299B}" type="pres">
      <dgm:prSet presAssocID="{E4EF7911-3734-4C0E-B24E-1F08C3970485}" presName="bgRect" presStyleLbl="bgShp" presStyleIdx="6" presStyleCnt="7"/>
      <dgm:spPr/>
    </dgm:pt>
    <dgm:pt modelId="{05A6D08D-9422-491D-8B94-73AE2BCB2FCF}" type="pres">
      <dgm:prSet presAssocID="{E4EF7911-3734-4C0E-B24E-1F08C397048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Robot"/>
        </a:ext>
      </dgm:extLst>
    </dgm:pt>
    <dgm:pt modelId="{6ABC3ABB-3FB1-4B73-8E43-4C044893577A}" type="pres">
      <dgm:prSet presAssocID="{E4EF7911-3734-4C0E-B24E-1F08C3970485}" presName="spaceRect" presStyleCnt="0"/>
      <dgm:spPr/>
    </dgm:pt>
    <dgm:pt modelId="{D8EB4080-C7AF-437C-A58E-E7FFB480250F}" type="pres">
      <dgm:prSet presAssocID="{E4EF7911-3734-4C0E-B24E-1F08C3970485}" presName="parTx" presStyleLbl="revTx" presStyleIdx="6" presStyleCnt="7">
        <dgm:presLayoutVars>
          <dgm:chMax val="0"/>
          <dgm:chPref val="0"/>
        </dgm:presLayoutVars>
      </dgm:prSet>
      <dgm:spPr/>
    </dgm:pt>
  </dgm:ptLst>
  <dgm:cxnLst>
    <dgm:cxn modelId="{899AC20A-BF68-4C23-8246-014EDC5D74DA}" type="presOf" srcId="{BA920CC3-8730-494B-98BC-5A3659986BB1}" destId="{6E740E03-9879-4D93-9923-2AA6F6906E91}" srcOrd="0" destOrd="0" presId="urn:microsoft.com/office/officeart/2018/2/layout/IconVerticalSolidList"/>
    <dgm:cxn modelId="{5E551514-0EC7-449E-AD85-98338296E04E}" type="presOf" srcId="{F5066856-1379-4172-A48F-19E7F8220BD8}" destId="{EE8F9F2D-44A8-43F9-B9AA-3379C0A5F104}" srcOrd="0" destOrd="0" presId="urn:microsoft.com/office/officeart/2018/2/layout/IconVerticalSolidList"/>
    <dgm:cxn modelId="{417BE01B-4837-49FA-A0A4-F44727E09BCA}" srcId="{BA920CC3-8730-494B-98BC-5A3659986BB1}" destId="{3D2FA3D7-951B-4F86-9056-9C7B63AA6133}" srcOrd="5" destOrd="0" parTransId="{BEC2E100-D5F1-46C6-A477-F3CD0AB8B4AC}" sibTransId="{997C81E8-430E-4B8F-8790-208E06785B27}"/>
    <dgm:cxn modelId="{D7CB522A-F3EC-44B7-8768-E53D91FB320F}" srcId="{BA920CC3-8730-494B-98BC-5A3659986BB1}" destId="{69FDCF59-4059-4F16-BC9E-C7480D95E81E}" srcOrd="1" destOrd="0" parTransId="{E0BF286F-37EC-41C9-9F8C-F3BC41C3678A}" sibTransId="{DCB4C4A5-0483-4317-ACE5-45605674E932}"/>
    <dgm:cxn modelId="{AD158333-FACA-4870-B4B8-078BFEEC5728}" type="presOf" srcId="{1CE649AB-2A4E-440D-B25A-E2C7087179A3}" destId="{570E1102-4ADC-4F40-AE32-523761860B34}" srcOrd="0" destOrd="0" presId="urn:microsoft.com/office/officeart/2018/2/layout/IconVerticalSolidList"/>
    <dgm:cxn modelId="{1EEE5052-32CE-4747-A2EE-B75C08A1CC39}" type="presOf" srcId="{E4EF7911-3734-4C0E-B24E-1F08C3970485}" destId="{D8EB4080-C7AF-437C-A58E-E7FFB480250F}" srcOrd="0" destOrd="0" presId="urn:microsoft.com/office/officeart/2018/2/layout/IconVerticalSolidList"/>
    <dgm:cxn modelId="{6DE30666-E240-437F-ACE2-85E3E7A3A5B6}" type="presOf" srcId="{3D2FA3D7-951B-4F86-9056-9C7B63AA6133}" destId="{3ABB3178-240E-455F-BDAB-6DE7D256605E}" srcOrd="0" destOrd="0" presId="urn:microsoft.com/office/officeart/2018/2/layout/IconVerticalSolidList"/>
    <dgm:cxn modelId="{A07CDC76-811D-4451-936A-ED4817832E23}" type="presOf" srcId="{7F56BD19-A3AE-4764-9DF9-11B0AD2B8943}" destId="{91F6F8BF-AEF9-4B5F-838F-728F571A2BD9}" srcOrd="0" destOrd="0" presId="urn:microsoft.com/office/officeart/2018/2/layout/IconVerticalSolidList"/>
    <dgm:cxn modelId="{EA47E0B4-D5DB-4A56-B8BC-7FD69C0D7107}" srcId="{BA920CC3-8730-494B-98BC-5A3659986BB1}" destId="{E4EF7911-3734-4C0E-B24E-1F08C3970485}" srcOrd="6" destOrd="0" parTransId="{F3D83123-4FA4-47D5-8414-402F5E9E2B19}" sibTransId="{0A436CAF-5D07-4ED8-8EA8-63DD805A5F28}"/>
    <dgm:cxn modelId="{C3EBB7C8-390B-47BA-A2E3-CAA89F6B4513}" type="presOf" srcId="{69FDCF59-4059-4F16-BC9E-C7480D95E81E}" destId="{5834A5B8-5401-4743-AB11-441CBAF09919}" srcOrd="0" destOrd="0" presId="urn:microsoft.com/office/officeart/2018/2/layout/IconVerticalSolidList"/>
    <dgm:cxn modelId="{36AB3DD3-64B5-48D4-B2B6-6E2386DB9619}" type="presOf" srcId="{5F23402F-A55E-4AA4-B405-72024A9E00C8}" destId="{1C059A34-D69A-46EF-B767-EAFDA229C38C}" srcOrd="0" destOrd="0" presId="urn:microsoft.com/office/officeart/2018/2/layout/IconVerticalSolidList"/>
    <dgm:cxn modelId="{16CB83D6-163E-4789-9146-A50725DDC7BB}" srcId="{BA920CC3-8730-494B-98BC-5A3659986BB1}" destId="{5F23402F-A55E-4AA4-B405-72024A9E00C8}" srcOrd="3" destOrd="0" parTransId="{10044A20-CA55-4F64-9135-2A846418E5D4}" sibTransId="{56EEFEAB-1ED1-4990-9BA7-85051700735C}"/>
    <dgm:cxn modelId="{0EB6ABE8-C47A-4675-8F88-13BFA97794E5}" srcId="{BA920CC3-8730-494B-98BC-5A3659986BB1}" destId="{7F56BD19-A3AE-4764-9DF9-11B0AD2B8943}" srcOrd="0" destOrd="0" parTransId="{87379C1D-98E9-47DA-A7AF-6874F90846D2}" sibTransId="{82DE3E3D-2703-47B1-9D38-561E28F203EE}"/>
    <dgm:cxn modelId="{585C73F5-EA9C-43EA-9FF1-B5102BE9D5B2}" srcId="{BA920CC3-8730-494B-98BC-5A3659986BB1}" destId="{1CE649AB-2A4E-440D-B25A-E2C7087179A3}" srcOrd="4" destOrd="0" parTransId="{277931EF-418E-4E3A-8635-7FD71E1D17BE}" sibTransId="{F4356119-0743-47F0-B836-55D0F23F5FF3}"/>
    <dgm:cxn modelId="{897C08FD-3D1F-47EF-B3EA-0A94BB83A487}" srcId="{BA920CC3-8730-494B-98BC-5A3659986BB1}" destId="{F5066856-1379-4172-A48F-19E7F8220BD8}" srcOrd="2" destOrd="0" parTransId="{C9AAD7B4-0ABF-4C15-AE76-DF502FAEE2D5}" sibTransId="{7AAC1434-46CB-4D03-8D12-D160DA7A7F73}"/>
    <dgm:cxn modelId="{125B4BD4-2D17-4D27-A199-A0694E0CCB53}" type="presParOf" srcId="{6E740E03-9879-4D93-9923-2AA6F6906E91}" destId="{BEBECD7A-1FB2-43AA-92A3-D16620685C5C}" srcOrd="0" destOrd="0" presId="urn:microsoft.com/office/officeart/2018/2/layout/IconVerticalSolidList"/>
    <dgm:cxn modelId="{83A45476-A76A-4561-BF86-1E4E6E08433C}" type="presParOf" srcId="{BEBECD7A-1FB2-43AA-92A3-D16620685C5C}" destId="{870A4CB7-D640-42D1-857B-C326F116604D}" srcOrd="0" destOrd="0" presId="urn:microsoft.com/office/officeart/2018/2/layout/IconVerticalSolidList"/>
    <dgm:cxn modelId="{C463DA2A-8733-45ED-BAAC-2AF7DB204C9B}" type="presParOf" srcId="{BEBECD7A-1FB2-43AA-92A3-D16620685C5C}" destId="{6D861130-DD05-4998-9F6B-5708809592EE}" srcOrd="1" destOrd="0" presId="urn:microsoft.com/office/officeart/2018/2/layout/IconVerticalSolidList"/>
    <dgm:cxn modelId="{44F961E8-4423-45F0-B178-1FF7CFEA82BE}" type="presParOf" srcId="{BEBECD7A-1FB2-43AA-92A3-D16620685C5C}" destId="{832D4849-A687-4C0C-A73C-2C2EEC7FE808}" srcOrd="2" destOrd="0" presId="urn:microsoft.com/office/officeart/2018/2/layout/IconVerticalSolidList"/>
    <dgm:cxn modelId="{1D0D473D-46D2-4223-B50B-354FC3BE8C54}" type="presParOf" srcId="{BEBECD7A-1FB2-43AA-92A3-D16620685C5C}" destId="{91F6F8BF-AEF9-4B5F-838F-728F571A2BD9}" srcOrd="3" destOrd="0" presId="urn:microsoft.com/office/officeart/2018/2/layout/IconVerticalSolidList"/>
    <dgm:cxn modelId="{33AD019C-4136-4030-A3C6-53E1C5A56461}" type="presParOf" srcId="{6E740E03-9879-4D93-9923-2AA6F6906E91}" destId="{E1763F2B-5620-484A-B9A1-30DD9168AC2D}" srcOrd="1" destOrd="0" presId="urn:microsoft.com/office/officeart/2018/2/layout/IconVerticalSolidList"/>
    <dgm:cxn modelId="{75B528D3-0497-44C8-91B7-44EEF16CBF61}" type="presParOf" srcId="{6E740E03-9879-4D93-9923-2AA6F6906E91}" destId="{45F02B38-72F3-4B4A-A834-E72338A6CCA3}" srcOrd="2" destOrd="0" presId="urn:microsoft.com/office/officeart/2018/2/layout/IconVerticalSolidList"/>
    <dgm:cxn modelId="{848915E7-9EBB-4B55-805D-3AA8682B0063}" type="presParOf" srcId="{45F02B38-72F3-4B4A-A834-E72338A6CCA3}" destId="{16FAC7E4-4D0C-41AA-A659-17DB052BF247}" srcOrd="0" destOrd="0" presId="urn:microsoft.com/office/officeart/2018/2/layout/IconVerticalSolidList"/>
    <dgm:cxn modelId="{C858FC38-CFAA-451A-A78D-6EC97C705D43}" type="presParOf" srcId="{45F02B38-72F3-4B4A-A834-E72338A6CCA3}" destId="{150B79CE-143E-4821-873D-A09A96103939}" srcOrd="1" destOrd="0" presId="urn:microsoft.com/office/officeart/2018/2/layout/IconVerticalSolidList"/>
    <dgm:cxn modelId="{05B32EA9-ABE0-4AC9-8625-71C589988B2A}" type="presParOf" srcId="{45F02B38-72F3-4B4A-A834-E72338A6CCA3}" destId="{411CD72D-BD06-4F13-8D31-DA19FA6E2AC1}" srcOrd="2" destOrd="0" presId="urn:microsoft.com/office/officeart/2018/2/layout/IconVerticalSolidList"/>
    <dgm:cxn modelId="{583E3507-AF7F-4FDE-B215-045A80118746}" type="presParOf" srcId="{45F02B38-72F3-4B4A-A834-E72338A6CCA3}" destId="{5834A5B8-5401-4743-AB11-441CBAF09919}" srcOrd="3" destOrd="0" presId="urn:microsoft.com/office/officeart/2018/2/layout/IconVerticalSolidList"/>
    <dgm:cxn modelId="{67BBC208-1F62-4B3F-A4FD-B6508B3F92BC}" type="presParOf" srcId="{6E740E03-9879-4D93-9923-2AA6F6906E91}" destId="{F8D7EF05-5A97-4466-BBF9-66D58BA05C40}" srcOrd="3" destOrd="0" presId="urn:microsoft.com/office/officeart/2018/2/layout/IconVerticalSolidList"/>
    <dgm:cxn modelId="{657DECF1-BA11-4BAF-BA78-B7EB44221CC9}" type="presParOf" srcId="{6E740E03-9879-4D93-9923-2AA6F6906E91}" destId="{69529FC3-C65F-4755-9B8B-0B1093136EE5}" srcOrd="4" destOrd="0" presId="urn:microsoft.com/office/officeart/2018/2/layout/IconVerticalSolidList"/>
    <dgm:cxn modelId="{4EC8FFE0-005E-4863-ACC9-3455D313EE2F}" type="presParOf" srcId="{69529FC3-C65F-4755-9B8B-0B1093136EE5}" destId="{19BDE204-0E51-4BDD-B381-18A2116BF4A0}" srcOrd="0" destOrd="0" presId="urn:microsoft.com/office/officeart/2018/2/layout/IconVerticalSolidList"/>
    <dgm:cxn modelId="{C19B87E5-F03D-41FB-904E-99D57156D109}" type="presParOf" srcId="{69529FC3-C65F-4755-9B8B-0B1093136EE5}" destId="{26F658DF-F5DD-447E-A015-79D2A693108D}" srcOrd="1" destOrd="0" presId="urn:microsoft.com/office/officeart/2018/2/layout/IconVerticalSolidList"/>
    <dgm:cxn modelId="{B7F59AF7-E60F-4986-8EB5-B7BD53E7F42E}" type="presParOf" srcId="{69529FC3-C65F-4755-9B8B-0B1093136EE5}" destId="{8DB25453-746D-488F-BDFB-54AD51742B00}" srcOrd="2" destOrd="0" presId="urn:microsoft.com/office/officeart/2018/2/layout/IconVerticalSolidList"/>
    <dgm:cxn modelId="{DD647E72-67F9-4950-A22C-459816FCE681}" type="presParOf" srcId="{69529FC3-C65F-4755-9B8B-0B1093136EE5}" destId="{EE8F9F2D-44A8-43F9-B9AA-3379C0A5F104}" srcOrd="3" destOrd="0" presId="urn:microsoft.com/office/officeart/2018/2/layout/IconVerticalSolidList"/>
    <dgm:cxn modelId="{CF63476A-7C87-4A72-BE13-2D5C63E57824}" type="presParOf" srcId="{6E740E03-9879-4D93-9923-2AA6F6906E91}" destId="{E21B5642-17ED-4C22-983C-841518748CF4}" srcOrd="5" destOrd="0" presId="urn:microsoft.com/office/officeart/2018/2/layout/IconVerticalSolidList"/>
    <dgm:cxn modelId="{6D1F5452-0D42-4C65-B90E-F301B3AC0FD8}" type="presParOf" srcId="{6E740E03-9879-4D93-9923-2AA6F6906E91}" destId="{EF339E9C-AD9B-48A1-A4E2-E8A8708FE13C}" srcOrd="6" destOrd="0" presId="urn:microsoft.com/office/officeart/2018/2/layout/IconVerticalSolidList"/>
    <dgm:cxn modelId="{C14A0F28-ADD5-46B4-8CE8-FB17DBFBB36B}" type="presParOf" srcId="{EF339E9C-AD9B-48A1-A4E2-E8A8708FE13C}" destId="{C378082C-5E3C-42CE-9C11-2F6DDD236791}" srcOrd="0" destOrd="0" presId="urn:microsoft.com/office/officeart/2018/2/layout/IconVerticalSolidList"/>
    <dgm:cxn modelId="{0048B2FC-0043-4D9F-8BB3-4B2E348189EC}" type="presParOf" srcId="{EF339E9C-AD9B-48A1-A4E2-E8A8708FE13C}" destId="{7FA8D757-13CA-4BD2-A8A9-83CADE66BB2F}" srcOrd="1" destOrd="0" presId="urn:microsoft.com/office/officeart/2018/2/layout/IconVerticalSolidList"/>
    <dgm:cxn modelId="{772FE25D-14F4-4C2F-8B08-0E33C0535F12}" type="presParOf" srcId="{EF339E9C-AD9B-48A1-A4E2-E8A8708FE13C}" destId="{52F6398B-C00C-43E2-95CD-F231F7A5A920}" srcOrd="2" destOrd="0" presId="urn:microsoft.com/office/officeart/2018/2/layout/IconVerticalSolidList"/>
    <dgm:cxn modelId="{E39724A5-D31A-43C9-BF3B-6A1C6A7A9509}" type="presParOf" srcId="{EF339E9C-AD9B-48A1-A4E2-E8A8708FE13C}" destId="{1C059A34-D69A-46EF-B767-EAFDA229C38C}" srcOrd="3" destOrd="0" presId="urn:microsoft.com/office/officeart/2018/2/layout/IconVerticalSolidList"/>
    <dgm:cxn modelId="{DD115F1D-FD7B-443E-AE7E-40F99DBF2646}" type="presParOf" srcId="{6E740E03-9879-4D93-9923-2AA6F6906E91}" destId="{4F4B349F-BF95-4FEA-8C34-557C7D8A067F}" srcOrd="7" destOrd="0" presId="urn:microsoft.com/office/officeart/2018/2/layout/IconVerticalSolidList"/>
    <dgm:cxn modelId="{ACD40953-37FC-4D29-86D1-18A7333434A6}" type="presParOf" srcId="{6E740E03-9879-4D93-9923-2AA6F6906E91}" destId="{EDD55609-1F12-4A77-8583-253CBCD773E1}" srcOrd="8" destOrd="0" presId="urn:microsoft.com/office/officeart/2018/2/layout/IconVerticalSolidList"/>
    <dgm:cxn modelId="{F481C74E-3C43-45F3-944D-953C45D8844B}" type="presParOf" srcId="{EDD55609-1F12-4A77-8583-253CBCD773E1}" destId="{ACED5CD3-B0FC-4E14-92B9-E929627E8CD0}" srcOrd="0" destOrd="0" presId="urn:microsoft.com/office/officeart/2018/2/layout/IconVerticalSolidList"/>
    <dgm:cxn modelId="{E638E4B2-FEC2-4385-9AEC-245E25D38CA6}" type="presParOf" srcId="{EDD55609-1F12-4A77-8583-253CBCD773E1}" destId="{F1121B09-F664-42DB-B51A-E971D958E92A}" srcOrd="1" destOrd="0" presId="urn:microsoft.com/office/officeart/2018/2/layout/IconVerticalSolidList"/>
    <dgm:cxn modelId="{17EC3DE6-CADF-48B2-9763-BE455F1C1182}" type="presParOf" srcId="{EDD55609-1F12-4A77-8583-253CBCD773E1}" destId="{9508E474-E0D7-47BB-8C75-8C878347E271}" srcOrd="2" destOrd="0" presId="urn:microsoft.com/office/officeart/2018/2/layout/IconVerticalSolidList"/>
    <dgm:cxn modelId="{F1DC5791-0B14-4E5A-B68D-990FC77E18D2}" type="presParOf" srcId="{EDD55609-1F12-4A77-8583-253CBCD773E1}" destId="{570E1102-4ADC-4F40-AE32-523761860B34}" srcOrd="3" destOrd="0" presId="urn:microsoft.com/office/officeart/2018/2/layout/IconVerticalSolidList"/>
    <dgm:cxn modelId="{895B9516-1906-47F8-8197-282A9E4895BF}" type="presParOf" srcId="{6E740E03-9879-4D93-9923-2AA6F6906E91}" destId="{F52A64A7-8233-4B76-907C-826212EDACE3}" srcOrd="9" destOrd="0" presId="urn:microsoft.com/office/officeart/2018/2/layout/IconVerticalSolidList"/>
    <dgm:cxn modelId="{FF473575-EA6F-4A37-BB25-42D38E6B6381}" type="presParOf" srcId="{6E740E03-9879-4D93-9923-2AA6F6906E91}" destId="{E9410A5F-1028-4CA9-A9ED-B7421C58BBBC}" srcOrd="10" destOrd="0" presId="urn:microsoft.com/office/officeart/2018/2/layout/IconVerticalSolidList"/>
    <dgm:cxn modelId="{12455677-A3F1-44E2-911C-03E35A9EEACD}" type="presParOf" srcId="{E9410A5F-1028-4CA9-A9ED-B7421C58BBBC}" destId="{049E532E-71AD-49E9-8DA2-727C64FD2106}" srcOrd="0" destOrd="0" presId="urn:microsoft.com/office/officeart/2018/2/layout/IconVerticalSolidList"/>
    <dgm:cxn modelId="{06FD0629-91C8-417E-B4E3-46779C7E2A7F}" type="presParOf" srcId="{E9410A5F-1028-4CA9-A9ED-B7421C58BBBC}" destId="{B0F197A4-25CF-43B8-8841-D58B70697261}" srcOrd="1" destOrd="0" presId="urn:microsoft.com/office/officeart/2018/2/layout/IconVerticalSolidList"/>
    <dgm:cxn modelId="{E1B5454D-BFC1-498E-8BC4-A874B94F04A7}" type="presParOf" srcId="{E9410A5F-1028-4CA9-A9ED-B7421C58BBBC}" destId="{17C047B9-1997-43C2-8C88-42FC4E7E05CD}" srcOrd="2" destOrd="0" presId="urn:microsoft.com/office/officeart/2018/2/layout/IconVerticalSolidList"/>
    <dgm:cxn modelId="{D0ECAF39-0D1A-4067-A343-853CAA40AF49}" type="presParOf" srcId="{E9410A5F-1028-4CA9-A9ED-B7421C58BBBC}" destId="{3ABB3178-240E-455F-BDAB-6DE7D256605E}" srcOrd="3" destOrd="0" presId="urn:microsoft.com/office/officeart/2018/2/layout/IconVerticalSolidList"/>
    <dgm:cxn modelId="{31AA4098-3AE6-4153-9344-A224D38CE2E9}" type="presParOf" srcId="{6E740E03-9879-4D93-9923-2AA6F6906E91}" destId="{B92E7DE2-A2B3-47D3-8EC7-B655EDFAC1B3}" srcOrd="11" destOrd="0" presId="urn:microsoft.com/office/officeart/2018/2/layout/IconVerticalSolidList"/>
    <dgm:cxn modelId="{0825B647-B951-4A41-BA55-A8BF4676D7D7}" type="presParOf" srcId="{6E740E03-9879-4D93-9923-2AA6F6906E91}" destId="{ED971950-26D1-4003-B747-02B2F4205C5B}" srcOrd="12" destOrd="0" presId="urn:microsoft.com/office/officeart/2018/2/layout/IconVerticalSolidList"/>
    <dgm:cxn modelId="{06ECB9A4-DFEA-4EDF-9299-DED4F1E13404}" type="presParOf" srcId="{ED971950-26D1-4003-B747-02B2F4205C5B}" destId="{0E89F5B3-B773-41C2-8060-81BF9EDC299B}" srcOrd="0" destOrd="0" presId="urn:microsoft.com/office/officeart/2018/2/layout/IconVerticalSolidList"/>
    <dgm:cxn modelId="{A64BDC60-BA55-4D94-B40F-6136F1FE3FFF}" type="presParOf" srcId="{ED971950-26D1-4003-B747-02B2F4205C5B}" destId="{05A6D08D-9422-491D-8B94-73AE2BCB2FCF}" srcOrd="1" destOrd="0" presId="urn:microsoft.com/office/officeart/2018/2/layout/IconVerticalSolidList"/>
    <dgm:cxn modelId="{B22C4995-A999-4A4E-8442-741272A43076}" type="presParOf" srcId="{ED971950-26D1-4003-B747-02B2F4205C5B}" destId="{6ABC3ABB-3FB1-4B73-8E43-4C044893577A}" srcOrd="2" destOrd="0" presId="urn:microsoft.com/office/officeart/2018/2/layout/IconVerticalSolidList"/>
    <dgm:cxn modelId="{65CE07E5-2C02-4ECE-93C4-DBDE0C6E6912}" type="presParOf" srcId="{ED971950-26D1-4003-B747-02B2F4205C5B}" destId="{D8EB4080-C7AF-437C-A58E-E7FFB480250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25D51AE-0B1C-43A6-AA12-8AD8C0BC4E02}"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DFAFC7E8-0A8A-4DC9-B6A1-4933365E4075}">
      <dgm:prSet/>
      <dgm:spPr/>
      <dgm:t>
        <a:bodyPr/>
        <a:lstStyle/>
        <a:p>
          <a:r>
            <a:rPr lang="en-US" b="0" i="0" dirty="0"/>
            <a:t>Specialized dictionaries</a:t>
          </a:r>
          <a:endParaRPr lang="en-US" dirty="0"/>
        </a:p>
      </dgm:t>
    </dgm:pt>
    <dgm:pt modelId="{A0C18182-016A-4685-8F5B-5409C648C651}" type="parTrans" cxnId="{3CC45FAE-85CF-4486-911A-2D18E02299A6}">
      <dgm:prSet/>
      <dgm:spPr/>
      <dgm:t>
        <a:bodyPr/>
        <a:lstStyle/>
        <a:p>
          <a:endParaRPr lang="en-US"/>
        </a:p>
      </dgm:t>
    </dgm:pt>
    <dgm:pt modelId="{17A36CCC-93C8-4EEC-BC5C-E2DA8B7D9F99}" type="sibTrans" cxnId="{3CC45FAE-85CF-4486-911A-2D18E02299A6}">
      <dgm:prSet/>
      <dgm:spPr/>
      <dgm:t>
        <a:bodyPr/>
        <a:lstStyle/>
        <a:p>
          <a:endParaRPr lang="en-US"/>
        </a:p>
      </dgm:t>
    </dgm:pt>
    <dgm:pt modelId="{EDA4F3CE-7374-4875-9748-955109B6A4A7}">
      <dgm:prSet/>
      <dgm:spPr/>
      <dgm:t>
        <a:bodyPr/>
        <a:lstStyle/>
        <a:p>
          <a:r>
            <a:rPr lang="en-US" b="0" i="0"/>
            <a:t>Electronic databases</a:t>
          </a:r>
          <a:endParaRPr lang="en-US"/>
        </a:p>
      </dgm:t>
    </dgm:pt>
    <dgm:pt modelId="{0AEC80A2-B075-4AF7-A154-0092B8B82C19}" type="parTrans" cxnId="{AF3899F6-3F4A-46E7-BBD9-CD377A1EF99F}">
      <dgm:prSet/>
      <dgm:spPr/>
      <dgm:t>
        <a:bodyPr/>
        <a:lstStyle/>
        <a:p>
          <a:endParaRPr lang="en-US"/>
        </a:p>
      </dgm:t>
    </dgm:pt>
    <dgm:pt modelId="{CCCF9AF5-862E-4F8E-BC8E-7222061177F7}" type="sibTrans" cxnId="{AF3899F6-3F4A-46E7-BBD9-CD377A1EF99F}">
      <dgm:prSet/>
      <dgm:spPr/>
      <dgm:t>
        <a:bodyPr/>
        <a:lstStyle/>
        <a:p>
          <a:endParaRPr lang="en-US"/>
        </a:p>
      </dgm:t>
    </dgm:pt>
    <dgm:pt modelId="{A664C259-8C28-43EB-AEB2-3FF881A437C8}">
      <dgm:prSet/>
      <dgm:spPr/>
      <dgm:t>
        <a:bodyPr/>
        <a:lstStyle/>
        <a:p>
          <a:r>
            <a:rPr lang="en-US" b="0" i="0"/>
            <a:t>Machine translation</a:t>
          </a:r>
          <a:endParaRPr lang="en-US"/>
        </a:p>
      </dgm:t>
    </dgm:pt>
    <dgm:pt modelId="{27709D4D-9047-45A0-B5C9-18D0D59361A1}" type="parTrans" cxnId="{7C8E0288-339A-40E7-92C8-0A9032FE1273}">
      <dgm:prSet/>
      <dgm:spPr/>
      <dgm:t>
        <a:bodyPr/>
        <a:lstStyle/>
        <a:p>
          <a:endParaRPr lang="en-US"/>
        </a:p>
      </dgm:t>
    </dgm:pt>
    <dgm:pt modelId="{E97C761E-8005-4658-A41B-7BDD1A4CF983}" type="sibTrans" cxnId="{7C8E0288-339A-40E7-92C8-0A9032FE1273}">
      <dgm:prSet/>
      <dgm:spPr/>
      <dgm:t>
        <a:bodyPr/>
        <a:lstStyle/>
        <a:p>
          <a:endParaRPr lang="en-US"/>
        </a:p>
      </dgm:t>
    </dgm:pt>
    <dgm:pt modelId="{051FC849-F501-4009-B4FF-E81CD8B27B2C}">
      <dgm:prSet/>
      <dgm:spPr/>
      <dgm:t>
        <a:bodyPr/>
        <a:lstStyle/>
        <a:p>
          <a:r>
            <a:rPr lang="en-US" b="0" i="0"/>
            <a:t>Document comparison tools</a:t>
          </a:r>
          <a:endParaRPr lang="en-US"/>
        </a:p>
      </dgm:t>
    </dgm:pt>
    <dgm:pt modelId="{AA67302E-1871-49A6-9ACE-F28128EF658E}" type="parTrans" cxnId="{038F187A-85CF-4361-95F3-BE0A335B511A}">
      <dgm:prSet/>
      <dgm:spPr/>
      <dgm:t>
        <a:bodyPr/>
        <a:lstStyle/>
        <a:p>
          <a:endParaRPr lang="en-US"/>
        </a:p>
      </dgm:t>
    </dgm:pt>
    <dgm:pt modelId="{4941BD20-22F7-4672-B6AD-1C5E229CA213}" type="sibTrans" cxnId="{038F187A-85CF-4361-95F3-BE0A335B511A}">
      <dgm:prSet/>
      <dgm:spPr/>
      <dgm:t>
        <a:bodyPr/>
        <a:lstStyle/>
        <a:p>
          <a:endParaRPr lang="en-US"/>
        </a:p>
      </dgm:t>
    </dgm:pt>
    <dgm:pt modelId="{2E20D859-8096-4623-8BD8-BC027992E671}">
      <dgm:prSet/>
      <dgm:spPr/>
      <dgm:t>
        <a:bodyPr/>
        <a:lstStyle/>
        <a:p>
          <a:r>
            <a:rPr lang="en-US" b="0" i="0"/>
            <a:t>Translation memories</a:t>
          </a:r>
          <a:endParaRPr lang="en-US"/>
        </a:p>
      </dgm:t>
    </dgm:pt>
    <dgm:pt modelId="{2A816729-FA3B-4959-A926-5062E88BFE94}" type="parTrans" cxnId="{02C3138E-93E3-41B9-8331-A3CFA2C6AAE9}">
      <dgm:prSet/>
      <dgm:spPr/>
      <dgm:t>
        <a:bodyPr/>
        <a:lstStyle/>
        <a:p>
          <a:endParaRPr lang="en-US"/>
        </a:p>
      </dgm:t>
    </dgm:pt>
    <dgm:pt modelId="{7568CF2D-8B11-4C21-BAF3-BE87EBF0918A}" type="sibTrans" cxnId="{02C3138E-93E3-41B9-8331-A3CFA2C6AAE9}">
      <dgm:prSet/>
      <dgm:spPr/>
      <dgm:t>
        <a:bodyPr/>
        <a:lstStyle/>
        <a:p>
          <a:endParaRPr lang="en-US"/>
        </a:p>
      </dgm:t>
    </dgm:pt>
    <dgm:pt modelId="{60A074CA-9C53-4FD9-9919-EF4A231570DB}">
      <dgm:prSet/>
      <dgm:spPr/>
      <dgm:t>
        <a:bodyPr/>
        <a:lstStyle/>
        <a:p>
          <a:r>
            <a:rPr lang="en-US" b="0" i="0"/>
            <a:t>Terminology databases</a:t>
          </a:r>
          <a:endParaRPr lang="en-US"/>
        </a:p>
      </dgm:t>
    </dgm:pt>
    <dgm:pt modelId="{5B98D579-2AB5-4D98-883F-9DC61528981F}" type="parTrans" cxnId="{8C651ADC-7A52-4282-A727-D0CAD2B365C6}">
      <dgm:prSet/>
      <dgm:spPr/>
      <dgm:t>
        <a:bodyPr/>
        <a:lstStyle/>
        <a:p>
          <a:endParaRPr lang="en-US"/>
        </a:p>
      </dgm:t>
    </dgm:pt>
    <dgm:pt modelId="{03CC5EB6-40BE-4160-9E06-2E5157554E21}" type="sibTrans" cxnId="{8C651ADC-7A52-4282-A727-D0CAD2B365C6}">
      <dgm:prSet/>
      <dgm:spPr/>
      <dgm:t>
        <a:bodyPr/>
        <a:lstStyle/>
        <a:p>
          <a:endParaRPr lang="en-US"/>
        </a:p>
      </dgm:t>
    </dgm:pt>
    <dgm:pt modelId="{9624FA9F-F253-4F9B-8A98-59183D280D77}">
      <dgm:prSet/>
      <dgm:spPr/>
      <dgm:t>
        <a:bodyPr/>
        <a:lstStyle/>
        <a:p>
          <a:r>
            <a:rPr lang="en-US" b="0" i="0"/>
            <a:t>Quality assurance tools</a:t>
          </a:r>
          <a:endParaRPr lang="en-US"/>
        </a:p>
      </dgm:t>
    </dgm:pt>
    <dgm:pt modelId="{1CD30640-3330-4DF8-B35C-5BD04644F27F}" type="parTrans" cxnId="{CE541E58-4266-4C2E-89B8-9CBE16985CFD}">
      <dgm:prSet/>
      <dgm:spPr/>
      <dgm:t>
        <a:bodyPr/>
        <a:lstStyle/>
        <a:p>
          <a:endParaRPr lang="en-US"/>
        </a:p>
      </dgm:t>
    </dgm:pt>
    <dgm:pt modelId="{98603508-08CE-4C1F-A726-4E652FF7FDE9}" type="sibTrans" cxnId="{CE541E58-4266-4C2E-89B8-9CBE16985CFD}">
      <dgm:prSet/>
      <dgm:spPr/>
      <dgm:t>
        <a:bodyPr/>
        <a:lstStyle/>
        <a:p>
          <a:endParaRPr lang="en-US"/>
        </a:p>
      </dgm:t>
    </dgm:pt>
    <dgm:pt modelId="{BC4CA9A7-2F16-A443-8D1B-B13BB348CA83}" type="pres">
      <dgm:prSet presAssocID="{825D51AE-0B1C-43A6-AA12-8AD8C0BC4E02}" presName="diagram" presStyleCnt="0">
        <dgm:presLayoutVars>
          <dgm:dir/>
          <dgm:resizeHandles val="exact"/>
        </dgm:presLayoutVars>
      </dgm:prSet>
      <dgm:spPr/>
    </dgm:pt>
    <dgm:pt modelId="{7B29F66B-D469-6749-BE0E-1CD315AFEE0B}" type="pres">
      <dgm:prSet presAssocID="{DFAFC7E8-0A8A-4DC9-B6A1-4933365E4075}" presName="node" presStyleLbl="node1" presStyleIdx="0" presStyleCnt="7">
        <dgm:presLayoutVars>
          <dgm:bulletEnabled val="1"/>
        </dgm:presLayoutVars>
      </dgm:prSet>
      <dgm:spPr/>
    </dgm:pt>
    <dgm:pt modelId="{72624AED-CC9F-114F-8201-22F69ADAA0E3}" type="pres">
      <dgm:prSet presAssocID="{17A36CCC-93C8-4EEC-BC5C-E2DA8B7D9F99}" presName="sibTrans" presStyleCnt="0"/>
      <dgm:spPr/>
    </dgm:pt>
    <dgm:pt modelId="{C1B194D0-8768-5246-8162-F3370FC728E4}" type="pres">
      <dgm:prSet presAssocID="{EDA4F3CE-7374-4875-9748-955109B6A4A7}" presName="node" presStyleLbl="node1" presStyleIdx="1" presStyleCnt="7">
        <dgm:presLayoutVars>
          <dgm:bulletEnabled val="1"/>
        </dgm:presLayoutVars>
      </dgm:prSet>
      <dgm:spPr/>
    </dgm:pt>
    <dgm:pt modelId="{C602A78B-10BF-B643-9E56-C26F96FA494C}" type="pres">
      <dgm:prSet presAssocID="{CCCF9AF5-862E-4F8E-BC8E-7222061177F7}" presName="sibTrans" presStyleCnt="0"/>
      <dgm:spPr/>
    </dgm:pt>
    <dgm:pt modelId="{C3609147-4CF5-3D43-8CFF-84B26092BC20}" type="pres">
      <dgm:prSet presAssocID="{A664C259-8C28-43EB-AEB2-3FF881A437C8}" presName="node" presStyleLbl="node1" presStyleIdx="2" presStyleCnt="7">
        <dgm:presLayoutVars>
          <dgm:bulletEnabled val="1"/>
        </dgm:presLayoutVars>
      </dgm:prSet>
      <dgm:spPr/>
    </dgm:pt>
    <dgm:pt modelId="{6C508CEA-0DB6-6F43-9A48-28CEE8E6CAC1}" type="pres">
      <dgm:prSet presAssocID="{E97C761E-8005-4658-A41B-7BDD1A4CF983}" presName="sibTrans" presStyleCnt="0"/>
      <dgm:spPr/>
    </dgm:pt>
    <dgm:pt modelId="{DE51D21A-B1E6-EA40-8B69-88F431EDC8F2}" type="pres">
      <dgm:prSet presAssocID="{051FC849-F501-4009-B4FF-E81CD8B27B2C}" presName="node" presStyleLbl="node1" presStyleIdx="3" presStyleCnt="7">
        <dgm:presLayoutVars>
          <dgm:bulletEnabled val="1"/>
        </dgm:presLayoutVars>
      </dgm:prSet>
      <dgm:spPr/>
    </dgm:pt>
    <dgm:pt modelId="{E90F4209-042D-EB4D-9B7E-AEC5FED8AFA3}" type="pres">
      <dgm:prSet presAssocID="{4941BD20-22F7-4672-B6AD-1C5E229CA213}" presName="sibTrans" presStyleCnt="0"/>
      <dgm:spPr/>
    </dgm:pt>
    <dgm:pt modelId="{60F2DF33-424D-AE4C-AFB3-9834774AC008}" type="pres">
      <dgm:prSet presAssocID="{2E20D859-8096-4623-8BD8-BC027992E671}" presName="node" presStyleLbl="node1" presStyleIdx="4" presStyleCnt="7">
        <dgm:presLayoutVars>
          <dgm:bulletEnabled val="1"/>
        </dgm:presLayoutVars>
      </dgm:prSet>
      <dgm:spPr/>
    </dgm:pt>
    <dgm:pt modelId="{B80848D3-6E34-F241-B418-6D4D089293B2}" type="pres">
      <dgm:prSet presAssocID="{7568CF2D-8B11-4C21-BAF3-BE87EBF0918A}" presName="sibTrans" presStyleCnt="0"/>
      <dgm:spPr/>
    </dgm:pt>
    <dgm:pt modelId="{A79844B1-23F3-3444-871F-52285F80EF98}" type="pres">
      <dgm:prSet presAssocID="{60A074CA-9C53-4FD9-9919-EF4A231570DB}" presName="node" presStyleLbl="node1" presStyleIdx="5" presStyleCnt="7">
        <dgm:presLayoutVars>
          <dgm:bulletEnabled val="1"/>
        </dgm:presLayoutVars>
      </dgm:prSet>
      <dgm:spPr/>
    </dgm:pt>
    <dgm:pt modelId="{0BCD6DE3-165A-2148-A6E8-A9F6CB6FCABD}" type="pres">
      <dgm:prSet presAssocID="{03CC5EB6-40BE-4160-9E06-2E5157554E21}" presName="sibTrans" presStyleCnt="0"/>
      <dgm:spPr/>
    </dgm:pt>
    <dgm:pt modelId="{2FAAA0DB-CA5D-234C-973F-06301A063A4A}" type="pres">
      <dgm:prSet presAssocID="{9624FA9F-F253-4F9B-8A98-59183D280D77}" presName="node" presStyleLbl="node1" presStyleIdx="6" presStyleCnt="7">
        <dgm:presLayoutVars>
          <dgm:bulletEnabled val="1"/>
        </dgm:presLayoutVars>
      </dgm:prSet>
      <dgm:spPr/>
    </dgm:pt>
  </dgm:ptLst>
  <dgm:cxnLst>
    <dgm:cxn modelId="{FED68C18-BC49-6244-9BE1-A070C70ECA46}" type="presOf" srcId="{A664C259-8C28-43EB-AEB2-3FF881A437C8}" destId="{C3609147-4CF5-3D43-8CFF-84B26092BC20}" srcOrd="0" destOrd="0" presId="urn:microsoft.com/office/officeart/2005/8/layout/default"/>
    <dgm:cxn modelId="{60832730-DA18-D741-A66E-EFD1C3D63880}" type="presOf" srcId="{051FC849-F501-4009-B4FF-E81CD8B27B2C}" destId="{DE51D21A-B1E6-EA40-8B69-88F431EDC8F2}" srcOrd="0" destOrd="0" presId="urn:microsoft.com/office/officeart/2005/8/layout/default"/>
    <dgm:cxn modelId="{F97B9F3F-A713-D547-9162-7F9B1F252E8D}" type="presOf" srcId="{2E20D859-8096-4623-8BD8-BC027992E671}" destId="{60F2DF33-424D-AE4C-AFB3-9834774AC008}" srcOrd="0" destOrd="0" presId="urn:microsoft.com/office/officeart/2005/8/layout/default"/>
    <dgm:cxn modelId="{CE541E58-4266-4C2E-89B8-9CBE16985CFD}" srcId="{825D51AE-0B1C-43A6-AA12-8AD8C0BC4E02}" destId="{9624FA9F-F253-4F9B-8A98-59183D280D77}" srcOrd="6" destOrd="0" parTransId="{1CD30640-3330-4DF8-B35C-5BD04644F27F}" sibTransId="{98603508-08CE-4C1F-A726-4E652FF7FDE9}"/>
    <dgm:cxn modelId="{C633C26B-8B44-1B42-BD3F-A1CCDB9E4282}" type="presOf" srcId="{825D51AE-0B1C-43A6-AA12-8AD8C0BC4E02}" destId="{BC4CA9A7-2F16-A443-8D1B-B13BB348CA83}" srcOrd="0" destOrd="0" presId="urn:microsoft.com/office/officeart/2005/8/layout/default"/>
    <dgm:cxn modelId="{038F187A-85CF-4361-95F3-BE0A335B511A}" srcId="{825D51AE-0B1C-43A6-AA12-8AD8C0BC4E02}" destId="{051FC849-F501-4009-B4FF-E81CD8B27B2C}" srcOrd="3" destOrd="0" parTransId="{AA67302E-1871-49A6-9ACE-F28128EF658E}" sibTransId="{4941BD20-22F7-4672-B6AD-1C5E229CA213}"/>
    <dgm:cxn modelId="{7C8E0288-339A-40E7-92C8-0A9032FE1273}" srcId="{825D51AE-0B1C-43A6-AA12-8AD8C0BC4E02}" destId="{A664C259-8C28-43EB-AEB2-3FF881A437C8}" srcOrd="2" destOrd="0" parTransId="{27709D4D-9047-45A0-B5C9-18D0D59361A1}" sibTransId="{E97C761E-8005-4658-A41B-7BDD1A4CF983}"/>
    <dgm:cxn modelId="{02C3138E-93E3-41B9-8331-A3CFA2C6AAE9}" srcId="{825D51AE-0B1C-43A6-AA12-8AD8C0BC4E02}" destId="{2E20D859-8096-4623-8BD8-BC027992E671}" srcOrd="4" destOrd="0" parTransId="{2A816729-FA3B-4959-A926-5062E88BFE94}" sibTransId="{7568CF2D-8B11-4C21-BAF3-BE87EBF0918A}"/>
    <dgm:cxn modelId="{3CC45FAE-85CF-4486-911A-2D18E02299A6}" srcId="{825D51AE-0B1C-43A6-AA12-8AD8C0BC4E02}" destId="{DFAFC7E8-0A8A-4DC9-B6A1-4933365E4075}" srcOrd="0" destOrd="0" parTransId="{A0C18182-016A-4685-8F5B-5409C648C651}" sibTransId="{17A36CCC-93C8-4EEC-BC5C-E2DA8B7D9F99}"/>
    <dgm:cxn modelId="{BC9AD3D3-A60C-6444-939E-225ACB514965}" type="presOf" srcId="{9624FA9F-F253-4F9B-8A98-59183D280D77}" destId="{2FAAA0DB-CA5D-234C-973F-06301A063A4A}" srcOrd="0" destOrd="0" presId="urn:microsoft.com/office/officeart/2005/8/layout/default"/>
    <dgm:cxn modelId="{07B522D6-8FA0-0845-99B2-3574EFBEAAC4}" type="presOf" srcId="{DFAFC7E8-0A8A-4DC9-B6A1-4933365E4075}" destId="{7B29F66B-D469-6749-BE0E-1CD315AFEE0B}" srcOrd="0" destOrd="0" presId="urn:microsoft.com/office/officeart/2005/8/layout/default"/>
    <dgm:cxn modelId="{8C651ADC-7A52-4282-A727-D0CAD2B365C6}" srcId="{825D51AE-0B1C-43A6-AA12-8AD8C0BC4E02}" destId="{60A074CA-9C53-4FD9-9919-EF4A231570DB}" srcOrd="5" destOrd="0" parTransId="{5B98D579-2AB5-4D98-883F-9DC61528981F}" sibTransId="{03CC5EB6-40BE-4160-9E06-2E5157554E21}"/>
    <dgm:cxn modelId="{AF3899F6-3F4A-46E7-BBD9-CD377A1EF99F}" srcId="{825D51AE-0B1C-43A6-AA12-8AD8C0BC4E02}" destId="{EDA4F3CE-7374-4875-9748-955109B6A4A7}" srcOrd="1" destOrd="0" parTransId="{0AEC80A2-B075-4AF7-A154-0092B8B82C19}" sibTransId="{CCCF9AF5-862E-4F8E-BC8E-7222061177F7}"/>
    <dgm:cxn modelId="{56290CF7-3972-0A4C-9419-5040EBF2B07B}" type="presOf" srcId="{60A074CA-9C53-4FD9-9919-EF4A231570DB}" destId="{A79844B1-23F3-3444-871F-52285F80EF98}" srcOrd="0" destOrd="0" presId="urn:microsoft.com/office/officeart/2005/8/layout/default"/>
    <dgm:cxn modelId="{C1D5A9F9-41C7-5B4B-9FBC-DA88D024B596}" type="presOf" srcId="{EDA4F3CE-7374-4875-9748-955109B6A4A7}" destId="{C1B194D0-8768-5246-8162-F3370FC728E4}" srcOrd="0" destOrd="0" presId="urn:microsoft.com/office/officeart/2005/8/layout/default"/>
    <dgm:cxn modelId="{3CD64F23-FFA2-3849-A1E7-33A6D628BECD}" type="presParOf" srcId="{BC4CA9A7-2F16-A443-8D1B-B13BB348CA83}" destId="{7B29F66B-D469-6749-BE0E-1CD315AFEE0B}" srcOrd="0" destOrd="0" presId="urn:microsoft.com/office/officeart/2005/8/layout/default"/>
    <dgm:cxn modelId="{B25C1763-8DAD-F940-B4CF-8577639F3A10}" type="presParOf" srcId="{BC4CA9A7-2F16-A443-8D1B-B13BB348CA83}" destId="{72624AED-CC9F-114F-8201-22F69ADAA0E3}" srcOrd="1" destOrd="0" presId="urn:microsoft.com/office/officeart/2005/8/layout/default"/>
    <dgm:cxn modelId="{59090008-8B4C-FE4D-8E79-3116DBD0BD35}" type="presParOf" srcId="{BC4CA9A7-2F16-A443-8D1B-B13BB348CA83}" destId="{C1B194D0-8768-5246-8162-F3370FC728E4}" srcOrd="2" destOrd="0" presId="urn:microsoft.com/office/officeart/2005/8/layout/default"/>
    <dgm:cxn modelId="{E010253F-1FCB-3046-9E8D-C2BE1AC00BEF}" type="presParOf" srcId="{BC4CA9A7-2F16-A443-8D1B-B13BB348CA83}" destId="{C602A78B-10BF-B643-9E56-C26F96FA494C}" srcOrd="3" destOrd="0" presId="urn:microsoft.com/office/officeart/2005/8/layout/default"/>
    <dgm:cxn modelId="{48BF987C-35BE-A444-ABAD-A5DB817F105A}" type="presParOf" srcId="{BC4CA9A7-2F16-A443-8D1B-B13BB348CA83}" destId="{C3609147-4CF5-3D43-8CFF-84B26092BC20}" srcOrd="4" destOrd="0" presId="urn:microsoft.com/office/officeart/2005/8/layout/default"/>
    <dgm:cxn modelId="{6626CB44-98EA-D94C-B159-291784811DCE}" type="presParOf" srcId="{BC4CA9A7-2F16-A443-8D1B-B13BB348CA83}" destId="{6C508CEA-0DB6-6F43-9A48-28CEE8E6CAC1}" srcOrd="5" destOrd="0" presId="urn:microsoft.com/office/officeart/2005/8/layout/default"/>
    <dgm:cxn modelId="{349AC9B2-EBBD-E64A-BB28-920F943667FB}" type="presParOf" srcId="{BC4CA9A7-2F16-A443-8D1B-B13BB348CA83}" destId="{DE51D21A-B1E6-EA40-8B69-88F431EDC8F2}" srcOrd="6" destOrd="0" presId="urn:microsoft.com/office/officeart/2005/8/layout/default"/>
    <dgm:cxn modelId="{730974EF-AD15-AC44-B3AC-676B506D7D90}" type="presParOf" srcId="{BC4CA9A7-2F16-A443-8D1B-B13BB348CA83}" destId="{E90F4209-042D-EB4D-9B7E-AEC5FED8AFA3}" srcOrd="7" destOrd="0" presId="urn:microsoft.com/office/officeart/2005/8/layout/default"/>
    <dgm:cxn modelId="{CEB4D363-9934-964F-B665-9710169F747C}" type="presParOf" srcId="{BC4CA9A7-2F16-A443-8D1B-B13BB348CA83}" destId="{60F2DF33-424D-AE4C-AFB3-9834774AC008}" srcOrd="8" destOrd="0" presId="urn:microsoft.com/office/officeart/2005/8/layout/default"/>
    <dgm:cxn modelId="{3C5A4A24-FA6A-1F40-A175-F760D6FD96D4}" type="presParOf" srcId="{BC4CA9A7-2F16-A443-8D1B-B13BB348CA83}" destId="{B80848D3-6E34-F241-B418-6D4D089293B2}" srcOrd="9" destOrd="0" presId="urn:microsoft.com/office/officeart/2005/8/layout/default"/>
    <dgm:cxn modelId="{D9D242F7-3FC0-6249-B46F-1111932EE216}" type="presParOf" srcId="{BC4CA9A7-2F16-A443-8D1B-B13BB348CA83}" destId="{A79844B1-23F3-3444-871F-52285F80EF98}" srcOrd="10" destOrd="0" presId="urn:microsoft.com/office/officeart/2005/8/layout/default"/>
    <dgm:cxn modelId="{B4BD46EB-CC63-2241-BF45-22857E837D21}" type="presParOf" srcId="{BC4CA9A7-2F16-A443-8D1B-B13BB348CA83}" destId="{0BCD6DE3-165A-2148-A6E8-A9F6CB6FCABD}" srcOrd="11" destOrd="0" presId="urn:microsoft.com/office/officeart/2005/8/layout/default"/>
    <dgm:cxn modelId="{925BF2EB-F18E-BF4B-9415-D5FBAC0399C3}" type="presParOf" srcId="{BC4CA9A7-2F16-A443-8D1B-B13BB348CA83}" destId="{2FAAA0DB-CA5D-234C-973F-06301A063A4A}"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46A3296-9A42-4D0C-AD45-7A56B28079C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DC39421-3B3D-46CC-BF98-4BE6620BBF26}">
      <dgm:prSet/>
      <dgm:spPr/>
      <dgm:t>
        <a:bodyPr/>
        <a:lstStyle/>
        <a:p>
          <a:pPr>
            <a:lnSpc>
              <a:spcPct val="100000"/>
            </a:lnSpc>
          </a:pPr>
          <a:r>
            <a:rPr lang="en-US" dirty="0"/>
            <a:t>Artificial Intelligence</a:t>
          </a:r>
        </a:p>
      </dgm:t>
    </dgm:pt>
    <dgm:pt modelId="{EDFAFCDB-8702-4A79-A538-B8CD8233D561}" type="parTrans" cxnId="{22D077DC-45CA-4E0E-BC93-747AB369E23D}">
      <dgm:prSet/>
      <dgm:spPr/>
      <dgm:t>
        <a:bodyPr/>
        <a:lstStyle/>
        <a:p>
          <a:endParaRPr lang="en-US"/>
        </a:p>
      </dgm:t>
    </dgm:pt>
    <dgm:pt modelId="{88D560BB-D6AF-476E-8CC7-8881C4FBE412}" type="sibTrans" cxnId="{22D077DC-45CA-4E0E-BC93-747AB369E23D}">
      <dgm:prSet/>
      <dgm:spPr/>
      <dgm:t>
        <a:bodyPr/>
        <a:lstStyle/>
        <a:p>
          <a:endParaRPr lang="en-US"/>
        </a:p>
      </dgm:t>
    </dgm:pt>
    <dgm:pt modelId="{20C69BA1-3944-4EBF-AF3B-371A707A0C25}">
      <dgm:prSet/>
      <dgm:spPr/>
      <dgm:t>
        <a:bodyPr/>
        <a:lstStyle/>
        <a:p>
          <a:pPr>
            <a:lnSpc>
              <a:spcPct val="100000"/>
            </a:lnSpc>
          </a:pPr>
          <a:r>
            <a:rPr lang="en-US"/>
            <a:t>Machine Learning</a:t>
          </a:r>
        </a:p>
      </dgm:t>
    </dgm:pt>
    <dgm:pt modelId="{4C6A95F9-0FF7-4800-A6EE-D4B01DEDC2FA}" type="parTrans" cxnId="{5AE44295-5B8C-4DEB-A3E5-00B19FEA3D71}">
      <dgm:prSet/>
      <dgm:spPr/>
      <dgm:t>
        <a:bodyPr/>
        <a:lstStyle/>
        <a:p>
          <a:endParaRPr lang="en-US"/>
        </a:p>
      </dgm:t>
    </dgm:pt>
    <dgm:pt modelId="{5A706D8F-D6A3-4976-A6A5-1BC90DBA234C}" type="sibTrans" cxnId="{5AE44295-5B8C-4DEB-A3E5-00B19FEA3D71}">
      <dgm:prSet/>
      <dgm:spPr/>
      <dgm:t>
        <a:bodyPr/>
        <a:lstStyle/>
        <a:p>
          <a:endParaRPr lang="en-US"/>
        </a:p>
      </dgm:t>
    </dgm:pt>
    <dgm:pt modelId="{DAB090EF-F6C8-4400-96CC-EC6C1A9891BD}">
      <dgm:prSet/>
      <dgm:spPr/>
      <dgm:t>
        <a:bodyPr/>
        <a:lstStyle/>
        <a:p>
          <a:pPr>
            <a:lnSpc>
              <a:spcPct val="100000"/>
            </a:lnSpc>
          </a:pPr>
          <a:r>
            <a:rPr lang="en-US"/>
            <a:t>Deep Learning</a:t>
          </a:r>
        </a:p>
      </dgm:t>
    </dgm:pt>
    <dgm:pt modelId="{2F7D8B67-7554-4ACF-9506-561A92F14C91}" type="parTrans" cxnId="{F444BEEE-91B3-4B4F-8A46-4531EBA93243}">
      <dgm:prSet/>
      <dgm:spPr/>
      <dgm:t>
        <a:bodyPr/>
        <a:lstStyle/>
        <a:p>
          <a:endParaRPr lang="en-US"/>
        </a:p>
      </dgm:t>
    </dgm:pt>
    <dgm:pt modelId="{6CAAFA8E-A36D-42FA-A685-C6CE7F88B5C3}" type="sibTrans" cxnId="{F444BEEE-91B3-4B4F-8A46-4531EBA93243}">
      <dgm:prSet/>
      <dgm:spPr/>
      <dgm:t>
        <a:bodyPr/>
        <a:lstStyle/>
        <a:p>
          <a:endParaRPr lang="en-US"/>
        </a:p>
      </dgm:t>
    </dgm:pt>
    <dgm:pt modelId="{80FF5A53-9C53-4DB5-8B4D-3EFCB93405F4}" type="pres">
      <dgm:prSet presAssocID="{346A3296-9A42-4D0C-AD45-7A56B28079C0}" presName="root" presStyleCnt="0">
        <dgm:presLayoutVars>
          <dgm:dir/>
          <dgm:resizeHandles val="exact"/>
        </dgm:presLayoutVars>
      </dgm:prSet>
      <dgm:spPr/>
    </dgm:pt>
    <dgm:pt modelId="{4C066383-EF00-45AA-A5D2-8FDA71ECF987}" type="pres">
      <dgm:prSet presAssocID="{FDC39421-3B3D-46CC-BF98-4BE6620BBF26}" presName="compNode" presStyleCnt="0"/>
      <dgm:spPr/>
    </dgm:pt>
    <dgm:pt modelId="{AB6C2618-F712-4459-A7CA-E8F883E21A4C}" type="pres">
      <dgm:prSet presAssocID="{FDC39421-3B3D-46CC-BF98-4BE6620BBF2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7AE3B73F-0325-40BE-8A41-3976E2BF3FD0}" type="pres">
      <dgm:prSet presAssocID="{FDC39421-3B3D-46CC-BF98-4BE6620BBF26}" presName="spaceRect" presStyleCnt="0"/>
      <dgm:spPr/>
    </dgm:pt>
    <dgm:pt modelId="{A4540989-CD5E-42D0-9EF7-19F2B6262D56}" type="pres">
      <dgm:prSet presAssocID="{FDC39421-3B3D-46CC-BF98-4BE6620BBF26}" presName="textRect" presStyleLbl="revTx" presStyleIdx="0" presStyleCnt="3">
        <dgm:presLayoutVars>
          <dgm:chMax val="1"/>
          <dgm:chPref val="1"/>
        </dgm:presLayoutVars>
      </dgm:prSet>
      <dgm:spPr/>
    </dgm:pt>
    <dgm:pt modelId="{D699EBC4-D1CC-46B9-B48B-727D5109B395}" type="pres">
      <dgm:prSet presAssocID="{88D560BB-D6AF-476E-8CC7-8881C4FBE412}" presName="sibTrans" presStyleCnt="0"/>
      <dgm:spPr/>
    </dgm:pt>
    <dgm:pt modelId="{9BA519A8-B19B-48A5-A224-DEDB3DC1A74D}" type="pres">
      <dgm:prSet presAssocID="{20C69BA1-3944-4EBF-AF3B-371A707A0C25}" presName="compNode" presStyleCnt="0"/>
      <dgm:spPr/>
    </dgm:pt>
    <dgm:pt modelId="{F1D54B48-90BE-4EA4-901C-2FCCA5489A5C}" type="pres">
      <dgm:prSet presAssocID="{20C69BA1-3944-4EBF-AF3B-371A707A0C2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ears"/>
        </a:ext>
      </dgm:extLst>
    </dgm:pt>
    <dgm:pt modelId="{4CE6D344-5D94-451D-A561-21598FB9FE8E}" type="pres">
      <dgm:prSet presAssocID="{20C69BA1-3944-4EBF-AF3B-371A707A0C25}" presName="spaceRect" presStyleCnt="0"/>
      <dgm:spPr/>
    </dgm:pt>
    <dgm:pt modelId="{D2CB16A2-35FB-435A-BF47-70F1CA0A7AA6}" type="pres">
      <dgm:prSet presAssocID="{20C69BA1-3944-4EBF-AF3B-371A707A0C25}" presName="textRect" presStyleLbl="revTx" presStyleIdx="1" presStyleCnt="3">
        <dgm:presLayoutVars>
          <dgm:chMax val="1"/>
          <dgm:chPref val="1"/>
        </dgm:presLayoutVars>
      </dgm:prSet>
      <dgm:spPr/>
    </dgm:pt>
    <dgm:pt modelId="{69AC1328-0338-4A6A-9357-A939EE1BBF06}" type="pres">
      <dgm:prSet presAssocID="{5A706D8F-D6A3-4976-A6A5-1BC90DBA234C}" presName="sibTrans" presStyleCnt="0"/>
      <dgm:spPr/>
    </dgm:pt>
    <dgm:pt modelId="{4217F401-FEAF-474E-B8B2-4D2F0A7B6AC5}" type="pres">
      <dgm:prSet presAssocID="{DAB090EF-F6C8-4400-96CC-EC6C1A9891BD}" presName="compNode" presStyleCnt="0"/>
      <dgm:spPr/>
    </dgm:pt>
    <dgm:pt modelId="{AEA812E7-A1A5-4022-B2B2-ADD9981D9341}" type="pres">
      <dgm:prSet presAssocID="{DAB090EF-F6C8-4400-96CC-EC6C1A9891B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ain in head"/>
        </a:ext>
      </dgm:extLst>
    </dgm:pt>
    <dgm:pt modelId="{D849E79A-D5DC-4559-8D59-C46A00B7D21E}" type="pres">
      <dgm:prSet presAssocID="{DAB090EF-F6C8-4400-96CC-EC6C1A9891BD}" presName="spaceRect" presStyleCnt="0"/>
      <dgm:spPr/>
    </dgm:pt>
    <dgm:pt modelId="{9529760E-0B15-4B3A-8FFD-5B7FDE968A1D}" type="pres">
      <dgm:prSet presAssocID="{DAB090EF-F6C8-4400-96CC-EC6C1A9891BD}" presName="textRect" presStyleLbl="revTx" presStyleIdx="2" presStyleCnt="3">
        <dgm:presLayoutVars>
          <dgm:chMax val="1"/>
          <dgm:chPref val="1"/>
        </dgm:presLayoutVars>
      </dgm:prSet>
      <dgm:spPr/>
    </dgm:pt>
  </dgm:ptLst>
  <dgm:cxnLst>
    <dgm:cxn modelId="{B1E2AC22-5DB7-49EE-9584-1A77A45E60EF}" type="presOf" srcId="{346A3296-9A42-4D0C-AD45-7A56B28079C0}" destId="{80FF5A53-9C53-4DB5-8B4D-3EFCB93405F4}" srcOrd="0" destOrd="0" presId="urn:microsoft.com/office/officeart/2018/2/layout/IconLabelList"/>
    <dgm:cxn modelId="{4D100D5F-F71B-422F-9BB7-F8EC336D63F2}" type="presOf" srcId="{20C69BA1-3944-4EBF-AF3B-371A707A0C25}" destId="{D2CB16A2-35FB-435A-BF47-70F1CA0A7AA6}" srcOrd="0" destOrd="0" presId="urn:microsoft.com/office/officeart/2018/2/layout/IconLabelList"/>
    <dgm:cxn modelId="{5AE44295-5B8C-4DEB-A3E5-00B19FEA3D71}" srcId="{346A3296-9A42-4D0C-AD45-7A56B28079C0}" destId="{20C69BA1-3944-4EBF-AF3B-371A707A0C25}" srcOrd="1" destOrd="0" parTransId="{4C6A95F9-0FF7-4800-A6EE-D4B01DEDC2FA}" sibTransId="{5A706D8F-D6A3-4976-A6A5-1BC90DBA234C}"/>
    <dgm:cxn modelId="{FBA894B1-D1C3-47DC-AB3B-4EB03197B79A}" type="presOf" srcId="{DAB090EF-F6C8-4400-96CC-EC6C1A9891BD}" destId="{9529760E-0B15-4B3A-8FFD-5B7FDE968A1D}" srcOrd="0" destOrd="0" presId="urn:microsoft.com/office/officeart/2018/2/layout/IconLabelList"/>
    <dgm:cxn modelId="{22D077DC-45CA-4E0E-BC93-747AB369E23D}" srcId="{346A3296-9A42-4D0C-AD45-7A56B28079C0}" destId="{FDC39421-3B3D-46CC-BF98-4BE6620BBF26}" srcOrd="0" destOrd="0" parTransId="{EDFAFCDB-8702-4A79-A538-B8CD8233D561}" sibTransId="{88D560BB-D6AF-476E-8CC7-8881C4FBE412}"/>
    <dgm:cxn modelId="{F444BEEE-91B3-4B4F-8A46-4531EBA93243}" srcId="{346A3296-9A42-4D0C-AD45-7A56B28079C0}" destId="{DAB090EF-F6C8-4400-96CC-EC6C1A9891BD}" srcOrd="2" destOrd="0" parTransId="{2F7D8B67-7554-4ACF-9506-561A92F14C91}" sibTransId="{6CAAFA8E-A36D-42FA-A685-C6CE7F88B5C3}"/>
    <dgm:cxn modelId="{FB9F6CF9-30AD-43FF-804D-1732485CC854}" type="presOf" srcId="{FDC39421-3B3D-46CC-BF98-4BE6620BBF26}" destId="{A4540989-CD5E-42D0-9EF7-19F2B6262D56}" srcOrd="0" destOrd="0" presId="urn:microsoft.com/office/officeart/2018/2/layout/IconLabelList"/>
    <dgm:cxn modelId="{7DBB596B-18AC-4AEC-A206-4AD10A4F3A7E}" type="presParOf" srcId="{80FF5A53-9C53-4DB5-8B4D-3EFCB93405F4}" destId="{4C066383-EF00-45AA-A5D2-8FDA71ECF987}" srcOrd="0" destOrd="0" presId="urn:microsoft.com/office/officeart/2018/2/layout/IconLabelList"/>
    <dgm:cxn modelId="{D73829F6-EDC1-4DD2-A581-9020AED6CF1C}" type="presParOf" srcId="{4C066383-EF00-45AA-A5D2-8FDA71ECF987}" destId="{AB6C2618-F712-4459-A7CA-E8F883E21A4C}" srcOrd="0" destOrd="0" presId="urn:microsoft.com/office/officeart/2018/2/layout/IconLabelList"/>
    <dgm:cxn modelId="{E95D1D15-177E-41B1-967B-B0334513FBEA}" type="presParOf" srcId="{4C066383-EF00-45AA-A5D2-8FDA71ECF987}" destId="{7AE3B73F-0325-40BE-8A41-3976E2BF3FD0}" srcOrd="1" destOrd="0" presId="urn:microsoft.com/office/officeart/2018/2/layout/IconLabelList"/>
    <dgm:cxn modelId="{0667007E-2746-4F61-A950-EFE031F345F1}" type="presParOf" srcId="{4C066383-EF00-45AA-A5D2-8FDA71ECF987}" destId="{A4540989-CD5E-42D0-9EF7-19F2B6262D56}" srcOrd="2" destOrd="0" presId="urn:microsoft.com/office/officeart/2018/2/layout/IconLabelList"/>
    <dgm:cxn modelId="{29ADABB4-B87D-48D8-9446-EEC2B56E1AA2}" type="presParOf" srcId="{80FF5A53-9C53-4DB5-8B4D-3EFCB93405F4}" destId="{D699EBC4-D1CC-46B9-B48B-727D5109B395}" srcOrd="1" destOrd="0" presId="urn:microsoft.com/office/officeart/2018/2/layout/IconLabelList"/>
    <dgm:cxn modelId="{86FDAE25-4597-4921-B605-B3EEB4701033}" type="presParOf" srcId="{80FF5A53-9C53-4DB5-8B4D-3EFCB93405F4}" destId="{9BA519A8-B19B-48A5-A224-DEDB3DC1A74D}" srcOrd="2" destOrd="0" presId="urn:microsoft.com/office/officeart/2018/2/layout/IconLabelList"/>
    <dgm:cxn modelId="{18352796-A0FB-45A2-AAB8-36FCDE33BD8B}" type="presParOf" srcId="{9BA519A8-B19B-48A5-A224-DEDB3DC1A74D}" destId="{F1D54B48-90BE-4EA4-901C-2FCCA5489A5C}" srcOrd="0" destOrd="0" presId="urn:microsoft.com/office/officeart/2018/2/layout/IconLabelList"/>
    <dgm:cxn modelId="{6774E1A6-3265-4FF2-9511-B0F08CBBC110}" type="presParOf" srcId="{9BA519A8-B19B-48A5-A224-DEDB3DC1A74D}" destId="{4CE6D344-5D94-451D-A561-21598FB9FE8E}" srcOrd="1" destOrd="0" presId="urn:microsoft.com/office/officeart/2018/2/layout/IconLabelList"/>
    <dgm:cxn modelId="{E0E0B6BD-18B9-4E38-A37A-2F74810D1B7E}" type="presParOf" srcId="{9BA519A8-B19B-48A5-A224-DEDB3DC1A74D}" destId="{D2CB16A2-35FB-435A-BF47-70F1CA0A7AA6}" srcOrd="2" destOrd="0" presId="urn:microsoft.com/office/officeart/2018/2/layout/IconLabelList"/>
    <dgm:cxn modelId="{4C688557-7965-4860-90F2-C6FBA4078623}" type="presParOf" srcId="{80FF5A53-9C53-4DB5-8B4D-3EFCB93405F4}" destId="{69AC1328-0338-4A6A-9357-A939EE1BBF06}" srcOrd="3" destOrd="0" presId="urn:microsoft.com/office/officeart/2018/2/layout/IconLabelList"/>
    <dgm:cxn modelId="{09129C85-5709-41B0-A015-3E45676B64D6}" type="presParOf" srcId="{80FF5A53-9C53-4DB5-8B4D-3EFCB93405F4}" destId="{4217F401-FEAF-474E-B8B2-4D2F0A7B6AC5}" srcOrd="4" destOrd="0" presId="urn:microsoft.com/office/officeart/2018/2/layout/IconLabelList"/>
    <dgm:cxn modelId="{0D45A1DD-45D7-41CD-989C-72921BE4604F}" type="presParOf" srcId="{4217F401-FEAF-474E-B8B2-4D2F0A7B6AC5}" destId="{AEA812E7-A1A5-4022-B2B2-ADD9981D9341}" srcOrd="0" destOrd="0" presId="urn:microsoft.com/office/officeart/2018/2/layout/IconLabelList"/>
    <dgm:cxn modelId="{042F77F3-37EE-4F66-A56F-8BD0D045BE96}" type="presParOf" srcId="{4217F401-FEAF-474E-B8B2-4D2F0A7B6AC5}" destId="{D849E79A-D5DC-4559-8D59-C46A00B7D21E}" srcOrd="1" destOrd="0" presId="urn:microsoft.com/office/officeart/2018/2/layout/IconLabelList"/>
    <dgm:cxn modelId="{9FABA67C-75FE-457A-9593-B08E617F39D9}" type="presParOf" srcId="{4217F401-FEAF-474E-B8B2-4D2F0A7B6AC5}" destId="{9529760E-0B15-4B3A-8FFD-5B7FDE968A1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0807DE4-EF25-443B-9E1E-3AE5DE0F5EC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A561D68-D37E-4617-B689-8C7B08CFE226}">
      <dgm:prSet/>
      <dgm:spPr/>
      <dgm:t>
        <a:bodyPr/>
        <a:lstStyle/>
        <a:p>
          <a:pPr>
            <a:lnSpc>
              <a:spcPct val="100000"/>
            </a:lnSpc>
          </a:pPr>
          <a:r>
            <a:rPr lang="en-US" dirty="0"/>
            <a:t>3. Versatility across domains</a:t>
          </a:r>
        </a:p>
      </dgm:t>
    </dgm:pt>
    <dgm:pt modelId="{1AFC7A1C-A066-46C4-BA1B-60107FB38166}" type="parTrans" cxnId="{82A5CBC1-DFD4-43D9-97F3-59CA9A175AE4}">
      <dgm:prSet/>
      <dgm:spPr/>
      <dgm:t>
        <a:bodyPr/>
        <a:lstStyle/>
        <a:p>
          <a:endParaRPr lang="en-US"/>
        </a:p>
      </dgm:t>
    </dgm:pt>
    <dgm:pt modelId="{FD5F8B5B-D95F-40B1-9759-E22126A9F959}" type="sibTrans" cxnId="{82A5CBC1-DFD4-43D9-97F3-59CA9A175AE4}">
      <dgm:prSet/>
      <dgm:spPr/>
      <dgm:t>
        <a:bodyPr/>
        <a:lstStyle/>
        <a:p>
          <a:endParaRPr lang="en-US"/>
        </a:p>
      </dgm:t>
    </dgm:pt>
    <dgm:pt modelId="{087733D2-4F31-447C-B945-8388522B58AA}">
      <dgm:prSet/>
      <dgm:spPr/>
      <dgm:t>
        <a:bodyPr/>
        <a:lstStyle/>
        <a:p>
          <a:pPr>
            <a:lnSpc>
              <a:spcPct val="100000"/>
            </a:lnSpc>
          </a:pPr>
          <a:r>
            <a:rPr lang="en-US" dirty="0"/>
            <a:t>1. Multilayered artificial neurons</a:t>
          </a:r>
        </a:p>
      </dgm:t>
    </dgm:pt>
    <dgm:pt modelId="{8B3E3CED-7800-45C0-B95E-92B28922E834}" type="parTrans" cxnId="{1088B057-1C1F-4EAE-897F-EE5306EDC446}">
      <dgm:prSet/>
      <dgm:spPr/>
      <dgm:t>
        <a:bodyPr/>
        <a:lstStyle/>
        <a:p>
          <a:endParaRPr lang="en-US"/>
        </a:p>
      </dgm:t>
    </dgm:pt>
    <dgm:pt modelId="{C4380D31-F48F-48E1-AC41-25CDF4A87B90}" type="sibTrans" cxnId="{1088B057-1C1F-4EAE-897F-EE5306EDC446}">
      <dgm:prSet/>
      <dgm:spPr/>
      <dgm:t>
        <a:bodyPr/>
        <a:lstStyle/>
        <a:p>
          <a:endParaRPr lang="en-US"/>
        </a:p>
      </dgm:t>
    </dgm:pt>
    <dgm:pt modelId="{35B9692C-8232-4199-A9F5-A92AF375BB0D}">
      <dgm:prSet/>
      <dgm:spPr/>
      <dgm:t>
        <a:bodyPr/>
        <a:lstStyle/>
        <a:p>
          <a:pPr>
            <a:lnSpc>
              <a:spcPct val="100000"/>
            </a:lnSpc>
          </a:pPr>
          <a:r>
            <a:rPr lang="en-US" dirty="0"/>
            <a:t>2. Feature extraction and representation</a:t>
          </a:r>
        </a:p>
      </dgm:t>
    </dgm:pt>
    <dgm:pt modelId="{E99D39A8-CC95-4C0C-A60B-35114F2EB6B0}" type="parTrans" cxnId="{4A1FBCC2-E5A7-496A-B7FA-F124FD37CD9B}">
      <dgm:prSet/>
      <dgm:spPr/>
      <dgm:t>
        <a:bodyPr/>
        <a:lstStyle/>
        <a:p>
          <a:endParaRPr lang="en-US"/>
        </a:p>
      </dgm:t>
    </dgm:pt>
    <dgm:pt modelId="{D24412C0-7D6B-43B8-8A56-7F75BC3A6709}" type="sibTrans" cxnId="{4A1FBCC2-E5A7-496A-B7FA-F124FD37CD9B}">
      <dgm:prSet/>
      <dgm:spPr/>
      <dgm:t>
        <a:bodyPr/>
        <a:lstStyle/>
        <a:p>
          <a:endParaRPr lang="en-US"/>
        </a:p>
      </dgm:t>
    </dgm:pt>
    <dgm:pt modelId="{0BE06229-B124-4272-A769-8B79D254E53F}">
      <dgm:prSet/>
      <dgm:spPr/>
      <dgm:t>
        <a:bodyPr/>
        <a:lstStyle/>
        <a:p>
          <a:pPr>
            <a:lnSpc>
              <a:spcPct val="100000"/>
            </a:lnSpc>
          </a:pPr>
          <a:r>
            <a:rPr lang="en-US" dirty="0"/>
            <a:t>4. Resurgence in popularity</a:t>
          </a:r>
        </a:p>
      </dgm:t>
    </dgm:pt>
    <dgm:pt modelId="{D31114F0-0320-4320-B415-CB568B6EF6D0}" type="parTrans" cxnId="{A7531A63-8135-4D36-B4E6-08C887E74512}">
      <dgm:prSet/>
      <dgm:spPr/>
      <dgm:t>
        <a:bodyPr/>
        <a:lstStyle/>
        <a:p>
          <a:endParaRPr lang="en-US"/>
        </a:p>
      </dgm:t>
    </dgm:pt>
    <dgm:pt modelId="{09BAFC56-3B4B-4816-96AD-D4116BD5F4C9}" type="sibTrans" cxnId="{A7531A63-8135-4D36-B4E6-08C887E74512}">
      <dgm:prSet/>
      <dgm:spPr/>
      <dgm:t>
        <a:bodyPr/>
        <a:lstStyle/>
        <a:p>
          <a:endParaRPr lang="en-US"/>
        </a:p>
      </dgm:t>
    </dgm:pt>
    <dgm:pt modelId="{F598CE9B-E6D0-4265-A72D-C4EE5DEFBF32}" type="pres">
      <dgm:prSet presAssocID="{00807DE4-EF25-443B-9E1E-3AE5DE0F5EC6}" presName="root" presStyleCnt="0">
        <dgm:presLayoutVars>
          <dgm:dir/>
          <dgm:resizeHandles val="exact"/>
        </dgm:presLayoutVars>
      </dgm:prSet>
      <dgm:spPr/>
    </dgm:pt>
    <dgm:pt modelId="{69B871B8-1278-46E7-AECF-A4F0CDDCF3AF}" type="pres">
      <dgm:prSet presAssocID="{087733D2-4F31-447C-B945-8388522B58AA}" presName="compNode" presStyleCnt="0"/>
      <dgm:spPr/>
    </dgm:pt>
    <dgm:pt modelId="{9AE35364-D550-4EF8-B16A-2095F0E3ABF9}" type="pres">
      <dgm:prSet presAssocID="{087733D2-4F31-447C-B945-8388522B58AA}" presName="bgRect" presStyleLbl="bgShp" presStyleIdx="0" presStyleCnt="4"/>
      <dgm:spPr/>
    </dgm:pt>
    <dgm:pt modelId="{39AEE4F0-F618-43D8-967C-ACF6CB4E8D92}" type="pres">
      <dgm:prSet presAssocID="{087733D2-4F31-447C-B945-8388522B58A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B0ECA3D4-9A21-47C7-A5FE-6476FE655F8D}" type="pres">
      <dgm:prSet presAssocID="{087733D2-4F31-447C-B945-8388522B58AA}" presName="spaceRect" presStyleCnt="0"/>
      <dgm:spPr/>
    </dgm:pt>
    <dgm:pt modelId="{4BB9AAE9-B155-4419-93AF-76C18076798C}" type="pres">
      <dgm:prSet presAssocID="{087733D2-4F31-447C-B945-8388522B58AA}" presName="parTx" presStyleLbl="revTx" presStyleIdx="0" presStyleCnt="4">
        <dgm:presLayoutVars>
          <dgm:chMax val="0"/>
          <dgm:chPref val="0"/>
        </dgm:presLayoutVars>
      </dgm:prSet>
      <dgm:spPr/>
    </dgm:pt>
    <dgm:pt modelId="{05B04D21-8A38-4748-A2E5-32C78633612B}" type="pres">
      <dgm:prSet presAssocID="{C4380D31-F48F-48E1-AC41-25CDF4A87B90}" presName="sibTrans" presStyleCnt="0"/>
      <dgm:spPr/>
    </dgm:pt>
    <dgm:pt modelId="{D94789C6-A538-4F86-8F5F-F106873B4E6F}" type="pres">
      <dgm:prSet presAssocID="{35B9692C-8232-4199-A9F5-A92AF375BB0D}" presName="compNode" presStyleCnt="0"/>
      <dgm:spPr/>
    </dgm:pt>
    <dgm:pt modelId="{FE560824-6ED0-471D-B089-F56C0A9477DE}" type="pres">
      <dgm:prSet presAssocID="{35B9692C-8232-4199-A9F5-A92AF375BB0D}" presName="bgRect" presStyleLbl="bgShp" presStyleIdx="1" presStyleCnt="4"/>
      <dgm:spPr/>
    </dgm:pt>
    <dgm:pt modelId="{3FA1283B-2C81-42D6-AEC7-5BA4F237B0D3}" type="pres">
      <dgm:prSet presAssocID="{35B9692C-8232-4199-A9F5-A92AF375BB0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06417BF9-6E9F-438C-B332-ED29DC78F0FA}" type="pres">
      <dgm:prSet presAssocID="{35B9692C-8232-4199-A9F5-A92AF375BB0D}" presName="spaceRect" presStyleCnt="0"/>
      <dgm:spPr/>
    </dgm:pt>
    <dgm:pt modelId="{D06AD646-D574-431F-BD3A-282EBC309F23}" type="pres">
      <dgm:prSet presAssocID="{35B9692C-8232-4199-A9F5-A92AF375BB0D}" presName="parTx" presStyleLbl="revTx" presStyleIdx="1" presStyleCnt="4">
        <dgm:presLayoutVars>
          <dgm:chMax val="0"/>
          <dgm:chPref val="0"/>
        </dgm:presLayoutVars>
      </dgm:prSet>
      <dgm:spPr/>
    </dgm:pt>
    <dgm:pt modelId="{18B764E2-0801-425C-A9DA-D15214E2687C}" type="pres">
      <dgm:prSet presAssocID="{D24412C0-7D6B-43B8-8A56-7F75BC3A6709}" presName="sibTrans" presStyleCnt="0"/>
      <dgm:spPr/>
    </dgm:pt>
    <dgm:pt modelId="{FDA1A88B-BA36-4FE3-B465-DC3A9292DD31}" type="pres">
      <dgm:prSet presAssocID="{CA561D68-D37E-4617-B689-8C7B08CFE226}" presName="compNode" presStyleCnt="0"/>
      <dgm:spPr/>
    </dgm:pt>
    <dgm:pt modelId="{9E95AAF1-7868-43F9-9723-42920871435D}" type="pres">
      <dgm:prSet presAssocID="{CA561D68-D37E-4617-B689-8C7B08CFE226}" presName="bgRect" presStyleLbl="bgShp" presStyleIdx="2" presStyleCnt="4"/>
      <dgm:spPr/>
    </dgm:pt>
    <dgm:pt modelId="{18474002-B604-42FD-A63B-DE066E763B9E}" type="pres">
      <dgm:prSet presAssocID="{CA561D68-D37E-4617-B689-8C7B08CFE22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eaker"/>
        </a:ext>
      </dgm:extLst>
    </dgm:pt>
    <dgm:pt modelId="{1F877E57-8611-418E-B5A2-24A47F625BD9}" type="pres">
      <dgm:prSet presAssocID="{CA561D68-D37E-4617-B689-8C7B08CFE226}" presName="spaceRect" presStyleCnt="0"/>
      <dgm:spPr/>
    </dgm:pt>
    <dgm:pt modelId="{265F02BE-B0B0-4B1F-8643-63BC531C29D9}" type="pres">
      <dgm:prSet presAssocID="{CA561D68-D37E-4617-B689-8C7B08CFE226}" presName="parTx" presStyleLbl="revTx" presStyleIdx="2" presStyleCnt="4">
        <dgm:presLayoutVars>
          <dgm:chMax val="0"/>
          <dgm:chPref val="0"/>
        </dgm:presLayoutVars>
      </dgm:prSet>
      <dgm:spPr/>
    </dgm:pt>
    <dgm:pt modelId="{442A0290-479A-43FD-8E0F-0BD89556AD38}" type="pres">
      <dgm:prSet presAssocID="{FD5F8B5B-D95F-40B1-9759-E22126A9F959}" presName="sibTrans" presStyleCnt="0"/>
      <dgm:spPr/>
    </dgm:pt>
    <dgm:pt modelId="{436296DC-ECA3-4C89-8BD8-45BE4557CD2D}" type="pres">
      <dgm:prSet presAssocID="{0BE06229-B124-4272-A769-8B79D254E53F}" presName="compNode" presStyleCnt="0"/>
      <dgm:spPr/>
    </dgm:pt>
    <dgm:pt modelId="{7F1D89D0-C778-4DA1-9B21-F6138D771FAD}" type="pres">
      <dgm:prSet presAssocID="{0BE06229-B124-4272-A769-8B79D254E53F}" presName="bgRect" presStyleLbl="bgShp" presStyleIdx="3" presStyleCnt="4"/>
      <dgm:spPr/>
    </dgm:pt>
    <dgm:pt modelId="{F899763D-512D-4CE4-9E4B-A63D0E0B6CFF}" type="pres">
      <dgm:prSet presAssocID="{0BE06229-B124-4272-A769-8B79D254E53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ophy"/>
        </a:ext>
      </dgm:extLst>
    </dgm:pt>
    <dgm:pt modelId="{B68683BA-5AEA-42B7-8C36-FAC53299243F}" type="pres">
      <dgm:prSet presAssocID="{0BE06229-B124-4272-A769-8B79D254E53F}" presName="spaceRect" presStyleCnt="0"/>
      <dgm:spPr/>
    </dgm:pt>
    <dgm:pt modelId="{7EBC0F88-7F0E-47B8-A031-730B01CB1C4F}" type="pres">
      <dgm:prSet presAssocID="{0BE06229-B124-4272-A769-8B79D254E53F}" presName="parTx" presStyleLbl="revTx" presStyleIdx="3" presStyleCnt="4">
        <dgm:presLayoutVars>
          <dgm:chMax val="0"/>
          <dgm:chPref val="0"/>
        </dgm:presLayoutVars>
      </dgm:prSet>
      <dgm:spPr/>
    </dgm:pt>
  </dgm:ptLst>
  <dgm:cxnLst>
    <dgm:cxn modelId="{764F1F06-88E8-AF43-8AAB-9F34094390F8}" type="presOf" srcId="{087733D2-4F31-447C-B945-8388522B58AA}" destId="{4BB9AAE9-B155-4419-93AF-76C18076798C}" srcOrd="0" destOrd="0" presId="urn:microsoft.com/office/officeart/2018/2/layout/IconVerticalSolidList"/>
    <dgm:cxn modelId="{EB53F63E-5217-2840-8BB0-9F70A45A3681}" type="presOf" srcId="{0BE06229-B124-4272-A769-8B79D254E53F}" destId="{7EBC0F88-7F0E-47B8-A031-730B01CB1C4F}" srcOrd="0" destOrd="0" presId="urn:microsoft.com/office/officeart/2018/2/layout/IconVerticalSolidList"/>
    <dgm:cxn modelId="{1088B057-1C1F-4EAE-897F-EE5306EDC446}" srcId="{00807DE4-EF25-443B-9E1E-3AE5DE0F5EC6}" destId="{087733D2-4F31-447C-B945-8388522B58AA}" srcOrd="0" destOrd="0" parTransId="{8B3E3CED-7800-45C0-B95E-92B28922E834}" sibTransId="{C4380D31-F48F-48E1-AC41-25CDF4A87B90}"/>
    <dgm:cxn modelId="{A7531A63-8135-4D36-B4E6-08C887E74512}" srcId="{00807DE4-EF25-443B-9E1E-3AE5DE0F5EC6}" destId="{0BE06229-B124-4272-A769-8B79D254E53F}" srcOrd="3" destOrd="0" parTransId="{D31114F0-0320-4320-B415-CB568B6EF6D0}" sibTransId="{09BAFC56-3B4B-4816-96AD-D4116BD5F4C9}"/>
    <dgm:cxn modelId="{1194FB6C-B7D7-40F7-8414-F6F879F17349}" type="presOf" srcId="{00807DE4-EF25-443B-9E1E-3AE5DE0F5EC6}" destId="{F598CE9B-E6D0-4265-A72D-C4EE5DEFBF32}" srcOrd="0" destOrd="0" presId="urn:microsoft.com/office/officeart/2018/2/layout/IconVerticalSolidList"/>
    <dgm:cxn modelId="{9CFEE6B0-C3C4-3144-A3CD-0F60DD7C95B5}" type="presOf" srcId="{CA561D68-D37E-4617-B689-8C7B08CFE226}" destId="{265F02BE-B0B0-4B1F-8643-63BC531C29D9}" srcOrd="0" destOrd="0" presId="urn:microsoft.com/office/officeart/2018/2/layout/IconVerticalSolidList"/>
    <dgm:cxn modelId="{82A5CBC1-DFD4-43D9-97F3-59CA9A175AE4}" srcId="{00807DE4-EF25-443B-9E1E-3AE5DE0F5EC6}" destId="{CA561D68-D37E-4617-B689-8C7B08CFE226}" srcOrd="2" destOrd="0" parTransId="{1AFC7A1C-A066-46C4-BA1B-60107FB38166}" sibTransId="{FD5F8B5B-D95F-40B1-9759-E22126A9F959}"/>
    <dgm:cxn modelId="{4A1FBCC2-E5A7-496A-B7FA-F124FD37CD9B}" srcId="{00807DE4-EF25-443B-9E1E-3AE5DE0F5EC6}" destId="{35B9692C-8232-4199-A9F5-A92AF375BB0D}" srcOrd="1" destOrd="0" parTransId="{E99D39A8-CC95-4C0C-A60B-35114F2EB6B0}" sibTransId="{D24412C0-7D6B-43B8-8A56-7F75BC3A6709}"/>
    <dgm:cxn modelId="{A0541EF2-2697-5549-876F-FCA28383E83A}" type="presOf" srcId="{35B9692C-8232-4199-A9F5-A92AF375BB0D}" destId="{D06AD646-D574-431F-BD3A-282EBC309F23}" srcOrd="0" destOrd="0" presId="urn:microsoft.com/office/officeart/2018/2/layout/IconVerticalSolidList"/>
    <dgm:cxn modelId="{F342EDEC-14DE-4544-9F37-70D17F699A20}" type="presParOf" srcId="{F598CE9B-E6D0-4265-A72D-C4EE5DEFBF32}" destId="{69B871B8-1278-46E7-AECF-A4F0CDDCF3AF}" srcOrd="0" destOrd="0" presId="urn:microsoft.com/office/officeart/2018/2/layout/IconVerticalSolidList"/>
    <dgm:cxn modelId="{DF793A02-DDD3-0347-B39D-D875FE506642}" type="presParOf" srcId="{69B871B8-1278-46E7-AECF-A4F0CDDCF3AF}" destId="{9AE35364-D550-4EF8-B16A-2095F0E3ABF9}" srcOrd="0" destOrd="0" presId="urn:microsoft.com/office/officeart/2018/2/layout/IconVerticalSolidList"/>
    <dgm:cxn modelId="{26F01696-8DCA-894F-A319-F3A9E3152E58}" type="presParOf" srcId="{69B871B8-1278-46E7-AECF-A4F0CDDCF3AF}" destId="{39AEE4F0-F618-43D8-967C-ACF6CB4E8D92}" srcOrd="1" destOrd="0" presId="urn:microsoft.com/office/officeart/2018/2/layout/IconVerticalSolidList"/>
    <dgm:cxn modelId="{BDFC0FFC-7F61-FC4C-9366-13162669E634}" type="presParOf" srcId="{69B871B8-1278-46E7-AECF-A4F0CDDCF3AF}" destId="{B0ECA3D4-9A21-47C7-A5FE-6476FE655F8D}" srcOrd="2" destOrd="0" presId="urn:microsoft.com/office/officeart/2018/2/layout/IconVerticalSolidList"/>
    <dgm:cxn modelId="{2EED5DF2-B3C7-4F4F-AC51-94E2E2F46CBE}" type="presParOf" srcId="{69B871B8-1278-46E7-AECF-A4F0CDDCF3AF}" destId="{4BB9AAE9-B155-4419-93AF-76C18076798C}" srcOrd="3" destOrd="0" presId="urn:microsoft.com/office/officeart/2018/2/layout/IconVerticalSolidList"/>
    <dgm:cxn modelId="{24FA7BC6-F26A-1F40-B914-4C5D7F653ADD}" type="presParOf" srcId="{F598CE9B-E6D0-4265-A72D-C4EE5DEFBF32}" destId="{05B04D21-8A38-4748-A2E5-32C78633612B}" srcOrd="1" destOrd="0" presId="urn:microsoft.com/office/officeart/2018/2/layout/IconVerticalSolidList"/>
    <dgm:cxn modelId="{EE5CAC84-6114-AE48-B4BA-30632E8C6964}" type="presParOf" srcId="{F598CE9B-E6D0-4265-A72D-C4EE5DEFBF32}" destId="{D94789C6-A538-4F86-8F5F-F106873B4E6F}" srcOrd="2" destOrd="0" presId="urn:microsoft.com/office/officeart/2018/2/layout/IconVerticalSolidList"/>
    <dgm:cxn modelId="{C5E3B0E2-0126-9743-A7F0-8CEE45FD61A8}" type="presParOf" srcId="{D94789C6-A538-4F86-8F5F-F106873B4E6F}" destId="{FE560824-6ED0-471D-B089-F56C0A9477DE}" srcOrd="0" destOrd="0" presId="urn:microsoft.com/office/officeart/2018/2/layout/IconVerticalSolidList"/>
    <dgm:cxn modelId="{9FA54708-78CA-354A-B16A-3F4EB28E3C47}" type="presParOf" srcId="{D94789C6-A538-4F86-8F5F-F106873B4E6F}" destId="{3FA1283B-2C81-42D6-AEC7-5BA4F237B0D3}" srcOrd="1" destOrd="0" presId="urn:microsoft.com/office/officeart/2018/2/layout/IconVerticalSolidList"/>
    <dgm:cxn modelId="{B6B6131E-23F1-4C47-B6AA-5740B0D3AD9F}" type="presParOf" srcId="{D94789C6-A538-4F86-8F5F-F106873B4E6F}" destId="{06417BF9-6E9F-438C-B332-ED29DC78F0FA}" srcOrd="2" destOrd="0" presId="urn:microsoft.com/office/officeart/2018/2/layout/IconVerticalSolidList"/>
    <dgm:cxn modelId="{4B97418F-9F49-D243-9994-1448C7125F2D}" type="presParOf" srcId="{D94789C6-A538-4F86-8F5F-F106873B4E6F}" destId="{D06AD646-D574-431F-BD3A-282EBC309F23}" srcOrd="3" destOrd="0" presId="urn:microsoft.com/office/officeart/2018/2/layout/IconVerticalSolidList"/>
    <dgm:cxn modelId="{3FE65C1A-78F3-0940-90C3-5B432EB343FC}" type="presParOf" srcId="{F598CE9B-E6D0-4265-A72D-C4EE5DEFBF32}" destId="{18B764E2-0801-425C-A9DA-D15214E2687C}" srcOrd="3" destOrd="0" presId="urn:microsoft.com/office/officeart/2018/2/layout/IconVerticalSolidList"/>
    <dgm:cxn modelId="{1C72E6D8-7F10-D44B-983D-5CDBBD38FDB6}" type="presParOf" srcId="{F598CE9B-E6D0-4265-A72D-C4EE5DEFBF32}" destId="{FDA1A88B-BA36-4FE3-B465-DC3A9292DD31}" srcOrd="4" destOrd="0" presId="urn:microsoft.com/office/officeart/2018/2/layout/IconVerticalSolidList"/>
    <dgm:cxn modelId="{C89C1BE7-E328-354C-966B-C1B04F049AFE}" type="presParOf" srcId="{FDA1A88B-BA36-4FE3-B465-DC3A9292DD31}" destId="{9E95AAF1-7868-43F9-9723-42920871435D}" srcOrd="0" destOrd="0" presId="urn:microsoft.com/office/officeart/2018/2/layout/IconVerticalSolidList"/>
    <dgm:cxn modelId="{71B68F11-AF80-BD4F-A5ED-E6BEDE7957BC}" type="presParOf" srcId="{FDA1A88B-BA36-4FE3-B465-DC3A9292DD31}" destId="{18474002-B604-42FD-A63B-DE066E763B9E}" srcOrd="1" destOrd="0" presId="urn:microsoft.com/office/officeart/2018/2/layout/IconVerticalSolidList"/>
    <dgm:cxn modelId="{6FE4128D-B97F-5C44-8715-A721950A672C}" type="presParOf" srcId="{FDA1A88B-BA36-4FE3-B465-DC3A9292DD31}" destId="{1F877E57-8611-418E-B5A2-24A47F625BD9}" srcOrd="2" destOrd="0" presId="urn:microsoft.com/office/officeart/2018/2/layout/IconVerticalSolidList"/>
    <dgm:cxn modelId="{242409BB-0527-CD43-B595-B7295D61BDAA}" type="presParOf" srcId="{FDA1A88B-BA36-4FE3-B465-DC3A9292DD31}" destId="{265F02BE-B0B0-4B1F-8643-63BC531C29D9}" srcOrd="3" destOrd="0" presId="urn:microsoft.com/office/officeart/2018/2/layout/IconVerticalSolidList"/>
    <dgm:cxn modelId="{1C6BEB7D-2DB7-8948-9287-1D1C8C464231}" type="presParOf" srcId="{F598CE9B-E6D0-4265-A72D-C4EE5DEFBF32}" destId="{442A0290-479A-43FD-8E0F-0BD89556AD38}" srcOrd="5" destOrd="0" presId="urn:microsoft.com/office/officeart/2018/2/layout/IconVerticalSolidList"/>
    <dgm:cxn modelId="{36E0494E-C45C-6A44-ADA2-3020D97A65FC}" type="presParOf" srcId="{F598CE9B-E6D0-4265-A72D-C4EE5DEFBF32}" destId="{436296DC-ECA3-4C89-8BD8-45BE4557CD2D}" srcOrd="6" destOrd="0" presId="urn:microsoft.com/office/officeart/2018/2/layout/IconVerticalSolidList"/>
    <dgm:cxn modelId="{A21F263E-826C-BF45-A441-8414C7247CE9}" type="presParOf" srcId="{436296DC-ECA3-4C89-8BD8-45BE4557CD2D}" destId="{7F1D89D0-C778-4DA1-9B21-F6138D771FAD}" srcOrd="0" destOrd="0" presId="urn:microsoft.com/office/officeart/2018/2/layout/IconVerticalSolidList"/>
    <dgm:cxn modelId="{FCE75339-C555-E449-8B07-AAB737D1A894}" type="presParOf" srcId="{436296DC-ECA3-4C89-8BD8-45BE4557CD2D}" destId="{F899763D-512D-4CE4-9E4B-A63D0E0B6CFF}" srcOrd="1" destOrd="0" presId="urn:microsoft.com/office/officeart/2018/2/layout/IconVerticalSolidList"/>
    <dgm:cxn modelId="{0CFC4837-7982-5E45-8E60-358F20ABA333}" type="presParOf" srcId="{436296DC-ECA3-4C89-8BD8-45BE4557CD2D}" destId="{B68683BA-5AEA-42B7-8C36-FAC53299243F}" srcOrd="2" destOrd="0" presId="urn:microsoft.com/office/officeart/2018/2/layout/IconVerticalSolidList"/>
    <dgm:cxn modelId="{616CC5DD-D10D-8444-AFC3-92AEE3988F48}" type="presParOf" srcId="{436296DC-ECA3-4C89-8BD8-45BE4557CD2D}" destId="{7EBC0F88-7F0E-47B8-A031-730B01CB1C4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71A758C-46E8-4FB6-8344-2069CD0D5C5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29E2239-6740-404A-9599-046C835FAD69}">
      <dgm:prSet/>
      <dgm:spPr/>
      <dgm:t>
        <a:bodyPr/>
        <a:lstStyle/>
        <a:p>
          <a:r>
            <a:rPr lang="en-US"/>
            <a:t>Data</a:t>
          </a:r>
        </a:p>
      </dgm:t>
    </dgm:pt>
    <dgm:pt modelId="{95CC24B6-E588-44BA-A500-2BDCEDCC04C1}" type="parTrans" cxnId="{4E5F160B-E107-46E3-AE82-2837DC965372}">
      <dgm:prSet/>
      <dgm:spPr/>
      <dgm:t>
        <a:bodyPr/>
        <a:lstStyle/>
        <a:p>
          <a:endParaRPr lang="en-US"/>
        </a:p>
      </dgm:t>
    </dgm:pt>
    <dgm:pt modelId="{1CCE6B88-1CD2-403C-B479-86936385ABB7}" type="sibTrans" cxnId="{4E5F160B-E107-46E3-AE82-2837DC965372}">
      <dgm:prSet/>
      <dgm:spPr/>
      <dgm:t>
        <a:bodyPr/>
        <a:lstStyle/>
        <a:p>
          <a:endParaRPr lang="en-US"/>
        </a:p>
      </dgm:t>
    </dgm:pt>
    <dgm:pt modelId="{C3D02121-6F4E-4999-985E-A68ADBB5AAED}">
      <dgm:prSet/>
      <dgm:spPr/>
      <dgm:t>
        <a:bodyPr/>
        <a:lstStyle/>
        <a:p>
          <a:r>
            <a:rPr lang="en-US"/>
            <a:t>Hardware</a:t>
          </a:r>
        </a:p>
      </dgm:t>
    </dgm:pt>
    <dgm:pt modelId="{458CA27E-C6DE-47A8-8FAD-6976412B96AF}" type="parTrans" cxnId="{CD950699-D0B1-4CD3-80E0-E3FCCE03762B}">
      <dgm:prSet/>
      <dgm:spPr/>
      <dgm:t>
        <a:bodyPr/>
        <a:lstStyle/>
        <a:p>
          <a:endParaRPr lang="en-US"/>
        </a:p>
      </dgm:t>
    </dgm:pt>
    <dgm:pt modelId="{367438D5-A0C1-4E13-A97F-5EA51A8CCFE3}" type="sibTrans" cxnId="{CD950699-D0B1-4CD3-80E0-E3FCCE03762B}">
      <dgm:prSet/>
      <dgm:spPr/>
      <dgm:t>
        <a:bodyPr/>
        <a:lstStyle/>
        <a:p>
          <a:endParaRPr lang="en-US"/>
        </a:p>
      </dgm:t>
    </dgm:pt>
    <dgm:pt modelId="{AF539F2B-3C23-4C3C-9399-B4F04738BFFE}">
      <dgm:prSet/>
      <dgm:spPr/>
      <dgm:t>
        <a:bodyPr/>
        <a:lstStyle/>
        <a:p>
          <a:r>
            <a:rPr lang="en-US"/>
            <a:t>Deep learning algorithms</a:t>
          </a:r>
        </a:p>
      </dgm:t>
    </dgm:pt>
    <dgm:pt modelId="{1A3CA62B-109B-41DF-9C19-FBD3755A87BF}" type="parTrans" cxnId="{AB4FFFC0-F58D-49EA-ABAA-CE117CD6DC6B}">
      <dgm:prSet/>
      <dgm:spPr/>
      <dgm:t>
        <a:bodyPr/>
        <a:lstStyle/>
        <a:p>
          <a:endParaRPr lang="en-US"/>
        </a:p>
      </dgm:t>
    </dgm:pt>
    <dgm:pt modelId="{411F9ABD-39F1-440B-9186-DFA6AAB9177F}" type="sibTrans" cxnId="{AB4FFFC0-F58D-49EA-ABAA-CE117CD6DC6B}">
      <dgm:prSet/>
      <dgm:spPr/>
      <dgm:t>
        <a:bodyPr/>
        <a:lstStyle/>
        <a:p>
          <a:endParaRPr lang="en-US"/>
        </a:p>
      </dgm:t>
    </dgm:pt>
    <dgm:pt modelId="{7E807DD9-07BF-4267-81EB-57583CA3CA25}">
      <dgm:prSet/>
      <dgm:spPr/>
      <dgm:t>
        <a:bodyPr/>
        <a:lstStyle/>
        <a:p>
          <a:r>
            <a:rPr lang="en-US"/>
            <a:t>Programming tools</a:t>
          </a:r>
        </a:p>
      </dgm:t>
    </dgm:pt>
    <dgm:pt modelId="{52FE20B9-0BC6-45D1-AB5B-02323BE09F43}" type="parTrans" cxnId="{B3E6591B-31BC-4530-8F31-F82CC99509FC}">
      <dgm:prSet/>
      <dgm:spPr/>
      <dgm:t>
        <a:bodyPr/>
        <a:lstStyle/>
        <a:p>
          <a:endParaRPr lang="en-US"/>
        </a:p>
      </dgm:t>
    </dgm:pt>
    <dgm:pt modelId="{6AC3D151-4E21-4E8B-A8A4-418F22ED021D}" type="sibTrans" cxnId="{B3E6591B-31BC-4530-8F31-F82CC99509FC}">
      <dgm:prSet/>
      <dgm:spPr/>
      <dgm:t>
        <a:bodyPr/>
        <a:lstStyle/>
        <a:p>
          <a:endParaRPr lang="en-US"/>
        </a:p>
      </dgm:t>
    </dgm:pt>
    <dgm:pt modelId="{024FEC13-D494-4498-8024-5ECEBBF2D4DD}" type="pres">
      <dgm:prSet presAssocID="{471A758C-46E8-4FB6-8344-2069CD0D5C55}" presName="root" presStyleCnt="0">
        <dgm:presLayoutVars>
          <dgm:dir/>
          <dgm:resizeHandles val="exact"/>
        </dgm:presLayoutVars>
      </dgm:prSet>
      <dgm:spPr/>
    </dgm:pt>
    <dgm:pt modelId="{5CA7A89F-132F-4BA1-9F32-40A872304A2F}" type="pres">
      <dgm:prSet presAssocID="{029E2239-6740-404A-9599-046C835FAD69}" presName="compNode" presStyleCnt="0"/>
      <dgm:spPr/>
    </dgm:pt>
    <dgm:pt modelId="{0F6DDD46-7067-47E2-A2A1-1A023EDFEB93}" type="pres">
      <dgm:prSet presAssocID="{029E2239-6740-404A-9599-046C835FAD6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775EF742-37A9-4426-A914-E1FF16BCB3F9}" type="pres">
      <dgm:prSet presAssocID="{029E2239-6740-404A-9599-046C835FAD69}" presName="spaceRect" presStyleCnt="0"/>
      <dgm:spPr/>
    </dgm:pt>
    <dgm:pt modelId="{9B2E1770-DD85-4C9A-B472-BAC918C79449}" type="pres">
      <dgm:prSet presAssocID="{029E2239-6740-404A-9599-046C835FAD69}" presName="textRect" presStyleLbl="revTx" presStyleIdx="0" presStyleCnt="4">
        <dgm:presLayoutVars>
          <dgm:chMax val="1"/>
          <dgm:chPref val="1"/>
        </dgm:presLayoutVars>
      </dgm:prSet>
      <dgm:spPr/>
    </dgm:pt>
    <dgm:pt modelId="{E87010F8-C9DF-4A7C-B686-DD264CA3C224}" type="pres">
      <dgm:prSet presAssocID="{1CCE6B88-1CD2-403C-B479-86936385ABB7}" presName="sibTrans" presStyleCnt="0"/>
      <dgm:spPr/>
    </dgm:pt>
    <dgm:pt modelId="{C4529C35-CDB0-483E-9D16-A18877E99FE3}" type="pres">
      <dgm:prSet presAssocID="{C3D02121-6F4E-4999-985E-A68ADBB5AAED}" presName="compNode" presStyleCnt="0"/>
      <dgm:spPr/>
    </dgm:pt>
    <dgm:pt modelId="{7349BC1E-5062-472B-A148-F5A644A1EEA7}" type="pres">
      <dgm:prSet presAssocID="{C3D02121-6F4E-4999-985E-A68ADBB5AAE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CA10ADCA-5213-4A2E-B1B2-6F418D593202}" type="pres">
      <dgm:prSet presAssocID="{C3D02121-6F4E-4999-985E-A68ADBB5AAED}" presName="spaceRect" presStyleCnt="0"/>
      <dgm:spPr/>
    </dgm:pt>
    <dgm:pt modelId="{45622CA3-86D6-462A-85DC-43B3EABA51BC}" type="pres">
      <dgm:prSet presAssocID="{C3D02121-6F4E-4999-985E-A68ADBB5AAED}" presName="textRect" presStyleLbl="revTx" presStyleIdx="1" presStyleCnt="4">
        <dgm:presLayoutVars>
          <dgm:chMax val="1"/>
          <dgm:chPref val="1"/>
        </dgm:presLayoutVars>
      </dgm:prSet>
      <dgm:spPr/>
    </dgm:pt>
    <dgm:pt modelId="{CB029C50-C1B8-4341-83EB-042E0406D607}" type="pres">
      <dgm:prSet presAssocID="{367438D5-A0C1-4E13-A97F-5EA51A8CCFE3}" presName="sibTrans" presStyleCnt="0"/>
      <dgm:spPr/>
    </dgm:pt>
    <dgm:pt modelId="{79C419D8-932B-4533-A6A5-35D857016CBC}" type="pres">
      <dgm:prSet presAssocID="{AF539F2B-3C23-4C3C-9399-B4F04738BFFE}" presName="compNode" presStyleCnt="0"/>
      <dgm:spPr/>
    </dgm:pt>
    <dgm:pt modelId="{7C5DE5B7-CAA6-4CE1-A62E-527EED9F609D}" type="pres">
      <dgm:prSet presAssocID="{AF539F2B-3C23-4C3C-9399-B4F04738BFF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F024ACE0-7A7B-4D59-B4C1-E8DB0FE02F3C}" type="pres">
      <dgm:prSet presAssocID="{AF539F2B-3C23-4C3C-9399-B4F04738BFFE}" presName="spaceRect" presStyleCnt="0"/>
      <dgm:spPr/>
    </dgm:pt>
    <dgm:pt modelId="{BCC7DA55-87FF-4961-B819-FBE61CA4CD70}" type="pres">
      <dgm:prSet presAssocID="{AF539F2B-3C23-4C3C-9399-B4F04738BFFE}" presName="textRect" presStyleLbl="revTx" presStyleIdx="2" presStyleCnt="4">
        <dgm:presLayoutVars>
          <dgm:chMax val="1"/>
          <dgm:chPref val="1"/>
        </dgm:presLayoutVars>
      </dgm:prSet>
      <dgm:spPr/>
    </dgm:pt>
    <dgm:pt modelId="{C371C16F-AB35-42F2-B746-86B333F661D1}" type="pres">
      <dgm:prSet presAssocID="{411F9ABD-39F1-440B-9186-DFA6AAB9177F}" presName="sibTrans" presStyleCnt="0"/>
      <dgm:spPr/>
    </dgm:pt>
    <dgm:pt modelId="{11E7B6AD-39FE-4BFD-901C-864421F39893}" type="pres">
      <dgm:prSet presAssocID="{7E807DD9-07BF-4267-81EB-57583CA3CA25}" presName="compNode" presStyleCnt="0"/>
      <dgm:spPr/>
    </dgm:pt>
    <dgm:pt modelId="{3A54DFDE-8F2F-4A84-B3D5-CE826C8BCA1B}" type="pres">
      <dgm:prSet presAssocID="{7E807DD9-07BF-4267-81EB-57583CA3CA2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1E027B06-7BD2-4547-95A2-2D601ACA41F5}" type="pres">
      <dgm:prSet presAssocID="{7E807DD9-07BF-4267-81EB-57583CA3CA25}" presName="spaceRect" presStyleCnt="0"/>
      <dgm:spPr/>
    </dgm:pt>
    <dgm:pt modelId="{7DB3AABA-228C-4F5D-89C3-D172D5CB62E3}" type="pres">
      <dgm:prSet presAssocID="{7E807DD9-07BF-4267-81EB-57583CA3CA25}" presName="textRect" presStyleLbl="revTx" presStyleIdx="3" presStyleCnt="4">
        <dgm:presLayoutVars>
          <dgm:chMax val="1"/>
          <dgm:chPref val="1"/>
        </dgm:presLayoutVars>
      </dgm:prSet>
      <dgm:spPr/>
    </dgm:pt>
  </dgm:ptLst>
  <dgm:cxnLst>
    <dgm:cxn modelId="{4E5F160B-E107-46E3-AE82-2837DC965372}" srcId="{471A758C-46E8-4FB6-8344-2069CD0D5C55}" destId="{029E2239-6740-404A-9599-046C835FAD69}" srcOrd="0" destOrd="0" parTransId="{95CC24B6-E588-44BA-A500-2BDCEDCC04C1}" sibTransId="{1CCE6B88-1CD2-403C-B479-86936385ABB7}"/>
    <dgm:cxn modelId="{B3E6591B-31BC-4530-8F31-F82CC99509FC}" srcId="{471A758C-46E8-4FB6-8344-2069CD0D5C55}" destId="{7E807DD9-07BF-4267-81EB-57583CA3CA25}" srcOrd="3" destOrd="0" parTransId="{52FE20B9-0BC6-45D1-AB5B-02323BE09F43}" sibTransId="{6AC3D151-4E21-4E8B-A8A4-418F22ED021D}"/>
    <dgm:cxn modelId="{1E468431-1B97-4CAC-A55C-EF3EB8D809F5}" type="presOf" srcId="{029E2239-6740-404A-9599-046C835FAD69}" destId="{9B2E1770-DD85-4C9A-B472-BAC918C79449}" srcOrd="0" destOrd="0" presId="urn:microsoft.com/office/officeart/2018/2/layout/IconLabelList"/>
    <dgm:cxn modelId="{282E8B5F-8F85-41D6-B3BD-E5510F169478}" type="presOf" srcId="{C3D02121-6F4E-4999-985E-A68ADBB5AAED}" destId="{45622CA3-86D6-462A-85DC-43B3EABA51BC}" srcOrd="0" destOrd="0" presId="urn:microsoft.com/office/officeart/2018/2/layout/IconLabelList"/>
    <dgm:cxn modelId="{CD950699-D0B1-4CD3-80E0-E3FCCE03762B}" srcId="{471A758C-46E8-4FB6-8344-2069CD0D5C55}" destId="{C3D02121-6F4E-4999-985E-A68ADBB5AAED}" srcOrd="1" destOrd="0" parTransId="{458CA27E-C6DE-47A8-8FAD-6976412B96AF}" sibTransId="{367438D5-A0C1-4E13-A97F-5EA51A8CCFE3}"/>
    <dgm:cxn modelId="{3703B8BE-797B-4465-9841-2FFAE9D82F49}" type="presOf" srcId="{7E807DD9-07BF-4267-81EB-57583CA3CA25}" destId="{7DB3AABA-228C-4F5D-89C3-D172D5CB62E3}" srcOrd="0" destOrd="0" presId="urn:microsoft.com/office/officeart/2018/2/layout/IconLabelList"/>
    <dgm:cxn modelId="{AB4FFFC0-F58D-49EA-ABAA-CE117CD6DC6B}" srcId="{471A758C-46E8-4FB6-8344-2069CD0D5C55}" destId="{AF539F2B-3C23-4C3C-9399-B4F04738BFFE}" srcOrd="2" destOrd="0" parTransId="{1A3CA62B-109B-41DF-9C19-FBD3755A87BF}" sibTransId="{411F9ABD-39F1-440B-9186-DFA6AAB9177F}"/>
    <dgm:cxn modelId="{CFC2B6DC-DA4F-46B3-A578-211ABB32B63A}" type="presOf" srcId="{AF539F2B-3C23-4C3C-9399-B4F04738BFFE}" destId="{BCC7DA55-87FF-4961-B819-FBE61CA4CD70}" srcOrd="0" destOrd="0" presId="urn:microsoft.com/office/officeart/2018/2/layout/IconLabelList"/>
    <dgm:cxn modelId="{9F6C15E4-7EE0-4549-A2D2-F844A2110919}" type="presOf" srcId="{471A758C-46E8-4FB6-8344-2069CD0D5C55}" destId="{024FEC13-D494-4498-8024-5ECEBBF2D4DD}" srcOrd="0" destOrd="0" presId="urn:microsoft.com/office/officeart/2018/2/layout/IconLabelList"/>
    <dgm:cxn modelId="{7DB31605-2D0F-47F7-99D8-C7BBC62F4F6A}" type="presParOf" srcId="{024FEC13-D494-4498-8024-5ECEBBF2D4DD}" destId="{5CA7A89F-132F-4BA1-9F32-40A872304A2F}" srcOrd="0" destOrd="0" presId="urn:microsoft.com/office/officeart/2018/2/layout/IconLabelList"/>
    <dgm:cxn modelId="{55EC9C25-CCA3-4C9C-8CB4-77989D0C2CE2}" type="presParOf" srcId="{5CA7A89F-132F-4BA1-9F32-40A872304A2F}" destId="{0F6DDD46-7067-47E2-A2A1-1A023EDFEB93}" srcOrd="0" destOrd="0" presId="urn:microsoft.com/office/officeart/2018/2/layout/IconLabelList"/>
    <dgm:cxn modelId="{8949BC6F-3DC3-4782-84CB-BFD42D5845DC}" type="presParOf" srcId="{5CA7A89F-132F-4BA1-9F32-40A872304A2F}" destId="{775EF742-37A9-4426-A914-E1FF16BCB3F9}" srcOrd="1" destOrd="0" presId="urn:microsoft.com/office/officeart/2018/2/layout/IconLabelList"/>
    <dgm:cxn modelId="{5B287620-7003-4759-A7C5-8F30191F693F}" type="presParOf" srcId="{5CA7A89F-132F-4BA1-9F32-40A872304A2F}" destId="{9B2E1770-DD85-4C9A-B472-BAC918C79449}" srcOrd="2" destOrd="0" presId="urn:microsoft.com/office/officeart/2018/2/layout/IconLabelList"/>
    <dgm:cxn modelId="{030701EE-1B86-4388-8701-EA794E258842}" type="presParOf" srcId="{024FEC13-D494-4498-8024-5ECEBBF2D4DD}" destId="{E87010F8-C9DF-4A7C-B686-DD264CA3C224}" srcOrd="1" destOrd="0" presId="urn:microsoft.com/office/officeart/2018/2/layout/IconLabelList"/>
    <dgm:cxn modelId="{EB6146DB-29C4-472D-8BD0-C5F065AC750D}" type="presParOf" srcId="{024FEC13-D494-4498-8024-5ECEBBF2D4DD}" destId="{C4529C35-CDB0-483E-9D16-A18877E99FE3}" srcOrd="2" destOrd="0" presId="urn:microsoft.com/office/officeart/2018/2/layout/IconLabelList"/>
    <dgm:cxn modelId="{E30DA2C5-57CC-4A75-A6CC-2AD50CC85515}" type="presParOf" srcId="{C4529C35-CDB0-483E-9D16-A18877E99FE3}" destId="{7349BC1E-5062-472B-A148-F5A644A1EEA7}" srcOrd="0" destOrd="0" presId="urn:microsoft.com/office/officeart/2018/2/layout/IconLabelList"/>
    <dgm:cxn modelId="{C592A3DE-E151-4C2E-B472-1F22AA3743FA}" type="presParOf" srcId="{C4529C35-CDB0-483E-9D16-A18877E99FE3}" destId="{CA10ADCA-5213-4A2E-B1B2-6F418D593202}" srcOrd="1" destOrd="0" presId="urn:microsoft.com/office/officeart/2018/2/layout/IconLabelList"/>
    <dgm:cxn modelId="{07F0E853-4455-4A96-B7E9-750516133658}" type="presParOf" srcId="{C4529C35-CDB0-483E-9D16-A18877E99FE3}" destId="{45622CA3-86D6-462A-85DC-43B3EABA51BC}" srcOrd="2" destOrd="0" presId="urn:microsoft.com/office/officeart/2018/2/layout/IconLabelList"/>
    <dgm:cxn modelId="{136F6FA1-8981-40CF-9F47-2F43A74DDBD8}" type="presParOf" srcId="{024FEC13-D494-4498-8024-5ECEBBF2D4DD}" destId="{CB029C50-C1B8-4341-83EB-042E0406D607}" srcOrd="3" destOrd="0" presId="urn:microsoft.com/office/officeart/2018/2/layout/IconLabelList"/>
    <dgm:cxn modelId="{6E925F88-B6D3-4A56-ABB5-110954D69E64}" type="presParOf" srcId="{024FEC13-D494-4498-8024-5ECEBBF2D4DD}" destId="{79C419D8-932B-4533-A6A5-35D857016CBC}" srcOrd="4" destOrd="0" presId="urn:microsoft.com/office/officeart/2018/2/layout/IconLabelList"/>
    <dgm:cxn modelId="{E1FF3193-0667-4617-880A-43559B27BDAB}" type="presParOf" srcId="{79C419D8-932B-4533-A6A5-35D857016CBC}" destId="{7C5DE5B7-CAA6-4CE1-A62E-527EED9F609D}" srcOrd="0" destOrd="0" presId="urn:microsoft.com/office/officeart/2018/2/layout/IconLabelList"/>
    <dgm:cxn modelId="{D49583B0-918A-407B-9120-46D524269B03}" type="presParOf" srcId="{79C419D8-932B-4533-A6A5-35D857016CBC}" destId="{F024ACE0-7A7B-4D59-B4C1-E8DB0FE02F3C}" srcOrd="1" destOrd="0" presId="urn:microsoft.com/office/officeart/2018/2/layout/IconLabelList"/>
    <dgm:cxn modelId="{14C33539-4820-49A9-8C10-D4378F6E30F8}" type="presParOf" srcId="{79C419D8-932B-4533-A6A5-35D857016CBC}" destId="{BCC7DA55-87FF-4961-B819-FBE61CA4CD70}" srcOrd="2" destOrd="0" presId="urn:microsoft.com/office/officeart/2018/2/layout/IconLabelList"/>
    <dgm:cxn modelId="{41CC7EDC-02B6-4B37-9EDC-33381FDED98F}" type="presParOf" srcId="{024FEC13-D494-4498-8024-5ECEBBF2D4DD}" destId="{C371C16F-AB35-42F2-B746-86B333F661D1}" srcOrd="5" destOrd="0" presId="urn:microsoft.com/office/officeart/2018/2/layout/IconLabelList"/>
    <dgm:cxn modelId="{5F852F84-4E18-468B-BE06-C78CF9C3E69E}" type="presParOf" srcId="{024FEC13-D494-4498-8024-5ECEBBF2D4DD}" destId="{11E7B6AD-39FE-4BFD-901C-864421F39893}" srcOrd="6" destOrd="0" presId="urn:microsoft.com/office/officeart/2018/2/layout/IconLabelList"/>
    <dgm:cxn modelId="{B974593E-E7D5-4790-9E2B-A47524586524}" type="presParOf" srcId="{11E7B6AD-39FE-4BFD-901C-864421F39893}" destId="{3A54DFDE-8F2F-4A84-B3D5-CE826C8BCA1B}" srcOrd="0" destOrd="0" presId="urn:microsoft.com/office/officeart/2018/2/layout/IconLabelList"/>
    <dgm:cxn modelId="{E8E0CA4D-1EF9-452E-BF43-BB119EDF2235}" type="presParOf" srcId="{11E7B6AD-39FE-4BFD-901C-864421F39893}" destId="{1E027B06-7BD2-4547-95A2-2D601ACA41F5}" srcOrd="1" destOrd="0" presId="urn:microsoft.com/office/officeart/2018/2/layout/IconLabelList"/>
    <dgm:cxn modelId="{95332FA5-3B3F-40DF-9FA2-DE006941048A}" type="presParOf" srcId="{11E7B6AD-39FE-4BFD-901C-864421F39893}" destId="{7DB3AABA-228C-4F5D-89C3-D172D5CB62E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A4AC1EE-C819-4596-BB14-0A2479164F4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81C5B48-0A9C-4A56-A54F-763C034AE937}">
      <dgm:prSet/>
      <dgm:spPr/>
      <dgm:t>
        <a:bodyPr/>
        <a:lstStyle/>
        <a:p>
          <a:pPr>
            <a:lnSpc>
              <a:spcPct val="100000"/>
            </a:lnSpc>
          </a:pPr>
          <a:r>
            <a:rPr lang="en-US" b="0" i="0"/>
            <a:t>Neural machine translation (NMT)</a:t>
          </a:r>
          <a:endParaRPr lang="en-US"/>
        </a:p>
      </dgm:t>
    </dgm:pt>
    <dgm:pt modelId="{6A005F3F-E2BD-4872-84AC-CC0BC10E5CE0}" type="parTrans" cxnId="{ADD5D148-2B4B-4677-86AB-F1F47A72ED9C}">
      <dgm:prSet/>
      <dgm:spPr/>
      <dgm:t>
        <a:bodyPr/>
        <a:lstStyle/>
        <a:p>
          <a:endParaRPr lang="en-US"/>
        </a:p>
      </dgm:t>
    </dgm:pt>
    <dgm:pt modelId="{03218498-7FE1-4F68-82A5-2902A2BE1DFF}" type="sibTrans" cxnId="{ADD5D148-2B4B-4677-86AB-F1F47A72ED9C}">
      <dgm:prSet/>
      <dgm:spPr/>
      <dgm:t>
        <a:bodyPr/>
        <a:lstStyle/>
        <a:p>
          <a:endParaRPr lang="en-US"/>
        </a:p>
      </dgm:t>
    </dgm:pt>
    <dgm:pt modelId="{2E362F9A-1A46-40F7-8E4B-152E799C9684}" type="pres">
      <dgm:prSet presAssocID="{BA4AC1EE-C819-4596-BB14-0A2479164F4D}" presName="root" presStyleCnt="0">
        <dgm:presLayoutVars>
          <dgm:dir/>
          <dgm:resizeHandles val="exact"/>
        </dgm:presLayoutVars>
      </dgm:prSet>
      <dgm:spPr/>
    </dgm:pt>
    <dgm:pt modelId="{1232BC21-4BE4-4A5B-95D9-29C953A913E5}" type="pres">
      <dgm:prSet presAssocID="{E81C5B48-0A9C-4A56-A54F-763C034AE937}" presName="compNode" presStyleCnt="0"/>
      <dgm:spPr/>
    </dgm:pt>
    <dgm:pt modelId="{5475C662-D273-470C-A27C-BA33933B84A4}" type="pres">
      <dgm:prSet presAssocID="{E81C5B48-0A9C-4A56-A54F-763C034AE937}"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D650778C-876F-479B-B645-8276A6B5CCB4}" type="pres">
      <dgm:prSet presAssocID="{E81C5B48-0A9C-4A56-A54F-763C034AE937}" presName="spaceRect" presStyleCnt="0"/>
      <dgm:spPr/>
    </dgm:pt>
    <dgm:pt modelId="{409EBADD-73B0-401C-9DA1-E1884ECFB9EC}" type="pres">
      <dgm:prSet presAssocID="{E81C5B48-0A9C-4A56-A54F-763C034AE937}" presName="textRect" presStyleLbl="revTx" presStyleIdx="0" presStyleCnt="1">
        <dgm:presLayoutVars>
          <dgm:chMax val="1"/>
          <dgm:chPref val="1"/>
        </dgm:presLayoutVars>
      </dgm:prSet>
      <dgm:spPr/>
    </dgm:pt>
  </dgm:ptLst>
  <dgm:cxnLst>
    <dgm:cxn modelId="{ADD5D148-2B4B-4677-86AB-F1F47A72ED9C}" srcId="{BA4AC1EE-C819-4596-BB14-0A2479164F4D}" destId="{E81C5B48-0A9C-4A56-A54F-763C034AE937}" srcOrd="0" destOrd="0" parTransId="{6A005F3F-E2BD-4872-84AC-CC0BC10E5CE0}" sibTransId="{03218498-7FE1-4F68-82A5-2902A2BE1DFF}"/>
    <dgm:cxn modelId="{8813B973-A057-42EB-8DB7-BB1B7EDF9FB6}" type="presOf" srcId="{BA4AC1EE-C819-4596-BB14-0A2479164F4D}" destId="{2E362F9A-1A46-40F7-8E4B-152E799C9684}" srcOrd="0" destOrd="0" presId="urn:microsoft.com/office/officeart/2018/2/layout/IconLabelList"/>
    <dgm:cxn modelId="{7A90F0B9-EA2C-4676-82BD-6B07ED0352AC}" type="presOf" srcId="{E81C5B48-0A9C-4A56-A54F-763C034AE937}" destId="{409EBADD-73B0-401C-9DA1-E1884ECFB9EC}" srcOrd="0" destOrd="0" presId="urn:microsoft.com/office/officeart/2018/2/layout/IconLabelList"/>
    <dgm:cxn modelId="{C05C7761-B3F0-47C7-A819-0761AAE4AD36}" type="presParOf" srcId="{2E362F9A-1A46-40F7-8E4B-152E799C9684}" destId="{1232BC21-4BE4-4A5B-95D9-29C953A913E5}" srcOrd="0" destOrd="0" presId="urn:microsoft.com/office/officeart/2018/2/layout/IconLabelList"/>
    <dgm:cxn modelId="{84E293B5-026D-4658-A7D9-0972242F4EE4}" type="presParOf" srcId="{1232BC21-4BE4-4A5B-95D9-29C953A913E5}" destId="{5475C662-D273-470C-A27C-BA33933B84A4}" srcOrd="0" destOrd="0" presId="urn:microsoft.com/office/officeart/2018/2/layout/IconLabelList"/>
    <dgm:cxn modelId="{21EC9288-1D8B-4CAA-A1A9-5FDB55A06E43}" type="presParOf" srcId="{1232BC21-4BE4-4A5B-95D9-29C953A913E5}" destId="{D650778C-876F-479B-B645-8276A6B5CCB4}" srcOrd="1" destOrd="0" presId="urn:microsoft.com/office/officeart/2018/2/layout/IconLabelList"/>
    <dgm:cxn modelId="{EA53C26C-85F3-4E0F-9EDC-2CE9F142CB7F}" type="presParOf" srcId="{1232BC21-4BE4-4A5B-95D9-29C953A913E5}" destId="{409EBADD-73B0-401C-9DA1-E1884ECFB9E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5223C85-B126-4F2A-8E78-5A73309CC49F}"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A4B4EEC-F09F-4624-979D-E59BA9C35B3F}">
      <dgm:prSet/>
      <dgm:spPr/>
      <dgm:t>
        <a:bodyPr/>
        <a:lstStyle/>
        <a:p>
          <a:pPr>
            <a:lnSpc>
              <a:spcPct val="100000"/>
            </a:lnSpc>
          </a:pPr>
          <a:r>
            <a:rPr lang="en-US" dirty="0"/>
            <a:t>Rule-based Machine Translation</a:t>
          </a:r>
        </a:p>
      </dgm:t>
    </dgm:pt>
    <dgm:pt modelId="{E0978027-246C-49DE-9F60-9C22FDA9B088}" type="parTrans" cxnId="{CC30C8B2-91FC-454A-8FBD-7D8960BDF9F7}">
      <dgm:prSet/>
      <dgm:spPr/>
      <dgm:t>
        <a:bodyPr/>
        <a:lstStyle/>
        <a:p>
          <a:endParaRPr lang="en-US"/>
        </a:p>
      </dgm:t>
    </dgm:pt>
    <dgm:pt modelId="{1277573F-C9DD-45DA-ABF5-F087A2BF6C4D}" type="sibTrans" cxnId="{CC30C8B2-91FC-454A-8FBD-7D8960BDF9F7}">
      <dgm:prSet/>
      <dgm:spPr/>
      <dgm:t>
        <a:bodyPr/>
        <a:lstStyle/>
        <a:p>
          <a:endParaRPr lang="en-US"/>
        </a:p>
      </dgm:t>
    </dgm:pt>
    <dgm:pt modelId="{95E8F0A4-8258-4529-B6E9-9BBDB8A46BFB}">
      <dgm:prSet/>
      <dgm:spPr/>
      <dgm:t>
        <a:bodyPr/>
        <a:lstStyle/>
        <a:p>
          <a:pPr>
            <a:lnSpc>
              <a:spcPct val="100000"/>
            </a:lnSpc>
          </a:pPr>
          <a:r>
            <a:rPr lang="en-US"/>
            <a:t>Example-based Machine Translation</a:t>
          </a:r>
        </a:p>
      </dgm:t>
    </dgm:pt>
    <dgm:pt modelId="{C9276836-6B4E-4A8A-B2B6-71584A364789}" type="parTrans" cxnId="{8F9CAB4C-6FDE-40E0-B4F9-0061AB1C7AAC}">
      <dgm:prSet/>
      <dgm:spPr/>
      <dgm:t>
        <a:bodyPr/>
        <a:lstStyle/>
        <a:p>
          <a:endParaRPr lang="en-US"/>
        </a:p>
      </dgm:t>
    </dgm:pt>
    <dgm:pt modelId="{1FD667F6-4CE3-4D03-B510-91EC1904362F}" type="sibTrans" cxnId="{8F9CAB4C-6FDE-40E0-B4F9-0061AB1C7AAC}">
      <dgm:prSet/>
      <dgm:spPr/>
      <dgm:t>
        <a:bodyPr/>
        <a:lstStyle/>
        <a:p>
          <a:endParaRPr lang="en-US"/>
        </a:p>
      </dgm:t>
    </dgm:pt>
    <dgm:pt modelId="{874AD027-DF65-47CD-96B8-6A5661CCAAA0}">
      <dgm:prSet/>
      <dgm:spPr/>
      <dgm:t>
        <a:bodyPr/>
        <a:lstStyle/>
        <a:p>
          <a:pPr>
            <a:lnSpc>
              <a:spcPct val="100000"/>
            </a:lnSpc>
          </a:pPr>
          <a:r>
            <a:rPr lang="en-US" dirty="0"/>
            <a:t>Statistical Machine Translation</a:t>
          </a:r>
        </a:p>
      </dgm:t>
    </dgm:pt>
    <dgm:pt modelId="{2DD87DA3-827D-41AC-B9C7-7E659F39DCA6}" type="parTrans" cxnId="{7F6FB3DB-367D-46F0-92BD-DE54102373CA}">
      <dgm:prSet/>
      <dgm:spPr/>
      <dgm:t>
        <a:bodyPr/>
        <a:lstStyle/>
        <a:p>
          <a:endParaRPr lang="en-US"/>
        </a:p>
      </dgm:t>
    </dgm:pt>
    <dgm:pt modelId="{B2C98620-DF8F-444E-AD8A-377AAD173012}" type="sibTrans" cxnId="{7F6FB3DB-367D-46F0-92BD-DE54102373CA}">
      <dgm:prSet/>
      <dgm:spPr/>
      <dgm:t>
        <a:bodyPr/>
        <a:lstStyle/>
        <a:p>
          <a:endParaRPr lang="en-US"/>
        </a:p>
      </dgm:t>
    </dgm:pt>
    <dgm:pt modelId="{1F0C648B-F23C-469D-8D26-A8954CE0A8B5}" type="pres">
      <dgm:prSet presAssocID="{B5223C85-B126-4F2A-8E78-5A73309CC49F}" presName="root" presStyleCnt="0">
        <dgm:presLayoutVars>
          <dgm:dir/>
          <dgm:resizeHandles val="exact"/>
        </dgm:presLayoutVars>
      </dgm:prSet>
      <dgm:spPr/>
    </dgm:pt>
    <dgm:pt modelId="{4DBDC6FA-8994-41D3-886D-EE081DB271F5}" type="pres">
      <dgm:prSet presAssocID="{4A4B4EEC-F09F-4624-979D-E59BA9C35B3F}" presName="compNode" presStyleCnt="0"/>
      <dgm:spPr/>
    </dgm:pt>
    <dgm:pt modelId="{79296B99-D767-4315-B9D9-AC1EF00FE33A}" type="pres">
      <dgm:prSet presAssocID="{4A4B4EEC-F09F-4624-979D-E59BA9C35B3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915A3216-3E00-40C5-8777-0AE2FE204C31}" type="pres">
      <dgm:prSet presAssocID="{4A4B4EEC-F09F-4624-979D-E59BA9C35B3F}" presName="spaceRect" presStyleCnt="0"/>
      <dgm:spPr/>
    </dgm:pt>
    <dgm:pt modelId="{336CA7A1-BD2F-4A64-9F84-520DE1B95D46}" type="pres">
      <dgm:prSet presAssocID="{4A4B4EEC-F09F-4624-979D-E59BA9C35B3F}" presName="textRect" presStyleLbl="revTx" presStyleIdx="0" presStyleCnt="3">
        <dgm:presLayoutVars>
          <dgm:chMax val="1"/>
          <dgm:chPref val="1"/>
        </dgm:presLayoutVars>
      </dgm:prSet>
      <dgm:spPr/>
    </dgm:pt>
    <dgm:pt modelId="{55C81180-F9ED-416C-B5D9-FC3BCA5F01B9}" type="pres">
      <dgm:prSet presAssocID="{1277573F-C9DD-45DA-ABF5-F087A2BF6C4D}" presName="sibTrans" presStyleCnt="0"/>
      <dgm:spPr/>
    </dgm:pt>
    <dgm:pt modelId="{61C7E4FB-94F8-481D-A4ED-5CFA27C38F35}" type="pres">
      <dgm:prSet presAssocID="{95E8F0A4-8258-4529-B6E9-9BBDB8A46BFB}" presName="compNode" presStyleCnt="0"/>
      <dgm:spPr/>
    </dgm:pt>
    <dgm:pt modelId="{A15C4F86-3E82-4AB0-AFB1-DCE2A093AE11}" type="pres">
      <dgm:prSet presAssocID="{95E8F0A4-8258-4529-B6E9-9BBDB8A46BF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C2C60817-C37E-4384-9DE7-B89C4B99AE19}" type="pres">
      <dgm:prSet presAssocID="{95E8F0A4-8258-4529-B6E9-9BBDB8A46BFB}" presName="spaceRect" presStyleCnt="0"/>
      <dgm:spPr/>
    </dgm:pt>
    <dgm:pt modelId="{056AAFAE-17C3-4758-9D17-17F5FB8B1F32}" type="pres">
      <dgm:prSet presAssocID="{95E8F0A4-8258-4529-B6E9-9BBDB8A46BFB}" presName="textRect" presStyleLbl="revTx" presStyleIdx="1" presStyleCnt="3">
        <dgm:presLayoutVars>
          <dgm:chMax val="1"/>
          <dgm:chPref val="1"/>
        </dgm:presLayoutVars>
      </dgm:prSet>
      <dgm:spPr/>
    </dgm:pt>
    <dgm:pt modelId="{AA03E7F8-9090-461E-9A10-D105D0FCAAAB}" type="pres">
      <dgm:prSet presAssocID="{1FD667F6-4CE3-4D03-B510-91EC1904362F}" presName="sibTrans" presStyleCnt="0"/>
      <dgm:spPr/>
    </dgm:pt>
    <dgm:pt modelId="{AD09C54E-4B36-44EE-86AF-E84CAB1DCD74}" type="pres">
      <dgm:prSet presAssocID="{874AD027-DF65-47CD-96B8-6A5661CCAAA0}" presName="compNode" presStyleCnt="0"/>
      <dgm:spPr/>
    </dgm:pt>
    <dgm:pt modelId="{CA4B5D80-C2BF-4F58-A0E0-DED25FCF8E29}" type="pres">
      <dgm:prSet presAssocID="{874AD027-DF65-47CD-96B8-6A5661CCAAA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F316CECD-7C0A-44A0-AFE8-7031865438FF}" type="pres">
      <dgm:prSet presAssocID="{874AD027-DF65-47CD-96B8-6A5661CCAAA0}" presName="spaceRect" presStyleCnt="0"/>
      <dgm:spPr/>
    </dgm:pt>
    <dgm:pt modelId="{3DA5A74A-A028-49C4-91A6-E04E4ED8D023}" type="pres">
      <dgm:prSet presAssocID="{874AD027-DF65-47CD-96B8-6A5661CCAAA0}" presName="textRect" presStyleLbl="revTx" presStyleIdx="2" presStyleCnt="3">
        <dgm:presLayoutVars>
          <dgm:chMax val="1"/>
          <dgm:chPref val="1"/>
        </dgm:presLayoutVars>
      </dgm:prSet>
      <dgm:spPr/>
    </dgm:pt>
  </dgm:ptLst>
  <dgm:cxnLst>
    <dgm:cxn modelId="{38892E11-2C09-44A8-9EF5-92B7FC7D0387}" type="presOf" srcId="{95E8F0A4-8258-4529-B6E9-9BBDB8A46BFB}" destId="{056AAFAE-17C3-4758-9D17-17F5FB8B1F32}" srcOrd="0" destOrd="0" presId="urn:microsoft.com/office/officeart/2018/2/layout/IconLabelList"/>
    <dgm:cxn modelId="{8F9CAB4C-6FDE-40E0-B4F9-0061AB1C7AAC}" srcId="{B5223C85-B126-4F2A-8E78-5A73309CC49F}" destId="{95E8F0A4-8258-4529-B6E9-9BBDB8A46BFB}" srcOrd="1" destOrd="0" parTransId="{C9276836-6B4E-4A8A-B2B6-71584A364789}" sibTransId="{1FD667F6-4CE3-4D03-B510-91EC1904362F}"/>
    <dgm:cxn modelId="{1787846F-41D9-4915-A7C8-D51C7EA7FBDA}" type="presOf" srcId="{874AD027-DF65-47CD-96B8-6A5661CCAAA0}" destId="{3DA5A74A-A028-49C4-91A6-E04E4ED8D023}" srcOrd="0" destOrd="0" presId="urn:microsoft.com/office/officeart/2018/2/layout/IconLabelList"/>
    <dgm:cxn modelId="{CC30C8B2-91FC-454A-8FBD-7D8960BDF9F7}" srcId="{B5223C85-B126-4F2A-8E78-5A73309CC49F}" destId="{4A4B4EEC-F09F-4624-979D-E59BA9C35B3F}" srcOrd="0" destOrd="0" parTransId="{E0978027-246C-49DE-9F60-9C22FDA9B088}" sibTransId="{1277573F-C9DD-45DA-ABF5-F087A2BF6C4D}"/>
    <dgm:cxn modelId="{CF0BB9BC-C77C-44DD-AE5C-6CD1ED2625FC}" type="presOf" srcId="{4A4B4EEC-F09F-4624-979D-E59BA9C35B3F}" destId="{336CA7A1-BD2F-4A64-9F84-520DE1B95D46}" srcOrd="0" destOrd="0" presId="urn:microsoft.com/office/officeart/2018/2/layout/IconLabelList"/>
    <dgm:cxn modelId="{7F6FB3DB-367D-46F0-92BD-DE54102373CA}" srcId="{B5223C85-B126-4F2A-8E78-5A73309CC49F}" destId="{874AD027-DF65-47CD-96B8-6A5661CCAAA0}" srcOrd="2" destOrd="0" parTransId="{2DD87DA3-827D-41AC-B9C7-7E659F39DCA6}" sibTransId="{B2C98620-DF8F-444E-AD8A-377AAD173012}"/>
    <dgm:cxn modelId="{9E7858FE-8033-429B-8B6B-1AA4DD6F46D6}" type="presOf" srcId="{B5223C85-B126-4F2A-8E78-5A73309CC49F}" destId="{1F0C648B-F23C-469D-8D26-A8954CE0A8B5}" srcOrd="0" destOrd="0" presId="urn:microsoft.com/office/officeart/2018/2/layout/IconLabelList"/>
    <dgm:cxn modelId="{3006539D-36FE-482F-8585-E9BB386F545D}" type="presParOf" srcId="{1F0C648B-F23C-469D-8D26-A8954CE0A8B5}" destId="{4DBDC6FA-8994-41D3-886D-EE081DB271F5}" srcOrd="0" destOrd="0" presId="urn:microsoft.com/office/officeart/2018/2/layout/IconLabelList"/>
    <dgm:cxn modelId="{2690F301-0F1E-4302-A911-5D6985AA9498}" type="presParOf" srcId="{4DBDC6FA-8994-41D3-886D-EE081DB271F5}" destId="{79296B99-D767-4315-B9D9-AC1EF00FE33A}" srcOrd="0" destOrd="0" presId="urn:microsoft.com/office/officeart/2018/2/layout/IconLabelList"/>
    <dgm:cxn modelId="{C4B09C7B-EF01-4874-8855-95D8CAFA6024}" type="presParOf" srcId="{4DBDC6FA-8994-41D3-886D-EE081DB271F5}" destId="{915A3216-3E00-40C5-8777-0AE2FE204C31}" srcOrd="1" destOrd="0" presId="urn:microsoft.com/office/officeart/2018/2/layout/IconLabelList"/>
    <dgm:cxn modelId="{B329FA3E-9C90-44AF-957C-659FA9662E8C}" type="presParOf" srcId="{4DBDC6FA-8994-41D3-886D-EE081DB271F5}" destId="{336CA7A1-BD2F-4A64-9F84-520DE1B95D46}" srcOrd="2" destOrd="0" presId="urn:microsoft.com/office/officeart/2018/2/layout/IconLabelList"/>
    <dgm:cxn modelId="{F0F919D8-5AEC-4298-A8FA-3F7BA1F45B87}" type="presParOf" srcId="{1F0C648B-F23C-469D-8D26-A8954CE0A8B5}" destId="{55C81180-F9ED-416C-B5D9-FC3BCA5F01B9}" srcOrd="1" destOrd="0" presId="urn:microsoft.com/office/officeart/2018/2/layout/IconLabelList"/>
    <dgm:cxn modelId="{C33CEDAC-A68B-4ED6-AD29-DC75153D9268}" type="presParOf" srcId="{1F0C648B-F23C-469D-8D26-A8954CE0A8B5}" destId="{61C7E4FB-94F8-481D-A4ED-5CFA27C38F35}" srcOrd="2" destOrd="0" presId="urn:microsoft.com/office/officeart/2018/2/layout/IconLabelList"/>
    <dgm:cxn modelId="{6212C69C-B700-43FF-8FE4-76EF7B74B6CA}" type="presParOf" srcId="{61C7E4FB-94F8-481D-A4ED-5CFA27C38F35}" destId="{A15C4F86-3E82-4AB0-AFB1-DCE2A093AE11}" srcOrd="0" destOrd="0" presId="urn:microsoft.com/office/officeart/2018/2/layout/IconLabelList"/>
    <dgm:cxn modelId="{2DFE455E-D30B-421A-BFD9-848D0BE076EF}" type="presParOf" srcId="{61C7E4FB-94F8-481D-A4ED-5CFA27C38F35}" destId="{C2C60817-C37E-4384-9DE7-B89C4B99AE19}" srcOrd="1" destOrd="0" presId="urn:microsoft.com/office/officeart/2018/2/layout/IconLabelList"/>
    <dgm:cxn modelId="{63F50D21-8281-4E92-9EA9-E7225EA6CD2F}" type="presParOf" srcId="{61C7E4FB-94F8-481D-A4ED-5CFA27C38F35}" destId="{056AAFAE-17C3-4758-9D17-17F5FB8B1F32}" srcOrd="2" destOrd="0" presId="urn:microsoft.com/office/officeart/2018/2/layout/IconLabelList"/>
    <dgm:cxn modelId="{58C9BBFB-1530-4199-BFFD-7E9EE63F3C1D}" type="presParOf" srcId="{1F0C648B-F23C-469D-8D26-A8954CE0A8B5}" destId="{AA03E7F8-9090-461E-9A10-D105D0FCAAAB}" srcOrd="3" destOrd="0" presId="urn:microsoft.com/office/officeart/2018/2/layout/IconLabelList"/>
    <dgm:cxn modelId="{7E815BB9-3417-4D30-950A-1B4F6DE76FDF}" type="presParOf" srcId="{1F0C648B-F23C-469D-8D26-A8954CE0A8B5}" destId="{AD09C54E-4B36-44EE-86AF-E84CAB1DCD74}" srcOrd="4" destOrd="0" presId="urn:microsoft.com/office/officeart/2018/2/layout/IconLabelList"/>
    <dgm:cxn modelId="{4321E1B7-9588-4ED5-A5CC-2978BB595C90}" type="presParOf" srcId="{AD09C54E-4B36-44EE-86AF-E84CAB1DCD74}" destId="{CA4B5D80-C2BF-4F58-A0E0-DED25FCF8E29}" srcOrd="0" destOrd="0" presId="urn:microsoft.com/office/officeart/2018/2/layout/IconLabelList"/>
    <dgm:cxn modelId="{75967354-5FCE-4C56-80A5-91B7D17E12F1}" type="presParOf" srcId="{AD09C54E-4B36-44EE-86AF-E84CAB1DCD74}" destId="{F316CECD-7C0A-44A0-AFE8-7031865438FF}" srcOrd="1" destOrd="0" presId="urn:microsoft.com/office/officeart/2018/2/layout/IconLabelList"/>
    <dgm:cxn modelId="{7BF82039-5116-41FC-99AD-0E0B7DA3C28A}" type="presParOf" srcId="{AD09C54E-4B36-44EE-86AF-E84CAB1DCD74}" destId="{3DA5A74A-A028-49C4-91A6-E04E4ED8D02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5459AC8-4C99-4AB5-8F14-C91DFFFC59D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F5681C02-12AD-4320-96A6-E3FBB522F587}">
      <dgm:prSet/>
      <dgm:spPr/>
      <dgm:t>
        <a:bodyPr/>
        <a:lstStyle/>
        <a:p>
          <a:pPr>
            <a:lnSpc>
              <a:spcPct val="100000"/>
            </a:lnSpc>
          </a:pPr>
          <a:r>
            <a:rPr lang="en-US" b="0" i="0" dirty="0"/>
            <a:t>Platform 1: Term extractor</a:t>
          </a:r>
          <a:endParaRPr lang="en-US" dirty="0"/>
        </a:p>
      </dgm:t>
    </dgm:pt>
    <dgm:pt modelId="{9FEE5AE8-38B0-40A1-91FB-48026F16CBF3}" type="parTrans" cxnId="{D62AEA71-03A1-498D-A556-FE7D374F9ABF}">
      <dgm:prSet/>
      <dgm:spPr/>
      <dgm:t>
        <a:bodyPr/>
        <a:lstStyle/>
        <a:p>
          <a:endParaRPr lang="en-US"/>
        </a:p>
      </dgm:t>
    </dgm:pt>
    <dgm:pt modelId="{25534ABD-12DF-4CD2-B680-C668960B679D}" type="sibTrans" cxnId="{D62AEA71-03A1-498D-A556-FE7D374F9ABF}">
      <dgm:prSet/>
      <dgm:spPr/>
      <dgm:t>
        <a:bodyPr/>
        <a:lstStyle/>
        <a:p>
          <a:endParaRPr lang="en-US"/>
        </a:p>
      </dgm:t>
    </dgm:pt>
    <dgm:pt modelId="{21B5A30A-135E-4076-A948-105418A76EBE}">
      <dgm:prSet/>
      <dgm:spPr/>
      <dgm:t>
        <a:bodyPr/>
        <a:lstStyle/>
        <a:p>
          <a:pPr>
            <a:lnSpc>
              <a:spcPct val="100000"/>
            </a:lnSpc>
          </a:pPr>
          <a:r>
            <a:rPr lang="en-US" dirty="0"/>
            <a:t>Platform 3: Text explainer</a:t>
          </a:r>
        </a:p>
      </dgm:t>
    </dgm:pt>
    <dgm:pt modelId="{62D5E239-3A1F-46AB-9F5A-765E24D4F598}" type="parTrans" cxnId="{3CF02A25-889E-4C0F-BCC7-CA454DE1A6A1}">
      <dgm:prSet/>
      <dgm:spPr/>
      <dgm:t>
        <a:bodyPr/>
        <a:lstStyle/>
        <a:p>
          <a:endParaRPr lang="en-US"/>
        </a:p>
      </dgm:t>
    </dgm:pt>
    <dgm:pt modelId="{FA4D4C70-1E91-415F-A0C9-648051A9161E}" type="sibTrans" cxnId="{3CF02A25-889E-4C0F-BCC7-CA454DE1A6A1}">
      <dgm:prSet/>
      <dgm:spPr/>
      <dgm:t>
        <a:bodyPr/>
        <a:lstStyle/>
        <a:p>
          <a:endParaRPr lang="en-US"/>
        </a:p>
      </dgm:t>
    </dgm:pt>
    <dgm:pt modelId="{6E6AACEA-E81C-4154-8A48-3A2B057FF2BB}">
      <dgm:prSet/>
      <dgm:spPr/>
      <dgm:t>
        <a:bodyPr/>
        <a:lstStyle/>
        <a:p>
          <a:pPr>
            <a:lnSpc>
              <a:spcPct val="100000"/>
            </a:lnSpc>
          </a:pPr>
          <a:r>
            <a:rPr lang="en-US" b="0" i="0" dirty="0"/>
            <a:t>Platform 2: </a:t>
          </a:r>
          <a:r>
            <a:rPr lang="en-US" b="0" i="0" dirty="0" err="1"/>
            <a:t>IPOTranslate</a:t>
          </a:r>
          <a:endParaRPr lang="en-US" dirty="0"/>
        </a:p>
      </dgm:t>
    </dgm:pt>
    <dgm:pt modelId="{25E6771A-EF64-4B4C-8C3F-9BF174BFBD48}" type="parTrans" cxnId="{9813B1A3-6BFB-46FA-8381-5E8BA98425D9}">
      <dgm:prSet/>
      <dgm:spPr/>
      <dgm:t>
        <a:bodyPr/>
        <a:lstStyle/>
        <a:p>
          <a:endParaRPr lang="en-US"/>
        </a:p>
      </dgm:t>
    </dgm:pt>
    <dgm:pt modelId="{9E76E2DF-F51E-4FA9-8332-459D59F0C523}" type="sibTrans" cxnId="{9813B1A3-6BFB-46FA-8381-5E8BA98425D9}">
      <dgm:prSet/>
      <dgm:spPr/>
      <dgm:t>
        <a:bodyPr/>
        <a:lstStyle/>
        <a:p>
          <a:endParaRPr lang="en-US"/>
        </a:p>
      </dgm:t>
    </dgm:pt>
    <dgm:pt modelId="{C6A7E086-7903-4CC7-9F29-1E1A6AC5AD51}">
      <dgm:prSet/>
      <dgm:spPr/>
      <dgm:t>
        <a:bodyPr/>
        <a:lstStyle/>
        <a:p>
          <a:pPr>
            <a:lnSpc>
              <a:spcPct val="100000"/>
            </a:lnSpc>
          </a:pPr>
          <a:r>
            <a:rPr lang="en-US" b="0" i="0" dirty="0"/>
            <a:t>Platform 4: Sentence finder</a:t>
          </a:r>
          <a:endParaRPr lang="en-US" dirty="0"/>
        </a:p>
      </dgm:t>
    </dgm:pt>
    <dgm:pt modelId="{9CE94BC9-0CA8-4D46-8763-533EA4930C19}" type="parTrans" cxnId="{1DD9DD2A-C8F2-4DCA-BAB9-AB26B3EF469D}">
      <dgm:prSet/>
      <dgm:spPr/>
      <dgm:t>
        <a:bodyPr/>
        <a:lstStyle/>
        <a:p>
          <a:endParaRPr lang="en-US"/>
        </a:p>
      </dgm:t>
    </dgm:pt>
    <dgm:pt modelId="{E9B027B5-B3E1-47C7-A039-B7FF6EBE3DA3}" type="sibTrans" cxnId="{1DD9DD2A-C8F2-4DCA-BAB9-AB26B3EF469D}">
      <dgm:prSet/>
      <dgm:spPr/>
      <dgm:t>
        <a:bodyPr/>
        <a:lstStyle/>
        <a:p>
          <a:endParaRPr lang="en-US"/>
        </a:p>
      </dgm:t>
    </dgm:pt>
    <dgm:pt modelId="{2F43CA72-8D43-43B7-B395-C3E19E3464CE}" type="pres">
      <dgm:prSet presAssocID="{25459AC8-4C99-4AB5-8F14-C91DFFFC59D8}" presName="root" presStyleCnt="0">
        <dgm:presLayoutVars>
          <dgm:dir/>
          <dgm:resizeHandles val="exact"/>
        </dgm:presLayoutVars>
      </dgm:prSet>
      <dgm:spPr/>
    </dgm:pt>
    <dgm:pt modelId="{3AD3AB21-8726-481F-9D96-739F8E923B33}" type="pres">
      <dgm:prSet presAssocID="{F5681C02-12AD-4320-96A6-E3FBB522F587}" presName="compNode" presStyleCnt="0"/>
      <dgm:spPr/>
    </dgm:pt>
    <dgm:pt modelId="{87652701-1B98-44A4-8084-53E311BC3869}" type="pres">
      <dgm:prSet presAssocID="{F5681C02-12AD-4320-96A6-E3FBB522F587}" presName="bgRect" presStyleLbl="bgShp" presStyleIdx="0" presStyleCnt="4"/>
      <dgm:spPr/>
    </dgm:pt>
    <dgm:pt modelId="{F03A4265-8408-450D-99FD-A0DD7C8F2286}" type="pres">
      <dgm:prSet presAssocID="{F5681C02-12AD-4320-96A6-E3FBB522F58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DB9C2F36-49FA-4C09-A52A-33FCCC96CD71}" type="pres">
      <dgm:prSet presAssocID="{F5681C02-12AD-4320-96A6-E3FBB522F587}" presName="spaceRect" presStyleCnt="0"/>
      <dgm:spPr/>
    </dgm:pt>
    <dgm:pt modelId="{6B33C0BA-4CC4-4873-89F5-0DEA8F97B3C1}" type="pres">
      <dgm:prSet presAssocID="{F5681C02-12AD-4320-96A6-E3FBB522F587}" presName="parTx" presStyleLbl="revTx" presStyleIdx="0" presStyleCnt="4">
        <dgm:presLayoutVars>
          <dgm:chMax val="0"/>
          <dgm:chPref val="0"/>
        </dgm:presLayoutVars>
      </dgm:prSet>
      <dgm:spPr/>
    </dgm:pt>
    <dgm:pt modelId="{AF47045D-B9AC-40D5-86D4-E5751B7680CD}" type="pres">
      <dgm:prSet presAssocID="{25534ABD-12DF-4CD2-B680-C668960B679D}" presName="sibTrans" presStyleCnt="0"/>
      <dgm:spPr/>
    </dgm:pt>
    <dgm:pt modelId="{E1B9B7E5-5E55-4B70-9483-B3AD68A4DB6B}" type="pres">
      <dgm:prSet presAssocID="{6E6AACEA-E81C-4154-8A48-3A2B057FF2BB}" presName="compNode" presStyleCnt="0"/>
      <dgm:spPr/>
    </dgm:pt>
    <dgm:pt modelId="{9D9EF494-968B-404A-8D94-7D1DDCDF4CCE}" type="pres">
      <dgm:prSet presAssocID="{6E6AACEA-E81C-4154-8A48-3A2B057FF2BB}" presName="bgRect" presStyleLbl="bgShp" presStyleIdx="1" presStyleCnt="4"/>
      <dgm:spPr/>
    </dgm:pt>
    <dgm:pt modelId="{161A6BC9-6669-4C8A-9CCB-AA426D5179E6}" type="pres">
      <dgm:prSet presAssocID="{6E6AACEA-E81C-4154-8A48-3A2B057FF2B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EDFDCB4F-39F7-4520-8AF6-00776EEE74DE}" type="pres">
      <dgm:prSet presAssocID="{6E6AACEA-E81C-4154-8A48-3A2B057FF2BB}" presName="spaceRect" presStyleCnt="0"/>
      <dgm:spPr/>
    </dgm:pt>
    <dgm:pt modelId="{863ADF30-33D5-4730-A8D2-2854ECF28E03}" type="pres">
      <dgm:prSet presAssocID="{6E6AACEA-E81C-4154-8A48-3A2B057FF2BB}" presName="parTx" presStyleLbl="revTx" presStyleIdx="1" presStyleCnt="4">
        <dgm:presLayoutVars>
          <dgm:chMax val="0"/>
          <dgm:chPref val="0"/>
        </dgm:presLayoutVars>
      </dgm:prSet>
      <dgm:spPr/>
    </dgm:pt>
    <dgm:pt modelId="{8398F09E-9F6D-484D-9648-0402D0CD74C1}" type="pres">
      <dgm:prSet presAssocID="{9E76E2DF-F51E-4FA9-8332-459D59F0C523}" presName="sibTrans" presStyleCnt="0"/>
      <dgm:spPr/>
    </dgm:pt>
    <dgm:pt modelId="{0325D241-DD70-4E97-BF48-9D828B2C69E7}" type="pres">
      <dgm:prSet presAssocID="{21B5A30A-135E-4076-A948-105418A76EBE}" presName="compNode" presStyleCnt="0"/>
      <dgm:spPr/>
    </dgm:pt>
    <dgm:pt modelId="{7BD1587D-3500-44EA-97E4-56F82332EF3B}" type="pres">
      <dgm:prSet presAssocID="{21B5A30A-135E-4076-A948-105418A76EBE}" presName="bgRect" presStyleLbl="bgShp" presStyleIdx="2" presStyleCnt="4"/>
      <dgm:spPr/>
    </dgm:pt>
    <dgm:pt modelId="{8348C663-59E6-4005-BF99-E4FB18E7C109}" type="pres">
      <dgm:prSet presAssocID="{21B5A30A-135E-4076-A948-105418A76EB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D22E9B8D-7E8D-4988-B246-AEF46D86CA61}" type="pres">
      <dgm:prSet presAssocID="{21B5A30A-135E-4076-A948-105418A76EBE}" presName="spaceRect" presStyleCnt="0"/>
      <dgm:spPr/>
    </dgm:pt>
    <dgm:pt modelId="{423B05FA-894C-485D-AB26-AD8529CC4072}" type="pres">
      <dgm:prSet presAssocID="{21B5A30A-135E-4076-A948-105418A76EBE}" presName="parTx" presStyleLbl="revTx" presStyleIdx="2" presStyleCnt="4">
        <dgm:presLayoutVars>
          <dgm:chMax val="0"/>
          <dgm:chPref val="0"/>
        </dgm:presLayoutVars>
      </dgm:prSet>
      <dgm:spPr/>
    </dgm:pt>
    <dgm:pt modelId="{55466AF5-3DF7-44CF-8CEB-8C58C02DA6BC}" type="pres">
      <dgm:prSet presAssocID="{FA4D4C70-1E91-415F-A0C9-648051A9161E}" presName="sibTrans" presStyleCnt="0"/>
      <dgm:spPr/>
    </dgm:pt>
    <dgm:pt modelId="{5BA15A0A-3EFA-4CDB-9830-A42D32AFF8FA}" type="pres">
      <dgm:prSet presAssocID="{C6A7E086-7903-4CC7-9F29-1E1A6AC5AD51}" presName="compNode" presStyleCnt="0"/>
      <dgm:spPr/>
    </dgm:pt>
    <dgm:pt modelId="{E8FD1543-A4E4-4D0C-95AE-76878E173FA4}" type="pres">
      <dgm:prSet presAssocID="{C6A7E086-7903-4CC7-9F29-1E1A6AC5AD51}" presName="bgRect" presStyleLbl="bgShp" presStyleIdx="3" presStyleCnt="4"/>
      <dgm:spPr/>
    </dgm:pt>
    <dgm:pt modelId="{0FB0F52C-EA46-4DBF-AC09-47BE6469A0F2}" type="pres">
      <dgm:prSet presAssocID="{C6A7E086-7903-4CC7-9F29-1E1A6AC5AD5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ick"/>
        </a:ext>
      </dgm:extLst>
    </dgm:pt>
    <dgm:pt modelId="{7F9D45DE-BA49-4CCA-9626-57762F15B771}" type="pres">
      <dgm:prSet presAssocID="{C6A7E086-7903-4CC7-9F29-1E1A6AC5AD51}" presName="spaceRect" presStyleCnt="0"/>
      <dgm:spPr/>
    </dgm:pt>
    <dgm:pt modelId="{D9F8D22E-DC8B-4439-83D5-28BA15E3D7F8}" type="pres">
      <dgm:prSet presAssocID="{C6A7E086-7903-4CC7-9F29-1E1A6AC5AD51}" presName="parTx" presStyleLbl="revTx" presStyleIdx="3" presStyleCnt="4">
        <dgm:presLayoutVars>
          <dgm:chMax val="0"/>
          <dgm:chPref val="0"/>
        </dgm:presLayoutVars>
      </dgm:prSet>
      <dgm:spPr/>
    </dgm:pt>
  </dgm:ptLst>
  <dgm:cxnLst>
    <dgm:cxn modelId="{3CF02A25-889E-4C0F-BCC7-CA454DE1A6A1}" srcId="{25459AC8-4C99-4AB5-8F14-C91DFFFC59D8}" destId="{21B5A30A-135E-4076-A948-105418A76EBE}" srcOrd="2" destOrd="0" parTransId="{62D5E239-3A1F-46AB-9F5A-765E24D4F598}" sibTransId="{FA4D4C70-1E91-415F-A0C9-648051A9161E}"/>
    <dgm:cxn modelId="{1DD9DD2A-C8F2-4DCA-BAB9-AB26B3EF469D}" srcId="{25459AC8-4C99-4AB5-8F14-C91DFFFC59D8}" destId="{C6A7E086-7903-4CC7-9F29-1E1A6AC5AD51}" srcOrd="3" destOrd="0" parTransId="{9CE94BC9-0CA8-4D46-8763-533EA4930C19}" sibTransId="{E9B027B5-B3E1-47C7-A039-B7FF6EBE3DA3}"/>
    <dgm:cxn modelId="{2B53E749-689B-8149-9AD0-8FC227AE0CEA}" type="presOf" srcId="{21B5A30A-135E-4076-A948-105418A76EBE}" destId="{423B05FA-894C-485D-AB26-AD8529CC4072}" srcOrd="0" destOrd="0" presId="urn:microsoft.com/office/officeart/2018/2/layout/IconVerticalSolidList"/>
    <dgm:cxn modelId="{D62AEA71-03A1-498D-A556-FE7D374F9ABF}" srcId="{25459AC8-4C99-4AB5-8F14-C91DFFFC59D8}" destId="{F5681C02-12AD-4320-96A6-E3FBB522F587}" srcOrd="0" destOrd="0" parTransId="{9FEE5AE8-38B0-40A1-91FB-48026F16CBF3}" sibTransId="{25534ABD-12DF-4CD2-B680-C668960B679D}"/>
    <dgm:cxn modelId="{665BDF7E-2A9C-D243-B63D-8EDA902FBE3E}" type="presOf" srcId="{C6A7E086-7903-4CC7-9F29-1E1A6AC5AD51}" destId="{D9F8D22E-DC8B-4439-83D5-28BA15E3D7F8}" srcOrd="0" destOrd="0" presId="urn:microsoft.com/office/officeart/2018/2/layout/IconVerticalSolidList"/>
    <dgm:cxn modelId="{76D62586-BDC0-054D-BFF0-7B8A276B869D}" type="presOf" srcId="{F5681C02-12AD-4320-96A6-E3FBB522F587}" destId="{6B33C0BA-4CC4-4873-89F5-0DEA8F97B3C1}" srcOrd="0" destOrd="0" presId="urn:microsoft.com/office/officeart/2018/2/layout/IconVerticalSolidList"/>
    <dgm:cxn modelId="{99481393-AA57-1246-8062-C3B4CEC8C60F}" type="presOf" srcId="{6E6AACEA-E81C-4154-8A48-3A2B057FF2BB}" destId="{863ADF30-33D5-4730-A8D2-2854ECF28E03}" srcOrd="0" destOrd="0" presId="urn:microsoft.com/office/officeart/2018/2/layout/IconVerticalSolidList"/>
    <dgm:cxn modelId="{9813B1A3-6BFB-46FA-8381-5E8BA98425D9}" srcId="{25459AC8-4C99-4AB5-8F14-C91DFFFC59D8}" destId="{6E6AACEA-E81C-4154-8A48-3A2B057FF2BB}" srcOrd="1" destOrd="0" parTransId="{25E6771A-EF64-4B4C-8C3F-9BF174BFBD48}" sibTransId="{9E76E2DF-F51E-4FA9-8332-459D59F0C523}"/>
    <dgm:cxn modelId="{06C52DDA-E0AC-46A8-A0DE-945B0A243F13}" type="presOf" srcId="{25459AC8-4C99-4AB5-8F14-C91DFFFC59D8}" destId="{2F43CA72-8D43-43B7-B395-C3E19E3464CE}" srcOrd="0" destOrd="0" presId="urn:microsoft.com/office/officeart/2018/2/layout/IconVerticalSolidList"/>
    <dgm:cxn modelId="{AC1A7E2B-6BEA-AB4E-AC5B-D6B418BCB774}" type="presParOf" srcId="{2F43CA72-8D43-43B7-B395-C3E19E3464CE}" destId="{3AD3AB21-8726-481F-9D96-739F8E923B33}" srcOrd="0" destOrd="0" presId="urn:microsoft.com/office/officeart/2018/2/layout/IconVerticalSolidList"/>
    <dgm:cxn modelId="{1CA2295E-AC59-7D4D-9D78-29B2E9859D05}" type="presParOf" srcId="{3AD3AB21-8726-481F-9D96-739F8E923B33}" destId="{87652701-1B98-44A4-8084-53E311BC3869}" srcOrd="0" destOrd="0" presId="urn:microsoft.com/office/officeart/2018/2/layout/IconVerticalSolidList"/>
    <dgm:cxn modelId="{16EF2ADD-0E9E-4143-9EBB-6C78D8759A22}" type="presParOf" srcId="{3AD3AB21-8726-481F-9D96-739F8E923B33}" destId="{F03A4265-8408-450D-99FD-A0DD7C8F2286}" srcOrd="1" destOrd="0" presId="urn:microsoft.com/office/officeart/2018/2/layout/IconVerticalSolidList"/>
    <dgm:cxn modelId="{9EB7F28C-3F1B-7C4A-AD64-F3564A3AA1E7}" type="presParOf" srcId="{3AD3AB21-8726-481F-9D96-739F8E923B33}" destId="{DB9C2F36-49FA-4C09-A52A-33FCCC96CD71}" srcOrd="2" destOrd="0" presId="urn:microsoft.com/office/officeart/2018/2/layout/IconVerticalSolidList"/>
    <dgm:cxn modelId="{6AAF0C76-F82C-DC4B-979A-200D3FFA0006}" type="presParOf" srcId="{3AD3AB21-8726-481F-9D96-739F8E923B33}" destId="{6B33C0BA-4CC4-4873-89F5-0DEA8F97B3C1}" srcOrd="3" destOrd="0" presId="urn:microsoft.com/office/officeart/2018/2/layout/IconVerticalSolidList"/>
    <dgm:cxn modelId="{8F77F5D4-37BE-A843-8A8B-6C6B191ED1E1}" type="presParOf" srcId="{2F43CA72-8D43-43B7-B395-C3E19E3464CE}" destId="{AF47045D-B9AC-40D5-86D4-E5751B7680CD}" srcOrd="1" destOrd="0" presId="urn:microsoft.com/office/officeart/2018/2/layout/IconVerticalSolidList"/>
    <dgm:cxn modelId="{6B98E763-E564-6E48-B08A-A0EED819FFA4}" type="presParOf" srcId="{2F43CA72-8D43-43B7-B395-C3E19E3464CE}" destId="{E1B9B7E5-5E55-4B70-9483-B3AD68A4DB6B}" srcOrd="2" destOrd="0" presId="urn:microsoft.com/office/officeart/2018/2/layout/IconVerticalSolidList"/>
    <dgm:cxn modelId="{A7614929-5CF9-4D48-9D32-9E98DE7C8480}" type="presParOf" srcId="{E1B9B7E5-5E55-4B70-9483-B3AD68A4DB6B}" destId="{9D9EF494-968B-404A-8D94-7D1DDCDF4CCE}" srcOrd="0" destOrd="0" presId="urn:microsoft.com/office/officeart/2018/2/layout/IconVerticalSolidList"/>
    <dgm:cxn modelId="{4998478E-FF03-4644-AB20-7756B87943DD}" type="presParOf" srcId="{E1B9B7E5-5E55-4B70-9483-B3AD68A4DB6B}" destId="{161A6BC9-6669-4C8A-9CCB-AA426D5179E6}" srcOrd="1" destOrd="0" presId="urn:microsoft.com/office/officeart/2018/2/layout/IconVerticalSolidList"/>
    <dgm:cxn modelId="{D1879227-22BE-014C-A4E5-5FA41E700041}" type="presParOf" srcId="{E1B9B7E5-5E55-4B70-9483-B3AD68A4DB6B}" destId="{EDFDCB4F-39F7-4520-8AF6-00776EEE74DE}" srcOrd="2" destOrd="0" presId="urn:microsoft.com/office/officeart/2018/2/layout/IconVerticalSolidList"/>
    <dgm:cxn modelId="{C91518D4-98FE-254F-AB7D-7B4AA183B196}" type="presParOf" srcId="{E1B9B7E5-5E55-4B70-9483-B3AD68A4DB6B}" destId="{863ADF30-33D5-4730-A8D2-2854ECF28E03}" srcOrd="3" destOrd="0" presId="urn:microsoft.com/office/officeart/2018/2/layout/IconVerticalSolidList"/>
    <dgm:cxn modelId="{B8F1F6C2-8239-C14B-8FF2-E1ED12A2139D}" type="presParOf" srcId="{2F43CA72-8D43-43B7-B395-C3E19E3464CE}" destId="{8398F09E-9F6D-484D-9648-0402D0CD74C1}" srcOrd="3" destOrd="0" presId="urn:microsoft.com/office/officeart/2018/2/layout/IconVerticalSolidList"/>
    <dgm:cxn modelId="{6D9AFDCA-45CE-2C4A-93A1-D76C2160FE6F}" type="presParOf" srcId="{2F43CA72-8D43-43B7-B395-C3E19E3464CE}" destId="{0325D241-DD70-4E97-BF48-9D828B2C69E7}" srcOrd="4" destOrd="0" presId="urn:microsoft.com/office/officeart/2018/2/layout/IconVerticalSolidList"/>
    <dgm:cxn modelId="{A5193A83-A68D-4E4C-9876-4BFC66941945}" type="presParOf" srcId="{0325D241-DD70-4E97-BF48-9D828B2C69E7}" destId="{7BD1587D-3500-44EA-97E4-56F82332EF3B}" srcOrd="0" destOrd="0" presId="urn:microsoft.com/office/officeart/2018/2/layout/IconVerticalSolidList"/>
    <dgm:cxn modelId="{DC9C6433-FD49-AB40-9C2B-763113EE6C74}" type="presParOf" srcId="{0325D241-DD70-4E97-BF48-9D828B2C69E7}" destId="{8348C663-59E6-4005-BF99-E4FB18E7C109}" srcOrd="1" destOrd="0" presId="urn:microsoft.com/office/officeart/2018/2/layout/IconVerticalSolidList"/>
    <dgm:cxn modelId="{F5B7A944-56B5-2842-85B8-839F25A41364}" type="presParOf" srcId="{0325D241-DD70-4E97-BF48-9D828B2C69E7}" destId="{D22E9B8D-7E8D-4988-B246-AEF46D86CA61}" srcOrd="2" destOrd="0" presId="urn:microsoft.com/office/officeart/2018/2/layout/IconVerticalSolidList"/>
    <dgm:cxn modelId="{63C1025F-DBFB-C846-A232-4E4F83FB0FB6}" type="presParOf" srcId="{0325D241-DD70-4E97-BF48-9D828B2C69E7}" destId="{423B05FA-894C-485D-AB26-AD8529CC4072}" srcOrd="3" destOrd="0" presId="urn:microsoft.com/office/officeart/2018/2/layout/IconVerticalSolidList"/>
    <dgm:cxn modelId="{2A381827-862E-AE42-8D85-8AF2BAF50EA2}" type="presParOf" srcId="{2F43CA72-8D43-43B7-B395-C3E19E3464CE}" destId="{55466AF5-3DF7-44CF-8CEB-8C58C02DA6BC}" srcOrd="5" destOrd="0" presId="urn:microsoft.com/office/officeart/2018/2/layout/IconVerticalSolidList"/>
    <dgm:cxn modelId="{D0F22AB6-4D76-D44D-8920-7C34D459EF50}" type="presParOf" srcId="{2F43CA72-8D43-43B7-B395-C3E19E3464CE}" destId="{5BA15A0A-3EFA-4CDB-9830-A42D32AFF8FA}" srcOrd="6" destOrd="0" presId="urn:microsoft.com/office/officeart/2018/2/layout/IconVerticalSolidList"/>
    <dgm:cxn modelId="{2ABD4575-B67E-3949-B5BB-DC39C5EF08FC}" type="presParOf" srcId="{5BA15A0A-3EFA-4CDB-9830-A42D32AFF8FA}" destId="{E8FD1543-A4E4-4D0C-95AE-76878E173FA4}" srcOrd="0" destOrd="0" presId="urn:microsoft.com/office/officeart/2018/2/layout/IconVerticalSolidList"/>
    <dgm:cxn modelId="{99838F1F-80B8-6C4F-8516-8F980D1EE9E7}" type="presParOf" srcId="{5BA15A0A-3EFA-4CDB-9830-A42D32AFF8FA}" destId="{0FB0F52C-EA46-4DBF-AC09-47BE6469A0F2}" srcOrd="1" destOrd="0" presId="urn:microsoft.com/office/officeart/2018/2/layout/IconVerticalSolidList"/>
    <dgm:cxn modelId="{89FF0496-6188-1A40-9EF6-6274AE5CDC7F}" type="presParOf" srcId="{5BA15A0A-3EFA-4CDB-9830-A42D32AFF8FA}" destId="{7F9D45DE-BA49-4CCA-9626-57762F15B771}" srcOrd="2" destOrd="0" presId="urn:microsoft.com/office/officeart/2018/2/layout/IconVerticalSolidList"/>
    <dgm:cxn modelId="{EC2B2564-F502-7346-A728-EF7C4AB25525}" type="presParOf" srcId="{5BA15A0A-3EFA-4CDB-9830-A42D32AFF8FA}" destId="{D9F8D22E-DC8B-4439-83D5-28BA15E3D7F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CAF5570-950D-4DD6-B070-05FBDC49114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F5D8DA1-5DCA-4DFE-996D-DC7C147D6CC5}">
      <dgm:prSet custT="1"/>
      <dgm:spPr/>
      <dgm:t>
        <a:bodyPr/>
        <a:lstStyle/>
        <a:p>
          <a:pPr>
            <a:lnSpc>
              <a:spcPct val="100000"/>
            </a:lnSpc>
          </a:pPr>
          <a:r>
            <a:rPr lang="en-HK" sz="1200" b="1" i="0" dirty="0"/>
            <a:t>Term Length</a:t>
          </a:r>
          <a:r>
            <a:rPr lang="en-HK" sz="1200" b="0" i="0" dirty="0"/>
            <a:t>: Define minimum and maximum length of terms, typically in number of words (e.g., 1-4 words)</a:t>
          </a:r>
          <a:endParaRPr lang="en-US" sz="1200" dirty="0"/>
        </a:p>
      </dgm:t>
    </dgm:pt>
    <dgm:pt modelId="{B114A21D-9562-442A-BE3F-AD53A686C8AF}" type="parTrans" cxnId="{B6DDA9B4-50AE-4C10-A1AE-906FC91E8755}">
      <dgm:prSet/>
      <dgm:spPr/>
      <dgm:t>
        <a:bodyPr/>
        <a:lstStyle/>
        <a:p>
          <a:endParaRPr lang="en-US" sz="2000"/>
        </a:p>
      </dgm:t>
    </dgm:pt>
    <dgm:pt modelId="{BFB5B5B8-FA92-405D-A444-3B8221E42E16}" type="sibTrans" cxnId="{B6DDA9B4-50AE-4C10-A1AE-906FC91E8755}">
      <dgm:prSet/>
      <dgm:spPr/>
      <dgm:t>
        <a:bodyPr/>
        <a:lstStyle/>
        <a:p>
          <a:endParaRPr lang="en-US" sz="2000"/>
        </a:p>
      </dgm:t>
    </dgm:pt>
    <dgm:pt modelId="{35071755-BF10-48CC-86FF-10FB47151B6A}">
      <dgm:prSet custT="1"/>
      <dgm:spPr/>
      <dgm:t>
        <a:bodyPr/>
        <a:lstStyle/>
        <a:p>
          <a:pPr>
            <a:lnSpc>
              <a:spcPct val="100000"/>
            </a:lnSpc>
          </a:pPr>
          <a:r>
            <a:rPr lang="en-HK" sz="1200" b="1" i="0" dirty="0"/>
            <a:t>Frequency and Statistical Thresholds</a:t>
          </a:r>
          <a:r>
            <a:rPr lang="en-HK" sz="1200" b="0" i="0" dirty="0"/>
            <a:t>: Set a minimum occurrence count for a term to be considered relevant (e.g., at least 5 times) and establish thresholds for statistical measures like TF-IDF (e.g., TF-IDF score above a specific threshold)</a:t>
          </a:r>
          <a:endParaRPr lang="en-US" sz="1200" dirty="0"/>
        </a:p>
      </dgm:t>
    </dgm:pt>
    <dgm:pt modelId="{38140616-DED0-4C64-91D1-2A9C28EDDBFF}" type="parTrans" cxnId="{CBF85871-1AB5-40A2-964D-1836D0A65BD6}">
      <dgm:prSet/>
      <dgm:spPr/>
      <dgm:t>
        <a:bodyPr/>
        <a:lstStyle/>
        <a:p>
          <a:endParaRPr lang="en-US" sz="2000"/>
        </a:p>
      </dgm:t>
    </dgm:pt>
    <dgm:pt modelId="{7CA7F8D9-154E-45CA-92D5-03FA88AEFAED}" type="sibTrans" cxnId="{CBF85871-1AB5-40A2-964D-1836D0A65BD6}">
      <dgm:prSet/>
      <dgm:spPr/>
      <dgm:t>
        <a:bodyPr/>
        <a:lstStyle/>
        <a:p>
          <a:endParaRPr lang="en-US" sz="2000"/>
        </a:p>
      </dgm:t>
    </dgm:pt>
    <dgm:pt modelId="{1E2F40AE-276A-48BA-8DF0-331B996ED586}">
      <dgm:prSet custT="1"/>
      <dgm:spPr/>
      <dgm:t>
        <a:bodyPr/>
        <a:lstStyle/>
        <a:p>
          <a:pPr>
            <a:lnSpc>
              <a:spcPct val="100000"/>
            </a:lnSpc>
          </a:pPr>
          <a:r>
            <a:rPr lang="en-HK" sz="1200" b="1" i="0" dirty="0"/>
            <a:t>Part-of-Speech Patterns</a:t>
          </a:r>
          <a:r>
            <a:rPr lang="en-HK" sz="1200" b="0" i="0" dirty="0"/>
            <a:t>: Specify patterns for linguistic methods (e.g., looking for noun phrases or verb phrases)</a:t>
          </a:r>
          <a:endParaRPr lang="en-US" sz="1200" dirty="0"/>
        </a:p>
      </dgm:t>
    </dgm:pt>
    <dgm:pt modelId="{0AE57501-F70F-4FD9-9B27-7237C60AF724}" type="parTrans" cxnId="{45E8FE9A-5601-4710-B724-7C0ED3D60D8D}">
      <dgm:prSet/>
      <dgm:spPr/>
      <dgm:t>
        <a:bodyPr/>
        <a:lstStyle/>
        <a:p>
          <a:endParaRPr lang="en-US" sz="2000"/>
        </a:p>
      </dgm:t>
    </dgm:pt>
    <dgm:pt modelId="{E08FAD3B-0088-4401-B057-B69794C77A2C}" type="sibTrans" cxnId="{45E8FE9A-5601-4710-B724-7C0ED3D60D8D}">
      <dgm:prSet/>
      <dgm:spPr/>
      <dgm:t>
        <a:bodyPr/>
        <a:lstStyle/>
        <a:p>
          <a:endParaRPr lang="en-US" sz="2000"/>
        </a:p>
      </dgm:t>
    </dgm:pt>
    <dgm:pt modelId="{C050C904-64DA-42F0-A1C6-A4A40D8C4C08}">
      <dgm:prSet custT="1"/>
      <dgm:spPr/>
      <dgm:t>
        <a:bodyPr/>
        <a:lstStyle/>
        <a:p>
          <a:pPr>
            <a:lnSpc>
              <a:spcPct val="100000"/>
            </a:lnSpc>
          </a:pPr>
          <a:r>
            <a:rPr lang="en-HK" sz="1200" b="1" i="0" dirty="0"/>
            <a:t>Dictionary or </a:t>
          </a:r>
          <a:r>
            <a:rPr lang="en-HK" sz="1200" b="1" i="0" dirty="0" err="1"/>
            <a:t>Stopword</a:t>
          </a:r>
          <a:r>
            <a:rPr lang="en-HK" sz="1200" b="1" i="0" dirty="0"/>
            <a:t> List</a:t>
          </a:r>
          <a:r>
            <a:rPr lang="en-HK" sz="1200" b="0" i="0" dirty="0"/>
            <a:t>: Provide a list of known terms to seek or common words to ignore</a:t>
          </a:r>
          <a:endParaRPr lang="en-US" sz="1200" dirty="0"/>
        </a:p>
      </dgm:t>
    </dgm:pt>
    <dgm:pt modelId="{0BE8BF41-4E6B-4357-8C2F-7D26BCF59697}" type="parTrans" cxnId="{48A97565-C7CB-4F41-B4AD-FB973F4E1E4A}">
      <dgm:prSet/>
      <dgm:spPr/>
      <dgm:t>
        <a:bodyPr/>
        <a:lstStyle/>
        <a:p>
          <a:endParaRPr lang="en-US" sz="2000"/>
        </a:p>
      </dgm:t>
    </dgm:pt>
    <dgm:pt modelId="{7ECD4B4C-0ADA-43F6-BD4C-34A622DB9F4F}" type="sibTrans" cxnId="{48A97565-C7CB-4F41-B4AD-FB973F4E1E4A}">
      <dgm:prSet/>
      <dgm:spPr/>
      <dgm:t>
        <a:bodyPr/>
        <a:lstStyle/>
        <a:p>
          <a:endParaRPr lang="en-US" sz="2000"/>
        </a:p>
      </dgm:t>
    </dgm:pt>
    <dgm:pt modelId="{756B2CF5-F2F4-4A99-B530-EA020F48312F}" type="pres">
      <dgm:prSet presAssocID="{ACAF5570-950D-4DD6-B070-05FBDC491144}" presName="root" presStyleCnt="0">
        <dgm:presLayoutVars>
          <dgm:dir/>
          <dgm:resizeHandles val="exact"/>
        </dgm:presLayoutVars>
      </dgm:prSet>
      <dgm:spPr/>
    </dgm:pt>
    <dgm:pt modelId="{B7BC6001-F201-4F86-AD3A-E185B8D6143E}" type="pres">
      <dgm:prSet presAssocID="{7F5D8DA1-5DCA-4DFE-996D-DC7C147D6CC5}" presName="compNode" presStyleCnt="0"/>
      <dgm:spPr/>
    </dgm:pt>
    <dgm:pt modelId="{7504178A-F84F-4893-B977-8420B7EE8EB7}" type="pres">
      <dgm:prSet presAssocID="{7F5D8DA1-5DCA-4DFE-996D-DC7C147D6CC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Ruler with solid fill"/>
        </a:ext>
      </dgm:extLst>
    </dgm:pt>
    <dgm:pt modelId="{B1772DDF-E045-46C5-8E42-39F6A7468F59}" type="pres">
      <dgm:prSet presAssocID="{7F5D8DA1-5DCA-4DFE-996D-DC7C147D6CC5}" presName="spaceRect" presStyleCnt="0"/>
      <dgm:spPr/>
    </dgm:pt>
    <dgm:pt modelId="{851BAA2D-2DA8-480A-835C-8EAE87D2F945}" type="pres">
      <dgm:prSet presAssocID="{7F5D8DA1-5DCA-4DFE-996D-DC7C147D6CC5}" presName="textRect" presStyleLbl="revTx" presStyleIdx="0" presStyleCnt="4">
        <dgm:presLayoutVars>
          <dgm:chMax val="1"/>
          <dgm:chPref val="1"/>
        </dgm:presLayoutVars>
      </dgm:prSet>
      <dgm:spPr/>
    </dgm:pt>
    <dgm:pt modelId="{22548359-5EB4-4544-941E-FCC7D9B0C524}" type="pres">
      <dgm:prSet presAssocID="{BFB5B5B8-FA92-405D-A444-3B8221E42E16}" presName="sibTrans" presStyleCnt="0"/>
      <dgm:spPr/>
    </dgm:pt>
    <dgm:pt modelId="{99612560-6EAC-4012-B72B-937FF8B11857}" type="pres">
      <dgm:prSet presAssocID="{35071755-BF10-48CC-86FF-10FB47151B6A}" presName="compNode" presStyleCnt="0"/>
      <dgm:spPr/>
    </dgm:pt>
    <dgm:pt modelId="{5058574C-181A-475A-B97E-BF33365AF101}" type="pres">
      <dgm:prSet presAssocID="{35071755-BF10-48CC-86FF-10FB47151B6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677FB5E2-7971-419D-9AA2-76DC305EB36C}" type="pres">
      <dgm:prSet presAssocID="{35071755-BF10-48CC-86FF-10FB47151B6A}" presName="spaceRect" presStyleCnt="0"/>
      <dgm:spPr/>
    </dgm:pt>
    <dgm:pt modelId="{4FBD8702-2492-4768-B0E9-439B668116F2}" type="pres">
      <dgm:prSet presAssocID="{35071755-BF10-48CC-86FF-10FB47151B6A}" presName="textRect" presStyleLbl="revTx" presStyleIdx="1" presStyleCnt="4">
        <dgm:presLayoutVars>
          <dgm:chMax val="1"/>
          <dgm:chPref val="1"/>
        </dgm:presLayoutVars>
      </dgm:prSet>
      <dgm:spPr/>
    </dgm:pt>
    <dgm:pt modelId="{BD2063D6-8027-4988-B0E3-2382241507AD}" type="pres">
      <dgm:prSet presAssocID="{7CA7F8D9-154E-45CA-92D5-03FA88AEFAED}" presName="sibTrans" presStyleCnt="0"/>
      <dgm:spPr/>
    </dgm:pt>
    <dgm:pt modelId="{A3405D0A-41E6-450D-9FDD-573A3982C43F}" type="pres">
      <dgm:prSet presAssocID="{1E2F40AE-276A-48BA-8DF0-331B996ED586}" presName="compNode" presStyleCnt="0"/>
      <dgm:spPr/>
    </dgm:pt>
    <dgm:pt modelId="{8EC026AA-DA05-411B-A199-C692CD9E9CC3}" type="pres">
      <dgm:prSet presAssocID="{1E2F40AE-276A-48BA-8DF0-331B996ED58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Quotation Mark"/>
        </a:ext>
      </dgm:extLst>
    </dgm:pt>
    <dgm:pt modelId="{C097F35F-3C0E-402F-8E8D-A9469A998AD1}" type="pres">
      <dgm:prSet presAssocID="{1E2F40AE-276A-48BA-8DF0-331B996ED586}" presName="spaceRect" presStyleCnt="0"/>
      <dgm:spPr/>
    </dgm:pt>
    <dgm:pt modelId="{DECEE30C-7723-417C-88B8-18D37797DFED}" type="pres">
      <dgm:prSet presAssocID="{1E2F40AE-276A-48BA-8DF0-331B996ED586}" presName="textRect" presStyleLbl="revTx" presStyleIdx="2" presStyleCnt="4">
        <dgm:presLayoutVars>
          <dgm:chMax val="1"/>
          <dgm:chPref val="1"/>
        </dgm:presLayoutVars>
      </dgm:prSet>
      <dgm:spPr/>
    </dgm:pt>
    <dgm:pt modelId="{6FBC8834-F7C6-4E3B-940C-E5543CF9609E}" type="pres">
      <dgm:prSet presAssocID="{E08FAD3B-0088-4401-B057-B69794C77A2C}" presName="sibTrans" presStyleCnt="0"/>
      <dgm:spPr/>
    </dgm:pt>
    <dgm:pt modelId="{88FB1D93-3F67-4138-9FBA-E2A1C501A99E}" type="pres">
      <dgm:prSet presAssocID="{C050C904-64DA-42F0-A1C6-A4A40D8C4C08}" presName="compNode" presStyleCnt="0"/>
      <dgm:spPr/>
    </dgm:pt>
    <dgm:pt modelId="{4D738F26-928F-42B9-9694-18508D3DE485}" type="pres">
      <dgm:prSet presAssocID="{C050C904-64DA-42F0-A1C6-A4A40D8C4C0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Irritant with solid fill"/>
        </a:ext>
      </dgm:extLst>
    </dgm:pt>
    <dgm:pt modelId="{2F6A8CA4-2988-45CE-BE7C-D5213D616417}" type="pres">
      <dgm:prSet presAssocID="{C050C904-64DA-42F0-A1C6-A4A40D8C4C08}" presName="spaceRect" presStyleCnt="0"/>
      <dgm:spPr/>
    </dgm:pt>
    <dgm:pt modelId="{B1783B05-ADFA-45CF-8F97-D5CF93503FD5}" type="pres">
      <dgm:prSet presAssocID="{C050C904-64DA-42F0-A1C6-A4A40D8C4C08}" presName="textRect" presStyleLbl="revTx" presStyleIdx="3" presStyleCnt="4">
        <dgm:presLayoutVars>
          <dgm:chMax val="1"/>
          <dgm:chPref val="1"/>
        </dgm:presLayoutVars>
      </dgm:prSet>
      <dgm:spPr/>
    </dgm:pt>
  </dgm:ptLst>
  <dgm:cxnLst>
    <dgm:cxn modelId="{91E60C23-AAB6-5D41-877E-FC7FF5FACB7F}" type="presOf" srcId="{1E2F40AE-276A-48BA-8DF0-331B996ED586}" destId="{DECEE30C-7723-417C-88B8-18D37797DFED}" srcOrd="0" destOrd="0" presId="urn:microsoft.com/office/officeart/2018/2/layout/IconLabelList"/>
    <dgm:cxn modelId="{C5135926-4F92-0043-9CEA-1C71F54D22D1}" type="presOf" srcId="{7F5D8DA1-5DCA-4DFE-996D-DC7C147D6CC5}" destId="{851BAA2D-2DA8-480A-835C-8EAE87D2F945}" srcOrd="0" destOrd="0" presId="urn:microsoft.com/office/officeart/2018/2/layout/IconLabelList"/>
    <dgm:cxn modelId="{3F5CF338-3AD7-E249-AA39-BAA2820698A6}" type="presOf" srcId="{ACAF5570-950D-4DD6-B070-05FBDC491144}" destId="{756B2CF5-F2F4-4A99-B530-EA020F48312F}" srcOrd="0" destOrd="0" presId="urn:microsoft.com/office/officeart/2018/2/layout/IconLabelList"/>
    <dgm:cxn modelId="{94A8A45C-B96F-4C45-9E40-EC5BFF1D4B0C}" type="presOf" srcId="{C050C904-64DA-42F0-A1C6-A4A40D8C4C08}" destId="{B1783B05-ADFA-45CF-8F97-D5CF93503FD5}" srcOrd="0" destOrd="0" presId="urn:microsoft.com/office/officeart/2018/2/layout/IconLabelList"/>
    <dgm:cxn modelId="{48A97565-C7CB-4F41-B4AD-FB973F4E1E4A}" srcId="{ACAF5570-950D-4DD6-B070-05FBDC491144}" destId="{C050C904-64DA-42F0-A1C6-A4A40D8C4C08}" srcOrd="3" destOrd="0" parTransId="{0BE8BF41-4E6B-4357-8C2F-7D26BCF59697}" sibTransId="{7ECD4B4C-0ADA-43F6-BD4C-34A622DB9F4F}"/>
    <dgm:cxn modelId="{CBF85871-1AB5-40A2-964D-1836D0A65BD6}" srcId="{ACAF5570-950D-4DD6-B070-05FBDC491144}" destId="{35071755-BF10-48CC-86FF-10FB47151B6A}" srcOrd="1" destOrd="0" parTransId="{38140616-DED0-4C64-91D1-2A9C28EDDBFF}" sibTransId="{7CA7F8D9-154E-45CA-92D5-03FA88AEFAED}"/>
    <dgm:cxn modelId="{45E8FE9A-5601-4710-B724-7C0ED3D60D8D}" srcId="{ACAF5570-950D-4DD6-B070-05FBDC491144}" destId="{1E2F40AE-276A-48BA-8DF0-331B996ED586}" srcOrd="2" destOrd="0" parTransId="{0AE57501-F70F-4FD9-9B27-7237C60AF724}" sibTransId="{E08FAD3B-0088-4401-B057-B69794C77A2C}"/>
    <dgm:cxn modelId="{11E696AF-A075-5846-AEDB-DB4DF4D1D3BA}" type="presOf" srcId="{35071755-BF10-48CC-86FF-10FB47151B6A}" destId="{4FBD8702-2492-4768-B0E9-439B668116F2}" srcOrd="0" destOrd="0" presId="urn:microsoft.com/office/officeart/2018/2/layout/IconLabelList"/>
    <dgm:cxn modelId="{B6DDA9B4-50AE-4C10-A1AE-906FC91E8755}" srcId="{ACAF5570-950D-4DD6-B070-05FBDC491144}" destId="{7F5D8DA1-5DCA-4DFE-996D-DC7C147D6CC5}" srcOrd="0" destOrd="0" parTransId="{B114A21D-9562-442A-BE3F-AD53A686C8AF}" sibTransId="{BFB5B5B8-FA92-405D-A444-3B8221E42E16}"/>
    <dgm:cxn modelId="{E9EA3622-28AF-6144-8470-D8CF89894D54}" type="presParOf" srcId="{756B2CF5-F2F4-4A99-B530-EA020F48312F}" destId="{B7BC6001-F201-4F86-AD3A-E185B8D6143E}" srcOrd="0" destOrd="0" presId="urn:microsoft.com/office/officeart/2018/2/layout/IconLabelList"/>
    <dgm:cxn modelId="{D999F81F-FEB1-2443-B1A7-932922BE5FEE}" type="presParOf" srcId="{B7BC6001-F201-4F86-AD3A-E185B8D6143E}" destId="{7504178A-F84F-4893-B977-8420B7EE8EB7}" srcOrd="0" destOrd="0" presId="urn:microsoft.com/office/officeart/2018/2/layout/IconLabelList"/>
    <dgm:cxn modelId="{F0153BCB-2988-FB45-A6D4-8DE2D6751E62}" type="presParOf" srcId="{B7BC6001-F201-4F86-AD3A-E185B8D6143E}" destId="{B1772DDF-E045-46C5-8E42-39F6A7468F59}" srcOrd="1" destOrd="0" presId="urn:microsoft.com/office/officeart/2018/2/layout/IconLabelList"/>
    <dgm:cxn modelId="{D2845EE7-CCC8-CD4A-9C69-9FD5347CEC1C}" type="presParOf" srcId="{B7BC6001-F201-4F86-AD3A-E185B8D6143E}" destId="{851BAA2D-2DA8-480A-835C-8EAE87D2F945}" srcOrd="2" destOrd="0" presId="urn:microsoft.com/office/officeart/2018/2/layout/IconLabelList"/>
    <dgm:cxn modelId="{C832B04E-8C70-E745-9BC1-A51AB0D62463}" type="presParOf" srcId="{756B2CF5-F2F4-4A99-B530-EA020F48312F}" destId="{22548359-5EB4-4544-941E-FCC7D9B0C524}" srcOrd="1" destOrd="0" presId="urn:microsoft.com/office/officeart/2018/2/layout/IconLabelList"/>
    <dgm:cxn modelId="{D6B5EAEA-9CB3-ED45-8092-39013C1E181A}" type="presParOf" srcId="{756B2CF5-F2F4-4A99-B530-EA020F48312F}" destId="{99612560-6EAC-4012-B72B-937FF8B11857}" srcOrd="2" destOrd="0" presId="urn:microsoft.com/office/officeart/2018/2/layout/IconLabelList"/>
    <dgm:cxn modelId="{E0F622A4-34ED-1A4A-834B-8B11B5A7D113}" type="presParOf" srcId="{99612560-6EAC-4012-B72B-937FF8B11857}" destId="{5058574C-181A-475A-B97E-BF33365AF101}" srcOrd="0" destOrd="0" presId="urn:microsoft.com/office/officeart/2018/2/layout/IconLabelList"/>
    <dgm:cxn modelId="{A072F6BA-A0AB-E442-B437-5683ABB99565}" type="presParOf" srcId="{99612560-6EAC-4012-B72B-937FF8B11857}" destId="{677FB5E2-7971-419D-9AA2-76DC305EB36C}" srcOrd="1" destOrd="0" presId="urn:microsoft.com/office/officeart/2018/2/layout/IconLabelList"/>
    <dgm:cxn modelId="{CDA58FCD-0D58-8D4F-8F2E-EC34A5F77CC5}" type="presParOf" srcId="{99612560-6EAC-4012-B72B-937FF8B11857}" destId="{4FBD8702-2492-4768-B0E9-439B668116F2}" srcOrd="2" destOrd="0" presId="urn:microsoft.com/office/officeart/2018/2/layout/IconLabelList"/>
    <dgm:cxn modelId="{3F8CE79C-8169-DD45-9F0F-2A5A6D9E0690}" type="presParOf" srcId="{756B2CF5-F2F4-4A99-B530-EA020F48312F}" destId="{BD2063D6-8027-4988-B0E3-2382241507AD}" srcOrd="3" destOrd="0" presId="urn:microsoft.com/office/officeart/2018/2/layout/IconLabelList"/>
    <dgm:cxn modelId="{90C6D2DC-8339-704B-9545-55BEC6BA4D1A}" type="presParOf" srcId="{756B2CF5-F2F4-4A99-B530-EA020F48312F}" destId="{A3405D0A-41E6-450D-9FDD-573A3982C43F}" srcOrd="4" destOrd="0" presId="urn:microsoft.com/office/officeart/2018/2/layout/IconLabelList"/>
    <dgm:cxn modelId="{5F19D1FC-EFD9-AD4E-A4B9-B476FCE79C0A}" type="presParOf" srcId="{A3405D0A-41E6-450D-9FDD-573A3982C43F}" destId="{8EC026AA-DA05-411B-A199-C692CD9E9CC3}" srcOrd="0" destOrd="0" presId="urn:microsoft.com/office/officeart/2018/2/layout/IconLabelList"/>
    <dgm:cxn modelId="{81A94B92-8E1B-4944-915A-9A7F6A850519}" type="presParOf" srcId="{A3405D0A-41E6-450D-9FDD-573A3982C43F}" destId="{C097F35F-3C0E-402F-8E8D-A9469A998AD1}" srcOrd="1" destOrd="0" presId="urn:microsoft.com/office/officeart/2018/2/layout/IconLabelList"/>
    <dgm:cxn modelId="{B986D33F-BBC8-6246-98F5-856C1C265133}" type="presParOf" srcId="{A3405D0A-41E6-450D-9FDD-573A3982C43F}" destId="{DECEE30C-7723-417C-88B8-18D37797DFED}" srcOrd="2" destOrd="0" presId="urn:microsoft.com/office/officeart/2018/2/layout/IconLabelList"/>
    <dgm:cxn modelId="{247E3F4E-9E86-DE43-A8AB-3B08EE581566}" type="presParOf" srcId="{756B2CF5-F2F4-4A99-B530-EA020F48312F}" destId="{6FBC8834-F7C6-4E3B-940C-E5543CF9609E}" srcOrd="5" destOrd="0" presId="urn:microsoft.com/office/officeart/2018/2/layout/IconLabelList"/>
    <dgm:cxn modelId="{09067142-9D69-3747-AE77-0169349696B4}" type="presParOf" srcId="{756B2CF5-F2F4-4A99-B530-EA020F48312F}" destId="{88FB1D93-3F67-4138-9FBA-E2A1C501A99E}" srcOrd="6" destOrd="0" presId="urn:microsoft.com/office/officeart/2018/2/layout/IconLabelList"/>
    <dgm:cxn modelId="{D12635BA-0123-004A-B6F8-850E5EB0BFA7}" type="presParOf" srcId="{88FB1D93-3F67-4138-9FBA-E2A1C501A99E}" destId="{4D738F26-928F-42B9-9694-18508D3DE485}" srcOrd="0" destOrd="0" presId="urn:microsoft.com/office/officeart/2018/2/layout/IconLabelList"/>
    <dgm:cxn modelId="{831E4708-B976-3A41-9C01-68723F3D7D8D}" type="presParOf" srcId="{88FB1D93-3F67-4138-9FBA-E2A1C501A99E}" destId="{2F6A8CA4-2988-45CE-BE7C-D5213D616417}" srcOrd="1" destOrd="0" presId="urn:microsoft.com/office/officeart/2018/2/layout/IconLabelList"/>
    <dgm:cxn modelId="{E9D5E021-3E8B-064A-B286-AA51B57F0F3B}" type="presParOf" srcId="{88FB1D93-3F67-4138-9FBA-E2A1C501A99E}" destId="{B1783B05-ADFA-45CF-8F97-D5CF93503FD5}" srcOrd="2" destOrd="0" presId="urn:microsoft.com/office/officeart/2018/2/layout/Icon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E597C20-966D-43F3-8012-3E71CEBA6D87}"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DB5BC55A-310A-437E-AE9B-F4739D0ED4D4}">
      <dgm:prSet/>
      <dgm:spPr/>
      <dgm:t>
        <a:bodyPr/>
        <a:lstStyle/>
        <a:p>
          <a:r>
            <a:rPr lang="en-HK" b="1" i="0" dirty="0"/>
            <a:t>Term Length</a:t>
          </a:r>
          <a:endParaRPr lang="en-US" dirty="0"/>
        </a:p>
      </dgm:t>
    </dgm:pt>
    <dgm:pt modelId="{86FE0BCC-2D0D-4FE5-8992-9158F5875EA8}" type="parTrans" cxnId="{B0F39269-6BE3-4620-BCD7-18A01ED92043}">
      <dgm:prSet/>
      <dgm:spPr/>
      <dgm:t>
        <a:bodyPr/>
        <a:lstStyle/>
        <a:p>
          <a:endParaRPr lang="en-US"/>
        </a:p>
      </dgm:t>
    </dgm:pt>
    <dgm:pt modelId="{748F1652-9B5E-4876-98B1-61809F938E8D}" type="sibTrans" cxnId="{B0F39269-6BE3-4620-BCD7-18A01ED92043}">
      <dgm:prSet/>
      <dgm:spPr/>
      <dgm:t>
        <a:bodyPr/>
        <a:lstStyle/>
        <a:p>
          <a:endParaRPr lang="en-US"/>
        </a:p>
      </dgm:t>
    </dgm:pt>
    <dgm:pt modelId="{D7E3CABA-F1A6-4E4A-9A87-C0D5FFE3267F}">
      <dgm:prSet/>
      <dgm:spPr/>
      <dgm:t>
        <a:bodyPr/>
        <a:lstStyle/>
        <a:p>
          <a:r>
            <a:rPr lang="en-HK" b="0" i="0" dirty="0"/>
            <a:t>Some relevant terms or phrases may exceed the user-specified length.</a:t>
          </a:r>
          <a:endParaRPr lang="en-US" dirty="0"/>
        </a:p>
      </dgm:t>
    </dgm:pt>
    <dgm:pt modelId="{FBACA4E1-D616-4CC5-8703-D4CCE0E4DFF0}" type="parTrans" cxnId="{5A5CDF5C-A115-482A-BDC7-3BF36BDE2E54}">
      <dgm:prSet/>
      <dgm:spPr/>
      <dgm:t>
        <a:bodyPr/>
        <a:lstStyle/>
        <a:p>
          <a:endParaRPr lang="en-US"/>
        </a:p>
      </dgm:t>
    </dgm:pt>
    <dgm:pt modelId="{F9E4105C-20DA-4F54-9A61-E052DD3E3E4A}" type="sibTrans" cxnId="{5A5CDF5C-A115-482A-BDC7-3BF36BDE2E54}">
      <dgm:prSet/>
      <dgm:spPr/>
      <dgm:t>
        <a:bodyPr/>
        <a:lstStyle/>
        <a:p>
          <a:endParaRPr lang="en-US"/>
        </a:p>
      </dgm:t>
    </dgm:pt>
    <dgm:pt modelId="{C3477119-A6C4-46D0-9DC2-A350A18FC3F5}">
      <dgm:prSet/>
      <dgm:spPr/>
      <dgm:t>
        <a:bodyPr/>
        <a:lstStyle/>
        <a:p>
          <a:r>
            <a:rPr lang="en-HK" b="1" i="0"/>
            <a:t>Frequency-Based Limitations</a:t>
          </a:r>
          <a:endParaRPr lang="en-US"/>
        </a:p>
      </dgm:t>
    </dgm:pt>
    <dgm:pt modelId="{36DA003C-EF77-4A96-8F87-CE3C60B8AA89}" type="parTrans" cxnId="{4C329F7C-7C34-46EB-A144-0362B4FED396}">
      <dgm:prSet/>
      <dgm:spPr/>
      <dgm:t>
        <a:bodyPr/>
        <a:lstStyle/>
        <a:p>
          <a:endParaRPr lang="en-US"/>
        </a:p>
      </dgm:t>
    </dgm:pt>
    <dgm:pt modelId="{B5E7410F-AF18-424C-B1D6-252ACBC1DA59}" type="sibTrans" cxnId="{4C329F7C-7C34-46EB-A144-0362B4FED396}">
      <dgm:prSet/>
      <dgm:spPr/>
      <dgm:t>
        <a:bodyPr/>
        <a:lstStyle/>
        <a:p>
          <a:endParaRPr lang="en-US"/>
        </a:p>
      </dgm:t>
    </dgm:pt>
    <dgm:pt modelId="{A3E4413D-F32F-40A4-8F34-C74AFE5807CF}">
      <dgm:prSet/>
      <dgm:spPr/>
      <dgm:t>
        <a:bodyPr/>
        <a:lstStyle/>
        <a:p>
          <a:r>
            <a:rPr lang="en-HK" b="0" i="0"/>
            <a:t>Less frequent but highly relevant terms may be overlooked, while common but irrelevant words may be incorrectly identified.</a:t>
          </a:r>
          <a:endParaRPr lang="en-US"/>
        </a:p>
      </dgm:t>
    </dgm:pt>
    <dgm:pt modelId="{D7E3BD95-CE2A-4C10-BFCB-D6630691FD13}" type="parTrans" cxnId="{47093432-5279-43E8-976F-6F758A08202A}">
      <dgm:prSet/>
      <dgm:spPr/>
      <dgm:t>
        <a:bodyPr/>
        <a:lstStyle/>
        <a:p>
          <a:endParaRPr lang="en-US"/>
        </a:p>
      </dgm:t>
    </dgm:pt>
    <dgm:pt modelId="{8EF6B7F9-C563-4933-8FDD-420C6BB38563}" type="sibTrans" cxnId="{47093432-5279-43E8-976F-6F758A08202A}">
      <dgm:prSet/>
      <dgm:spPr/>
      <dgm:t>
        <a:bodyPr/>
        <a:lstStyle/>
        <a:p>
          <a:endParaRPr lang="en-US"/>
        </a:p>
      </dgm:t>
    </dgm:pt>
    <dgm:pt modelId="{9143A00F-60E5-4BA6-94A0-1C6DB57FB33C}">
      <dgm:prSet/>
      <dgm:spPr/>
      <dgm:t>
        <a:bodyPr/>
        <a:lstStyle/>
        <a:p>
          <a:r>
            <a:rPr lang="en-HK" b="1" i="0"/>
            <a:t>Overlapping Terms</a:t>
          </a:r>
          <a:endParaRPr lang="en-US"/>
        </a:p>
      </dgm:t>
    </dgm:pt>
    <dgm:pt modelId="{221FBA89-8D75-4129-A36D-6BA586C63ED2}" type="parTrans" cxnId="{1AF4822F-7FD9-484E-A825-7128C881DB54}">
      <dgm:prSet/>
      <dgm:spPr/>
      <dgm:t>
        <a:bodyPr/>
        <a:lstStyle/>
        <a:p>
          <a:endParaRPr lang="en-US"/>
        </a:p>
      </dgm:t>
    </dgm:pt>
    <dgm:pt modelId="{08D3EE5B-3A8B-4DF0-810D-BB826400ECF6}" type="sibTrans" cxnId="{1AF4822F-7FD9-484E-A825-7128C881DB54}">
      <dgm:prSet/>
      <dgm:spPr/>
      <dgm:t>
        <a:bodyPr/>
        <a:lstStyle/>
        <a:p>
          <a:endParaRPr lang="en-US"/>
        </a:p>
      </dgm:t>
    </dgm:pt>
    <dgm:pt modelId="{66B8ABCA-0335-4B92-BF03-83388F28EC93}">
      <dgm:prSet/>
      <dgm:spPr/>
      <dgm:t>
        <a:bodyPr/>
        <a:lstStyle/>
        <a:p>
          <a:r>
            <a:rPr lang="en-HK" b="0" i="0"/>
            <a:t>Extraction may result in overlapping terms, requiring manual filtering (e.g., "heart", "heart disease", and "coronary heart disease").</a:t>
          </a:r>
          <a:endParaRPr lang="en-US"/>
        </a:p>
      </dgm:t>
    </dgm:pt>
    <dgm:pt modelId="{FFB0D9EA-CC9B-4A47-B1BA-49C727120B3E}" type="parTrans" cxnId="{29B91672-BBED-4799-9A48-DFBAB815B536}">
      <dgm:prSet/>
      <dgm:spPr/>
      <dgm:t>
        <a:bodyPr/>
        <a:lstStyle/>
        <a:p>
          <a:endParaRPr lang="en-US"/>
        </a:p>
      </dgm:t>
    </dgm:pt>
    <dgm:pt modelId="{FF5BA59E-7D0F-4564-A9A6-7303C42843BD}" type="sibTrans" cxnId="{29B91672-BBED-4799-9A48-DFBAB815B536}">
      <dgm:prSet/>
      <dgm:spPr/>
      <dgm:t>
        <a:bodyPr/>
        <a:lstStyle/>
        <a:p>
          <a:endParaRPr lang="en-US"/>
        </a:p>
      </dgm:t>
    </dgm:pt>
    <dgm:pt modelId="{493B522B-B47F-044E-A27F-B72AAB9F57B0}" type="pres">
      <dgm:prSet presAssocID="{2E597C20-966D-43F3-8012-3E71CEBA6D87}" presName="linear" presStyleCnt="0">
        <dgm:presLayoutVars>
          <dgm:dir/>
          <dgm:animLvl val="lvl"/>
          <dgm:resizeHandles val="exact"/>
        </dgm:presLayoutVars>
      </dgm:prSet>
      <dgm:spPr/>
    </dgm:pt>
    <dgm:pt modelId="{45170C16-AE2E-3E42-9CDB-1CFFF74A8C5E}" type="pres">
      <dgm:prSet presAssocID="{DB5BC55A-310A-437E-AE9B-F4739D0ED4D4}" presName="parentLin" presStyleCnt="0"/>
      <dgm:spPr/>
    </dgm:pt>
    <dgm:pt modelId="{E0B1B6E7-67BE-354D-90D9-F5D529C0795D}" type="pres">
      <dgm:prSet presAssocID="{DB5BC55A-310A-437E-AE9B-F4739D0ED4D4}" presName="parentLeftMargin" presStyleLbl="node1" presStyleIdx="0" presStyleCnt="3"/>
      <dgm:spPr/>
    </dgm:pt>
    <dgm:pt modelId="{81B36A6F-85D2-0B44-A4A0-A4736F0A0C77}" type="pres">
      <dgm:prSet presAssocID="{DB5BC55A-310A-437E-AE9B-F4739D0ED4D4}" presName="parentText" presStyleLbl="node1" presStyleIdx="0" presStyleCnt="3">
        <dgm:presLayoutVars>
          <dgm:chMax val="0"/>
          <dgm:bulletEnabled val="1"/>
        </dgm:presLayoutVars>
      </dgm:prSet>
      <dgm:spPr/>
    </dgm:pt>
    <dgm:pt modelId="{234259BB-5EBC-A943-A54F-0E992612F25D}" type="pres">
      <dgm:prSet presAssocID="{DB5BC55A-310A-437E-AE9B-F4739D0ED4D4}" presName="negativeSpace" presStyleCnt="0"/>
      <dgm:spPr/>
    </dgm:pt>
    <dgm:pt modelId="{7F332158-29B6-5346-A51E-17F7D9FB3209}" type="pres">
      <dgm:prSet presAssocID="{DB5BC55A-310A-437E-AE9B-F4739D0ED4D4}" presName="childText" presStyleLbl="conFgAcc1" presStyleIdx="0" presStyleCnt="3">
        <dgm:presLayoutVars>
          <dgm:bulletEnabled val="1"/>
        </dgm:presLayoutVars>
      </dgm:prSet>
      <dgm:spPr/>
    </dgm:pt>
    <dgm:pt modelId="{CE197785-0B20-EA41-9783-3F293B766D3E}" type="pres">
      <dgm:prSet presAssocID="{748F1652-9B5E-4876-98B1-61809F938E8D}" presName="spaceBetweenRectangles" presStyleCnt="0"/>
      <dgm:spPr/>
    </dgm:pt>
    <dgm:pt modelId="{815389F9-5E9E-EF42-B989-0B9D7E429FB6}" type="pres">
      <dgm:prSet presAssocID="{C3477119-A6C4-46D0-9DC2-A350A18FC3F5}" presName="parentLin" presStyleCnt="0"/>
      <dgm:spPr/>
    </dgm:pt>
    <dgm:pt modelId="{DB572E38-221B-D745-8C1F-1175479857A3}" type="pres">
      <dgm:prSet presAssocID="{C3477119-A6C4-46D0-9DC2-A350A18FC3F5}" presName="parentLeftMargin" presStyleLbl="node1" presStyleIdx="0" presStyleCnt="3"/>
      <dgm:spPr/>
    </dgm:pt>
    <dgm:pt modelId="{8F9B4FA4-4E9F-6746-B0F4-4A63D42EBE33}" type="pres">
      <dgm:prSet presAssocID="{C3477119-A6C4-46D0-9DC2-A350A18FC3F5}" presName="parentText" presStyleLbl="node1" presStyleIdx="1" presStyleCnt="3">
        <dgm:presLayoutVars>
          <dgm:chMax val="0"/>
          <dgm:bulletEnabled val="1"/>
        </dgm:presLayoutVars>
      </dgm:prSet>
      <dgm:spPr/>
    </dgm:pt>
    <dgm:pt modelId="{9F480245-275B-EF4D-BB3C-149A89F7E8BC}" type="pres">
      <dgm:prSet presAssocID="{C3477119-A6C4-46D0-9DC2-A350A18FC3F5}" presName="negativeSpace" presStyleCnt="0"/>
      <dgm:spPr/>
    </dgm:pt>
    <dgm:pt modelId="{56C28731-EBDA-4643-AD06-E96DCFC05FDA}" type="pres">
      <dgm:prSet presAssocID="{C3477119-A6C4-46D0-9DC2-A350A18FC3F5}" presName="childText" presStyleLbl="conFgAcc1" presStyleIdx="1" presStyleCnt="3">
        <dgm:presLayoutVars>
          <dgm:bulletEnabled val="1"/>
        </dgm:presLayoutVars>
      </dgm:prSet>
      <dgm:spPr/>
    </dgm:pt>
    <dgm:pt modelId="{A9F428C4-AE17-1042-930B-8881FBD9FC32}" type="pres">
      <dgm:prSet presAssocID="{B5E7410F-AF18-424C-B1D6-252ACBC1DA59}" presName="spaceBetweenRectangles" presStyleCnt="0"/>
      <dgm:spPr/>
    </dgm:pt>
    <dgm:pt modelId="{13456065-60F9-5147-8478-30F85DF3837D}" type="pres">
      <dgm:prSet presAssocID="{9143A00F-60E5-4BA6-94A0-1C6DB57FB33C}" presName="parentLin" presStyleCnt="0"/>
      <dgm:spPr/>
    </dgm:pt>
    <dgm:pt modelId="{A475F6B8-29DA-3646-9A0B-555A2273D827}" type="pres">
      <dgm:prSet presAssocID="{9143A00F-60E5-4BA6-94A0-1C6DB57FB33C}" presName="parentLeftMargin" presStyleLbl="node1" presStyleIdx="1" presStyleCnt="3"/>
      <dgm:spPr/>
    </dgm:pt>
    <dgm:pt modelId="{3BDE8B0F-46B2-E346-9232-9EC812B49C80}" type="pres">
      <dgm:prSet presAssocID="{9143A00F-60E5-4BA6-94A0-1C6DB57FB33C}" presName="parentText" presStyleLbl="node1" presStyleIdx="2" presStyleCnt="3">
        <dgm:presLayoutVars>
          <dgm:chMax val="0"/>
          <dgm:bulletEnabled val="1"/>
        </dgm:presLayoutVars>
      </dgm:prSet>
      <dgm:spPr/>
    </dgm:pt>
    <dgm:pt modelId="{A2AB789C-2A2B-344E-BD0F-43D9337CB37D}" type="pres">
      <dgm:prSet presAssocID="{9143A00F-60E5-4BA6-94A0-1C6DB57FB33C}" presName="negativeSpace" presStyleCnt="0"/>
      <dgm:spPr/>
    </dgm:pt>
    <dgm:pt modelId="{310A4138-A606-E349-84B2-2E2ED3B7E29F}" type="pres">
      <dgm:prSet presAssocID="{9143A00F-60E5-4BA6-94A0-1C6DB57FB33C}" presName="childText" presStyleLbl="conFgAcc1" presStyleIdx="2" presStyleCnt="3">
        <dgm:presLayoutVars>
          <dgm:bulletEnabled val="1"/>
        </dgm:presLayoutVars>
      </dgm:prSet>
      <dgm:spPr/>
    </dgm:pt>
  </dgm:ptLst>
  <dgm:cxnLst>
    <dgm:cxn modelId="{023C540C-2F2F-9845-8178-5984FEC17F8E}" type="presOf" srcId="{C3477119-A6C4-46D0-9DC2-A350A18FC3F5}" destId="{DB572E38-221B-D745-8C1F-1175479857A3}" srcOrd="0" destOrd="0" presId="urn:microsoft.com/office/officeart/2005/8/layout/list1"/>
    <dgm:cxn modelId="{B3EB4B2A-6823-B74B-81A6-B4607F5D8C0D}" type="presOf" srcId="{D7E3CABA-F1A6-4E4A-9A87-C0D5FFE3267F}" destId="{7F332158-29B6-5346-A51E-17F7D9FB3209}" srcOrd="0" destOrd="0" presId="urn:microsoft.com/office/officeart/2005/8/layout/list1"/>
    <dgm:cxn modelId="{43382B2C-68C7-934F-925B-61C15DBF86E2}" type="presOf" srcId="{2E597C20-966D-43F3-8012-3E71CEBA6D87}" destId="{493B522B-B47F-044E-A27F-B72AAB9F57B0}" srcOrd="0" destOrd="0" presId="urn:microsoft.com/office/officeart/2005/8/layout/list1"/>
    <dgm:cxn modelId="{1AF4822F-7FD9-484E-A825-7128C881DB54}" srcId="{2E597C20-966D-43F3-8012-3E71CEBA6D87}" destId="{9143A00F-60E5-4BA6-94A0-1C6DB57FB33C}" srcOrd="2" destOrd="0" parTransId="{221FBA89-8D75-4129-A36D-6BA586C63ED2}" sibTransId="{08D3EE5B-3A8B-4DF0-810D-BB826400ECF6}"/>
    <dgm:cxn modelId="{47093432-5279-43E8-976F-6F758A08202A}" srcId="{C3477119-A6C4-46D0-9DC2-A350A18FC3F5}" destId="{A3E4413D-F32F-40A4-8F34-C74AFE5807CF}" srcOrd="0" destOrd="0" parTransId="{D7E3BD95-CE2A-4C10-BFCB-D6630691FD13}" sibTransId="{8EF6B7F9-C563-4933-8FDD-420C6BB38563}"/>
    <dgm:cxn modelId="{9CEDAA41-06F7-C546-B781-62883809F25D}" type="presOf" srcId="{A3E4413D-F32F-40A4-8F34-C74AFE5807CF}" destId="{56C28731-EBDA-4643-AD06-E96DCFC05FDA}" srcOrd="0" destOrd="0" presId="urn:microsoft.com/office/officeart/2005/8/layout/list1"/>
    <dgm:cxn modelId="{B484295A-0957-AB48-AC15-784F4F4A4B2E}" type="presOf" srcId="{C3477119-A6C4-46D0-9DC2-A350A18FC3F5}" destId="{8F9B4FA4-4E9F-6746-B0F4-4A63D42EBE33}" srcOrd="1" destOrd="0" presId="urn:microsoft.com/office/officeart/2005/8/layout/list1"/>
    <dgm:cxn modelId="{5A5CDF5C-A115-482A-BDC7-3BF36BDE2E54}" srcId="{DB5BC55A-310A-437E-AE9B-F4739D0ED4D4}" destId="{D7E3CABA-F1A6-4E4A-9A87-C0D5FFE3267F}" srcOrd="0" destOrd="0" parTransId="{FBACA4E1-D616-4CC5-8703-D4CCE0E4DFF0}" sibTransId="{F9E4105C-20DA-4F54-9A61-E052DD3E3E4A}"/>
    <dgm:cxn modelId="{B0F39269-6BE3-4620-BCD7-18A01ED92043}" srcId="{2E597C20-966D-43F3-8012-3E71CEBA6D87}" destId="{DB5BC55A-310A-437E-AE9B-F4739D0ED4D4}" srcOrd="0" destOrd="0" parTransId="{86FE0BCC-2D0D-4FE5-8992-9158F5875EA8}" sibTransId="{748F1652-9B5E-4876-98B1-61809F938E8D}"/>
    <dgm:cxn modelId="{29B91672-BBED-4799-9A48-DFBAB815B536}" srcId="{9143A00F-60E5-4BA6-94A0-1C6DB57FB33C}" destId="{66B8ABCA-0335-4B92-BF03-83388F28EC93}" srcOrd="0" destOrd="0" parTransId="{FFB0D9EA-CC9B-4A47-B1BA-49C727120B3E}" sibTransId="{FF5BA59E-7D0F-4564-A9A6-7303C42843BD}"/>
    <dgm:cxn modelId="{90F4107B-B7A5-1D4D-BAA2-16A1BB79F909}" type="presOf" srcId="{66B8ABCA-0335-4B92-BF03-83388F28EC93}" destId="{310A4138-A606-E349-84B2-2E2ED3B7E29F}" srcOrd="0" destOrd="0" presId="urn:microsoft.com/office/officeart/2005/8/layout/list1"/>
    <dgm:cxn modelId="{4C329F7C-7C34-46EB-A144-0362B4FED396}" srcId="{2E597C20-966D-43F3-8012-3E71CEBA6D87}" destId="{C3477119-A6C4-46D0-9DC2-A350A18FC3F5}" srcOrd="1" destOrd="0" parTransId="{36DA003C-EF77-4A96-8F87-CE3C60B8AA89}" sibTransId="{B5E7410F-AF18-424C-B1D6-252ACBC1DA59}"/>
    <dgm:cxn modelId="{91A9D685-0648-CF4B-96EC-C196F383C612}" type="presOf" srcId="{DB5BC55A-310A-437E-AE9B-F4739D0ED4D4}" destId="{81B36A6F-85D2-0B44-A4A0-A4736F0A0C77}" srcOrd="1" destOrd="0" presId="urn:microsoft.com/office/officeart/2005/8/layout/list1"/>
    <dgm:cxn modelId="{470C7DBA-ED93-2A4C-A077-0771A9E40D36}" type="presOf" srcId="{DB5BC55A-310A-437E-AE9B-F4739D0ED4D4}" destId="{E0B1B6E7-67BE-354D-90D9-F5D529C0795D}" srcOrd="0" destOrd="0" presId="urn:microsoft.com/office/officeart/2005/8/layout/list1"/>
    <dgm:cxn modelId="{C0AB0BC6-291C-D04D-82AA-DAC0E62637E1}" type="presOf" srcId="{9143A00F-60E5-4BA6-94A0-1C6DB57FB33C}" destId="{A475F6B8-29DA-3646-9A0B-555A2273D827}" srcOrd="0" destOrd="0" presId="urn:microsoft.com/office/officeart/2005/8/layout/list1"/>
    <dgm:cxn modelId="{BB7C08CC-004D-3B46-BD09-30A02101E85C}" type="presOf" srcId="{9143A00F-60E5-4BA6-94A0-1C6DB57FB33C}" destId="{3BDE8B0F-46B2-E346-9232-9EC812B49C80}" srcOrd="1" destOrd="0" presId="urn:microsoft.com/office/officeart/2005/8/layout/list1"/>
    <dgm:cxn modelId="{5853EC8F-FC63-E14C-A434-DB1B75BE9536}" type="presParOf" srcId="{493B522B-B47F-044E-A27F-B72AAB9F57B0}" destId="{45170C16-AE2E-3E42-9CDB-1CFFF74A8C5E}" srcOrd="0" destOrd="0" presId="urn:microsoft.com/office/officeart/2005/8/layout/list1"/>
    <dgm:cxn modelId="{F278E687-232A-F442-B70F-60E312407563}" type="presParOf" srcId="{45170C16-AE2E-3E42-9CDB-1CFFF74A8C5E}" destId="{E0B1B6E7-67BE-354D-90D9-F5D529C0795D}" srcOrd="0" destOrd="0" presId="urn:microsoft.com/office/officeart/2005/8/layout/list1"/>
    <dgm:cxn modelId="{4F378624-9EC2-B642-A3D1-35FA9A184D5B}" type="presParOf" srcId="{45170C16-AE2E-3E42-9CDB-1CFFF74A8C5E}" destId="{81B36A6F-85D2-0B44-A4A0-A4736F0A0C77}" srcOrd="1" destOrd="0" presId="urn:microsoft.com/office/officeart/2005/8/layout/list1"/>
    <dgm:cxn modelId="{4E172CFC-A306-D14B-9B73-B4E6D6EBE4CC}" type="presParOf" srcId="{493B522B-B47F-044E-A27F-B72AAB9F57B0}" destId="{234259BB-5EBC-A943-A54F-0E992612F25D}" srcOrd="1" destOrd="0" presId="urn:microsoft.com/office/officeart/2005/8/layout/list1"/>
    <dgm:cxn modelId="{C0D4FF2B-B67A-5E4C-857A-17B14E1963E6}" type="presParOf" srcId="{493B522B-B47F-044E-A27F-B72AAB9F57B0}" destId="{7F332158-29B6-5346-A51E-17F7D9FB3209}" srcOrd="2" destOrd="0" presId="urn:microsoft.com/office/officeart/2005/8/layout/list1"/>
    <dgm:cxn modelId="{723228D7-5C1E-7640-B87B-73E1FD0E76B2}" type="presParOf" srcId="{493B522B-B47F-044E-A27F-B72AAB9F57B0}" destId="{CE197785-0B20-EA41-9783-3F293B766D3E}" srcOrd="3" destOrd="0" presId="urn:microsoft.com/office/officeart/2005/8/layout/list1"/>
    <dgm:cxn modelId="{9E3AA5E3-2E0A-8245-BD6B-39E4EB4BA0F1}" type="presParOf" srcId="{493B522B-B47F-044E-A27F-B72AAB9F57B0}" destId="{815389F9-5E9E-EF42-B989-0B9D7E429FB6}" srcOrd="4" destOrd="0" presId="urn:microsoft.com/office/officeart/2005/8/layout/list1"/>
    <dgm:cxn modelId="{C8D67575-10DF-8845-8BF4-280715935BA0}" type="presParOf" srcId="{815389F9-5E9E-EF42-B989-0B9D7E429FB6}" destId="{DB572E38-221B-D745-8C1F-1175479857A3}" srcOrd="0" destOrd="0" presId="urn:microsoft.com/office/officeart/2005/8/layout/list1"/>
    <dgm:cxn modelId="{6D7E63FE-C530-484C-9EA5-1550C52F1B44}" type="presParOf" srcId="{815389F9-5E9E-EF42-B989-0B9D7E429FB6}" destId="{8F9B4FA4-4E9F-6746-B0F4-4A63D42EBE33}" srcOrd="1" destOrd="0" presId="urn:microsoft.com/office/officeart/2005/8/layout/list1"/>
    <dgm:cxn modelId="{F5B1A6F4-67F2-484B-8825-AACBF17FAA55}" type="presParOf" srcId="{493B522B-B47F-044E-A27F-B72AAB9F57B0}" destId="{9F480245-275B-EF4D-BB3C-149A89F7E8BC}" srcOrd="5" destOrd="0" presId="urn:microsoft.com/office/officeart/2005/8/layout/list1"/>
    <dgm:cxn modelId="{D5569DAE-D084-B643-807A-40E7CA5C9EAF}" type="presParOf" srcId="{493B522B-B47F-044E-A27F-B72AAB9F57B0}" destId="{56C28731-EBDA-4643-AD06-E96DCFC05FDA}" srcOrd="6" destOrd="0" presId="urn:microsoft.com/office/officeart/2005/8/layout/list1"/>
    <dgm:cxn modelId="{E1ED1C3F-4C9A-7C44-88BD-D027AE1F91D6}" type="presParOf" srcId="{493B522B-B47F-044E-A27F-B72AAB9F57B0}" destId="{A9F428C4-AE17-1042-930B-8881FBD9FC32}" srcOrd="7" destOrd="0" presId="urn:microsoft.com/office/officeart/2005/8/layout/list1"/>
    <dgm:cxn modelId="{264E82C1-C8E4-3D44-B682-47C622DAFEE4}" type="presParOf" srcId="{493B522B-B47F-044E-A27F-B72AAB9F57B0}" destId="{13456065-60F9-5147-8478-30F85DF3837D}" srcOrd="8" destOrd="0" presId="urn:microsoft.com/office/officeart/2005/8/layout/list1"/>
    <dgm:cxn modelId="{5BF484F5-4FEA-DF43-9E81-D17B12101E9D}" type="presParOf" srcId="{13456065-60F9-5147-8478-30F85DF3837D}" destId="{A475F6B8-29DA-3646-9A0B-555A2273D827}" srcOrd="0" destOrd="0" presId="urn:microsoft.com/office/officeart/2005/8/layout/list1"/>
    <dgm:cxn modelId="{00D1D37A-3E43-CF49-A617-54F1F7027708}" type="presParOf" srcId="{13456065-60F9-5147-8478-30F85DF3837D}" destId="{3BDE8B0F-46B2-E346-9232-9EC812B49C80}" srcOrd="1" destOrd="0" presId="urn:microsoft.com/office/officeart/2005/8/layout/list1"/>
    <dgm:cxn modelId="{C573A56F-09AD-DE4A-AE7F-52EC04C21D4F}" type="presParOf" srcId="{493B522B-B47F-044E-A27F-B72AAB9F57B0}" destId="{A2AB789C-2A2B-344E-BD0F-43D9337CB37D}" srcOrd="9" destOrd="0" presId="urn:microsoft.com/office/officeart/2005/8/layout/list1"/>
    <dgm:cxn modelId="{60DE8D48-FEFD-A948-B63C-034046E5B7C1}" type="presParOf" srcId="{493B522B-B47F-044E-A27F-B72AAB9F57B0}" destId="{310A4138-A606-E349-84B2-2E2ED3B7E29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E597C20-966D-43F3-8012-3E71CEBA6D87}"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31ECAD95-3809-4A5C-B9C8-A783402F81C3}">
      <dgm:prSet/>
      <dgm:spPr/>
      <dgm:t>
        <a:bodyPr/>
        <a:lstStyle/>
        <a:p>
          <a:r>
            <a:rPr lang="en-HK" b="1" i="0" dirty="0"/>
            <a:t>Linguistic Rules Complexity</a:t>
          </a:r>
          <a:endParaRPr lang="en-US" dirty="0"/>
        </a:p>
      </dgm:t>
    </dgm:pt>
    <dgm:pt modelId="{023C222F-1FAA-4D9E-AA65-80D2A4F59EE2}" type="parTrans" cxnId="{ABF3AC53-95A0-447E-9F73-A53716E32177}">
      <dgm:prSet/>
      <dgm:spPr/>
      <dgm:t>
        <a:bodyPr/>
        <a:lstStyle/>
        <a:p>
          <a:endParaRPr lang="en-US"/>
        </a:p>
      </dgm:t>
    </dgm:pt>
    <dgm:pt modelId="{462096CB-2DB1-46F5-B19E-1C23070DFCFF}" type="sibTrans" cxnId="{ABF3AC53-95A0-447E-9F73-A53716E32177}">
      <dgm:prSet/>
      <dgm:spPr/>
      <dgm:t>
        <a:bodyPr/>
        <a:lstStyle/>
        <a:p>
          <a:endParaRPr lang="en-US"/>
        </a:p>
      </dgm:t>
    </dgm:pt>
    <dgm:pt modelId="{2A820AA4-F4DA-4FBC-B2BF-23C74D279EC1}">
      <dgm:prSet/>
      <dgm:spPr/>
      <dgm:t>
        <a:bodyPr/>
        <a:lstStyle/>
        <a:p>
          <a:r>
            <a:rPr lang="en-HK" b="0" i="0"/>
            <a:t>Constructing comprehensive and accurate linguistic rules can be challenging due to the complexity of natural language.</a:t>
          </a:r>
          <a:endParaRPr lang="en-US"/>
        </a:p>
      </dgm:t>
    </dgm:pt>
    <dgm:pt modelId="{7AC8F413-6B27-4D89-8DE1-419F2A8AF047}" type="parTrans" cxnId="{4724805B-2F14-494C-8671-18362BD5F90A}">
      <dgm:prSet/>
      <dgm:spPr/>
      <dgm:t>
        <a:bodyPr/>
        <a:lstStyle/>
        <a:p>
          <a:endParaRPr lang="en-US"/>
        </a:p>
      </dgm:t>
    </dgm:pt>
    <dgm:pt modelId="{5F6B1349-5B5B-4155-9AA6-F874B49D0736}" type="sibTrans" cxnId="{4724805B-2F14-494C-8671-18362BD5F90A}">
      <dgm:prSet/>
      <dgm:spPr/>
      <dgm:t>
        <a:bodyPr/>
        <a:lstStyle/>
        <a:p>
          <a:endParaRPr lang="en-US"/>
        </a:p>
      </dgm:t>
    </dgm:pt>
    <dgm:pt modelId="{60F5149B-CABE-4216-B39A-70730EB58BAE}">
      <dgm:prSet/>
      <dgm:spPr/>
      <dgm:t>
        <a:bodyPr/>
        <a:lstStyle/>
        <a:p>
          <a:r>
            <a:rPr lang="en-HK" b="1" i="0"/>
            <a:t>Statistical Method Limitations</a:t>
          </a:r>
          <a:endParaRPr lang="en-US"/>
        </a:p>
      </dgm:t>
    </dgm:pt>
    <dgm:pt modelId="{FB69D589-024A-41A8-B933-3292DF4FBA39}" type="parTrans" cxnId="{3796A4AA-AF44-4018-AB5C-4E72B6FB6FCA}">
      <dgm:prSet/>
      <dgm:spPr/>
      <dgm:t>
        <a:bodyPr/>
        <a:lstStyle/>
        <a:p>
          <a:endParaRPr lang="en-US"/>
        </a:p>
      </dgm:t>
    </dgm:pt>
    <dgm:pt modelId="{D42AD104-65B3-48B9-9C34-401DE65F7B74}" type="sibTrans" cxnId="{3796A4AA-AF44-4018-AB5C-4E72B6FB6FCA}">
      <dgm:prSet/>
      <dgm:spPr/>
      <dgm:t>
        <a:bodyPr/>
        <a:lstStyle/>
        <a:p>
          <a:endParaRPr lang="en-US"/>
        </a:p>
      </dgm:t>
    </dgm:pt>
    <dgm:pt modelId="{D06085C1-C342-4DD6-85CD-5E4CC1AE1C79}">
      <dgm:prSet/>
      <dgm:spPr/>
      <dgm:t>
        <a:bodyPr/>
        <a:lstStyle/>
        <a:p>
          <a:r>
            <a:rPr lang="en-HK" b="0" i="0" dirty="0"/>
            <a:t>These methods may struggle with words that have multiple meanings, rare words, and may also require substantial computational resources.</a:t>
          </a:r>
          <a:endParaRPr lang="en-US" dirty="0"/>
        </a:p>
      </dgm:t>
    </dgm:pt>
    <dgm:pt modelId="{5C8674FD-2E6B-4772-BEE7-F4C0FBC1EFC4}" type="parTrans" cxnId="{2AB5DC89-6A74-4FF3-80F2-77F3ECF9044C}">
      <dgm:prSet/>
      <dgm:spPr/>
      <dgm:t>
        <a:bodyPr/>
        <a:lstStyle/>
        <a:p>
          <a:endParaRPr lang="en-US"/>
        </a:p>
      </dgm:t>
    </dgm:pt>
    <dgm:pt modelId="{6FB59307-760B-4366-9B33-340689CD7890}" type="sibTrans" cxnId="{2AB5DC89-6A74-4FF3-80F2-77F3ECF9044C}">
      <dgm:prSet/>
      <dgm:spPr/>
      <dgm:t>
        <a:bodyPr/>
        <a:lstStyle/>
        <a:p>
          <a:endParaRPr lang="en-US"/>
        </a:p>
      </dgm:t>
    </dgm:pt>
    <dgm:pt modelId="{615965B4-F710-4811-B6ED-A2B4C14FF152}">
      <dgm:prSet/>
      <dgm:spPr/>
      <dgm:t>
        <a:bodyPr/>
        <a:lstStyle/>
        <a:p>
          <a:r>
            <a:rPr lang="en-HK" b="1" i="0"/>
            <a:t>Bi-Text Size</a:t>
          </a:r>
          <a:endParaRPr lang="en-US"/>
        </a:p>
      </dgm:t>
    </dgm:pt>
    <dgm:pt modelId="{AD00EE9E-49C4-4BE0-8D2A-F3552A84A53C}" type="parTrans" cxnId="{D317042E-CB4B-4CF3-8718-2A7E19952274}">
      <dgm:prSet/>
      <dgm:spPr/>
      <dgm:t>
        <a:bodyPr/>
        <a:lstStyle/>
        <a:p>
          <a:endParaRPr lang="en-US"/>
        </a:p>
      </dgm:t>
    </dgm:pt>
    <dgm:pt modelId="{8F4D1229-51D6-4B48-B6DA-9B985EF9EAC8}" type="sibTrans" cxnId="{D317042E-CB4B-4CF3-8718-2A7E19952274}">
      <dgm:prSet/>
      <dgm:spPr/>
      <dgm:t>
        <a:bodyPr/>
        <a:lstStyle/>
        <a:p>
          <a:endParaRPr lang="en-US"/>
        </a:p>
      </dgm:t>
    </dgm:pt>
    <dgm:pt modelId="{882E76A0-109E-48FD-AF2D-7B8739D869B5}">
      <dgm:prSet/>
      <dgm:spPr/>
      <dgm:t>
        <a:bodyPr/>
        <a:lstStyle/>
        <a:p>
          <a:r>
            <a:rPr lang="en-HK" b="0" i="0"/>
            <a:t>If the text is too short, the accuracy of term extraction may be compromised.</a:t>
          </a:r>
          <a:endParaRPr lang="en-US"/>
        </a:p>
      </dgm:t>
    </dgm:pt>
    <dgm:pt modelId="{1450558C-DF60-4553-AA54-E7FD2E8A2232}" type="parTrans" cxnId="{47655499-7DAF-4B17-9E6F-EF609A4C3BF6}">
      <dgm:prSet/>
      <dgm:spPr/>
      <dgm:t>
        <a:bodyPr/>
        <a:lstStyle/>
        <a:p>
          <a:endParaRPr lang="en-US"/>
        </a:p>
      </dgm:t>
    </dgm:pt>
    <dgm:pt modelId="{43821D5C-B26C-4001-B907-EC58EED82357}" type="sibTrans" cxnId="{47655499-7DAF-4B17-9E6F-EF609A4C3BF6}">
      <dgm:prSet/>
      <dgm:spPr/>
      <dgm:t>
        <a:bodyPr/>
        <a:lstStyle/>
        <a:p>
          <a:endParaRPr lang="en-US"/>
        </a:p>
      </dgm:t>
    </dgm:pt>
    <dgm:pt modelId="{E7D1022E-6F87-1C4E-A15B-C7C1E496D848}" type="pres">
      <dgm:prSet presAssocID="{2E597C20-966D-43F3-8012-3E71CEBA6D87}" presName="linear" presStyleCnt="0">
        <dgm:presLayoutVars>
          <dgm:dir/>
          <dgm:animLvl val="lvl"/>
          <dgm:resizeHandles val="exact"/>
        </dgm:presLayoutVars>
      </dgm:prSet>
      <dgm:spPr/>
    </dgm:pt>
    <dgm:pt modelId="{7B1BB664-47DA-5F4D-924C-F54F381AA03C}" type="pres">
      <dgm:prSet presAssocID="{31ECAD95-3809-4A5C-B9C8-A783402F81C3}" presName="parentLin" presStyleCnt="0"/>
      <dgm:spPr/>
    </dgm:pt>
    <dgm:pt modelId="{09855976-1617-2B41-8645-4F7CE6ADBC26}" type="pres">
      <dgm:prSet presAssocID="{31ECAD95-3809-4A5C-B9C8-A783402F81C3}" presName="parentLeftMargin" presStyleLbl="node1" presStyleIdx="0" presStyleCnt="3"/>
      <dgm:spPr/>
    </dgm:pt>
    <dgm:pt modelId="{43EC3C4D-3213-8246-B8CE-B812612A0C93}" type="pres">
      <dgm:prSet presAssocID="{31ECAD95-3809-4A5C-B9C8-A783402F81C3}" presName="parentText" presStyleLbl="node1" presStyleIdx="0" presStyleCnt="3">
        <dgm:presLayoutVars>
          <dgm:chMax val="0"/>
          <dgm:bulletEnabled val="1"/>
        </dgm:presLayoutVars>
      </dgm:prSet>
      <dgm:spPr/>
    </dgm:pt>
    <dgm:pt modelId="{0A1DB09E-0B49-534B-9E60-FF68597A54C0}" type="pres">
      <dgm:prSet presAssocID="{31ECAD95-3809-4A5C-B9C8-A783402F81C3}" presName="negativeSpace" presStyleCnt="0"/>
      <dgm:spPr/>
    </dgm:pt>
    <dgm:pt modelId="{111F8664-DAF0-F04C-9BB4-BF65A5447534}" type="pres">
      <dgm:prSet presAssocID="{31ECAD95-3809-4A5C-B9C8-A783402F81C3}" presName="childText" presStyleLbl="conFgAcc1" presStyleIdx="0" presStyleCnt="3">
        <dgm:presLayoutVars>
          <dgm:bulletEnabled val="1"/>
        </dgm:presLayoutVars>
      </dgm:prSet>
      <dgm:spPr/>
    </dgm:pt>
    <dgm:pt modelId="{582A2458-4F8F-FB4E-94F3-28144F7DA8D6}" type="pres">
      <dgm:prSet presAssocID="{462096CB-2DB1-46F5-B19E-1C23070DFCFF}" presName="spaceBetweenRectangles" presStyleCnt="0"/>
      <dgm:spPr/>
    </dgm:pt>
    <dgm:pt modelId="{99595F20-E03C-D645-A314-4587AFEA6A0F}" type="pres">
      <dgm:prSet presAssocID="{60F5149B-CABE-4216-B39A-70730EB58BAE}" presName="parentLin" presStyleCnt="0"/>
      <dgm:spPr/>
    </dgm:pt>
    <dgm:pt modelId="{EA4F7B44-8B60-7845-8789-5A78147B4C98}" type="pres">
      <dgm:prSet presAssocID="{60F5149B-CABE-4216-B39A-70730EB58BAE}" presName="parentLeftMargin" presStyleLbl="node1" presStyleIdx="0" presStyleCnt="3"/>
      <dgm:spPr/>
    </dgm:pt>
    <dgm:pt modelId="{12BB046F-DCAB-EC49-8CBF-6C72979B3A50}" type="pres">
      <dgm:prSet presAssocID="{60F5149B-CABE-4216-B39A-70730EB58BAE}" presName="parentText" presStyleLbl="node1" presStyleIdx="1" presStyleCnt="3">
        <dgm:presLayoutVars>
          <dgm:chMax val="0"/>
          <dgm:bulletEnabled val="1"/>
        </dgm:presLayoutVars>
      </dgm:prSet>
      <dgm:spPr/>
    </dgm:pt>
    <dgm:pt modelId="{D260C439-3717-EE4E-B023-935888EDD429}" type="pres">
      <dgm:prSet presAssocID="{60F5149B-CABE-4216-B39A-70730EB58BAE}" presName="negativeSpace" presStyleCnt="0"/>
      <dgm:spPr/>
    </dgm:pt>
    <dgm:pt modelId="{C0C4C575-D17F-1C48-B477-77D140424DB4}" type="pres">
      <dgm:prSet presAssocID="{60F5149B-CABE-4216-B39A-70730EB58BAE}" presName="childText" presStyleLbl="conFgAcc1" presStyleIdx="1" presStyleCnt="3">
        <dgm:presLayoutVars>
          <dgm:bulletEnabled val="1"/>
        </dgm:presLayoutVars>
      </dgm:prSet>
      <dgm:spPr/>
    </dgm:pt>
    <dgm:pt modelId="{BAB68B04-DD55-2747-9676-ECBD56F7148E}" type="pres">
      <dgm:prSet presAssocID="{D42AD104-65B3-48B9-9C34-401DE65F7B74}" presName="spaceBetweenRectangles" presStyleCnt="0"/>
      <dgm:spPr/>
    </dgm:pt>
    <dgm:pt modelId="{B332B60E-7EF7-FB42-8362-D403A76D8EEB}" type="pres">
      <dgm:prSet presAssocID="{615965B4-F710-4811-B6ED-A2B4C14FF152}" presName="parentLin" presStyleCnt="0"/>
      <dgm:spPr/>
    </dgm:pt>
    <dgm:pt modelId="{E66F7C99-B411-4140-9A8A-D548AFF26FC8}" type="pres">
      <dgm:prSet presAssocID="{615965B4-F710-4811-B6ED-A2B4C14FF152}" presName="parentLeftMargin" presStyleLbl="node1" presStyleIdx="1" presStyleCnt="3"/>
      <dgm:spPr/>
    </dgm:pt>
    <dgm:pt modelId="{D9D33DA4-F1B6-9B4E-B4CA-C7F830284EC6}" type="pres">
      <dgm:prSet presAssocID="{615965B4-F710-4811-B6ED-A2B4C14FF152}" presName="parentText" presStyleLbl="node1" presStyleIdx="2" presStyleCnt="3">
        <dgm:presLayoutVars>
          <dgm:chMax val="0"/>
          <dgm:bulletEnabled val="1"/>
        </dgm:presLayoutVars>
      </dgm:prSet>
      <dgm:spPr/>
    </dgm:pt>
    <dgm:pt modelId="{9F8E35BB-5503-8D49-A1E9-66EAE6189ACF}" type="pres">
      <dgm:prSet presAssocID="{615965B4-F710-4811-B6ED-A2B4C14FF152}" presName="negativeSpace" presStyleCnt="0"/>
      <dgm:spPr/>
    </dgm:pt>
    <dgm:pt modelId="{2E266C38-96DA-E645-9183-29851F4D5935}" type="pres">
      <dgm:prSet presAssocID="{615965B4-F710-4811-B6ED-A2B4C14FF152}" presName="childText" presStyleLbl="conFgAcc1" presStyleIdx="2" presStyleCnt="3">
        <dgm:presLayoutVars>
          <dgm:bulletEnabled val="1"/>
        </dgm:presLayoutVars>
      </dgm:prSet>
      <dgm:spPr/>
    </dgm:pt>
  </dgm:ptLst>
  <dgm:cxnLst>
    <dgm:cxn modelId="{94D8E817-3ED2-B643-8FBA-C78C45F7E48B}" type="presOf" srcId="{31ECAD95-3809-4A5C-B9C8-A783402F81C3}" destId="{43EC3C4D-3213-8246-B8CE-B812612A0C93}" srcOrd="1" destOrd="0" presId="urn:microsoft.com/office/officeart/2005/8/layout/list1"/>
    <dgm:cxn modelId="{D317042E-CB4B-4CF3-8718-2A7E19952274}" srcId="{2E597C20-966D-43F3-8012-3E71CEBA6D87}" destId="{615965B4-F710-4811-B6ED-A2B4C14FF152}" srcOrd="2" destOrd="0" parTransId="{AD00EE9E-49C4-4BE0-8D2A-F3552A84A53C}" sibTransId="{8F4D1229-51D6-4B48-B6DA-9B985EF9EAC8}"/>
    <dgm:cxn modelId="{995A112F-2520-9542-860C-8EC2385EC14C}" type="presOf" srcId="{31ECAD95-3809-4A5C-B9C8-A783402F81C3}" destId="{09855976-1617-2B41-8645-4F7CE6ADBC26}" srcOrd="0" destOrd="0" presId="urn:microsoft.com/office/officeart/2005/8/layout/list1"/>
    <dgm:cxn modelId="{ABF3AC53-95A0-447E-9F73-A53716E32177}" srcId="{2E597C20-966D-43F3-8012-3E71CEBA6D87}" destId="{31ECAD95-3809-4A5C-B9C8-A783402F81C3}" srcOrd="0" destOrd="0" parTransId="{023C222F-1FAA-4D9E-AA65-80D2A4F59EE2}" sibTransId="{462096CB-2DB1-46F5-B19E-1C23070DFCFF}"/>
    <dgm:cxn modelId="{4724805B-2F14-494C-8671-18362BD5F90A}" srcId="{31ECAD95-3809-4A5C-B9C8-A783402F81C3}" destId="{2A820AA4-F4DA-4FBC-B2BF-23C74D279EC1}" srcOrd="0" destOrd="0" parTransId="{7AC8F413-6B27-4D89-8DE1-419F2A8AF047}" sibTransId="{5F6B1349-5B5B-4155-9AA6-F874B49D0736}"/>
    <dgm:cxn modelId="{39E33F65-492C-274C-85F0-CF41BB74E905}" type="presOf" srcId="{615965B4-F710-4811-B6ED-A2B4C14FF152}" destId="{E66F7C99-B411-4140-9A8A-D548AFF26FC8}" srcOrd="0" destOrd="0" presId="urn:microsoft.com/office/officeart/2005/8/layout/list1"/>
    <dgm:cxn modelId="{6DF2D481-BBA9-CA42-B86F-F08644B9DEAB}" type="presOf" srcId="{882E76A0-109E-48FD-AF2D-7B8739D869B5}" destId="{2E266C38-96DA-E645-9183-29851F4D5935}" srcOrd="0" destOrd="0" presId="urn:microsoft.com/office/officeart/2005/8/layout/list1"/>
    <dgm:cxn modelId="{2AB5DC89-6A74-4FF3-80F2-77F3ECF9044C}" srcId="{60F5149B-CABE-4216-B39A-70730EB58BAE}" destId="{D06085C1-C342-4DD6-85CD-5E4CC1AE1C79}" srcOrd="0" destOrd="0" parTransId="{5C8674FD-2E6B-4772-BEE7-F4C0FBC1EFC4}" sibTransId="{6FB59307-760B-4366-9B33-340689CD7890}"/>
    <dgm:cxn modelId="{55724A8B-E9D3-DE45-AC7F-09F545A04EBA}" type="presOf" srcId="{2E597C20-966D-43F3-8012-3E71CEBA6D87}" destId="{E7D1022E-6F87-1C4E-A15B-C7C1E496D848}" srcOrd="0" destOrd="0" presId="urn:microsoft.com/office/officeart/2005/8/layout/list1"/>
    <dgm:cxn modelId="{E1AD6F8B-F752-2D45-B8A6-4F7314EE1C3F}" type="presOf" srcId="{2A820AA4-F4DA-4FBC-B2BF-23C74D279EC1}" destId="{111F8664-DAF0-F04C-9BB4-BF65A5447534}" srcOrd="0" destOrd="0" presId="urn:microsoft.com/office/officeart/2005/8/layout/list1"/>
    <dgm:cxn modelId="{47655499-7DAF-4B17-9E6F-EF609A4C3BF6}" srcId="{615965B4-F710-4811-B6ED-A2B4C14FF152}" destId="{882E76A0-109E-48FD-AF2D-7B8739D869B5}" srcOrd="0" destOrd="0" parTransId="{1450558C-DF60-4553-AA54-E7FD2E8A2232}" sibTransId="{43821D5C-B26C-4001-B907-EC58EED82357}"/>
    <dgm:cxn modelId="{3796A4AA-AF44-4018-AB5C-4E72B6FB6FCA}" srcId="{2E597C20-966D-43F3-8012-3E71CEBA6D87}" destId="{60F5149B-CABE-4216-B39A-70730EB58BAE}" srcOrd="1" destOrd="0" parTransId="{FB69D589-024A-41A8-B933-3292DF4FBA39}" sibTransId="{D42AD104-65B3-48B9-9C34-401DE65F7B74}"/>
    <dgm:cxn modelId="{884E2BB0-7D4C-4343-8DC9-385509A5DFED}" type="presOf" srcId="{60F5149B-CABE-4216-B39A-70730EB58BAE}" destId="{EA4F7B44-8B60-7845-8789-5A78147B4C98}" srcOrd="0" destOrd="0" presId="urn:microsoft.com/office/officeart/2005/8/layout/list1"/>
    <dgm:cxn modelId="{B6E99DC7-4EF0-6942-8702-386E4EB26CE9}" type="presOf" srcId="{60F5149B-CABE-4216-B39A-70730EB58BAE}" destId="{12BB046F-DCAB-EC49-8CBF-6C72979B3A50}" srcOrd="1" destOrd="0" presId="urn:microsoft.com/office/officeart/2005/8/layout/list1"/>
    <dgm:cxn modelId="{6ED0CFE4-6041-BF4E-8A67-F32E291F3464}" type="presOf" srcId="{615965B4-F710-4811-B6ED-A2B4C14FF152}" destId="{D9D33DA4-F1B6-9B4E-B4CA-C7F830284EC6}" srcOrd="1" destOrd="0" presId="urn:microsoft.com/office/officeart/2005/8/layout/list1"/>
    <dgm:cxn modelId="{030842EC-B9CF-5F4C-AA31-734E332CA7AC}" type="presOf" srcId="{D06085C1-C342-4DD6-85CD-5E4CC1AE1C79}" destId="{C0C4C575-D17F-1C48-B477-77D140424DB4}" srcOrd="0" destOrd="0" presId="urn:microsoft.com/office/officeart/2005/8/layout/list1"/>
    <dgm:cxn modelId="{7D264A16-2E99-C345-A589-002C95375C14}" type="presParOf" srcId="{E7D1022E-6F87-1C4E-A15B-C7C1E496D848}" destId="{7B1BB664-47DA-5F4D-924C-F54F381AA03C}" srcOrd="0" destOrd="0" presId="urn:microsoft.com/office/officeart/2005/8/layout/list1"/>
    <dgm:cxn modelId="{1ED88635-330C-764C-B7A5-B22A5B529046}" type="presParOf" srcId="{7B1BB664-47DA-5F4D-924C-F54F381AA03C}" destId="{09855976-1617-2B41-8645-4F7CE6ADBC26}" srcOrd="0" destOrd="0" presId="urn:microsoft.com/office/officeart/2005/8/layout/list1"/>
    <dgm:cxn modelId="{5262A265-C741-6C46-A4E9-9339CD169CCE}" type="presParOf" srcId="{7B1BB664-47DA-5F4D-924C-F54F381AA03C}" destId="{43EC3C4D-3213-8246-B8CE-B812612A0C93}" srcOrd="1" destOrd="0" presId="urn:microsoft.com/office/officeart/2005/8/layout/list1"/>
    <dgm:cxn modelId="{25514048-4AB3-6948-9CF2-3FE4958A795C}" type="presParOf" srcId="{E7D1022E-6F87-1C4E-A15B-C7C1E496D848}" destId="{0A1DB09E-0B49-534B-9E60-FF68597A54C0}" srcOrd="1" destOrd="0" presId="urn:microsoft.com/office/officeart/2005/8/layout/list1"/>
    <dgm:cxn modelId="{58F20547-0E04-7E41-8AEC-CAA60F8A9C3C}" type="presParOf" srcId="{E7D1022E-6F87-1C4E-A15B-C7C1E496D848}" destId="{111F8664-DAF0-F04C-9BB4-BF65A5447534}" srcOrd="2" destOrd="0" presId="urn:microsoft.com/office/officeart/2005/8/layout/list1"/>
    <dgm:cxn modelId="{98AE0098-C350-384A-8C78-92B726635A17}" type="presParOf" srcId="{E7D1022E-6F87-1C4E-A15B-C7C1E496D848}" destId="{582A2458-4F8F-FB4E-94F3-28144F7DA8D6}" srcOrd="3" destOrd="0" presId="urn:microsoft.com/office/officeart/2005/8/layout/list1"/>
    <dgm:cxn modelId="{DDBDFB52-6601-7F43-B257-059FA1B71FA0}" type="presParOf" srcId="{E7D1022E-6F87-1C4E-A15B-C7C1E496D848}" destId="{99595F20-E03C-D645-A314-4587AFEA6A0F}" srcOrd="4" destOrd="0" presId="urn:microsoft.com/office/officeart/2005/8/layout/list1"/>
    <dgm:cxn modelId="{DF68A9E7-D770-CF4B-A191-75DD4B086F38}" type="presParOf" srcId="{99595F20-E03C-D645-A314-4587AFEA6A0F}" destId="{EA4F7B44-8B60-7845-8789-5A78147B4C98}" srcOrd="0" destOrd="0" presId="urn:microsoft.com/office/officeart/2005/8/layout/list1"/>
    <dgm:cxn modelId="{49BBC84E-F579-1049-8976-86A1761F5502}" type="presParOf" srcId="{99595F20-E03C-D645-A314-4587AFEA6A0F}" destId="{12BB046F-DCAB-EC49-8CBF-6C72979B3A50}" srcOrd="1" destOrd="0" presId="urn:microsoft.com/office/officeart/2005/8/layout/list1"/>
    <dgm:cxn modelId="{5F689704-00EE-A040-ADCE-B5E35650E108}" type="presParOf" srcId="{E7D1022E-6F87-1C4E-A15B-C7C1E496D848}" destId="{D260C439-3717-EE4E-B023-935888EDD429}" srcOrd="5" destOrd="0" presId="urn:microsoft.com/office/officeart/2005/8/layout/list1"/>
    <dgm:cxn modelId="{4DEDDCE4-BF17-224F-831E-65BF36AFF764}" type="presParOf" srcId="{E7D1022E-6F87-1C4E-A15B-C7C1E496D848}" destId="{C0C4C575-D17F-1C48-B477-77D140424DB4}" srcOrd="6" destOrd="0" presId="urn:microsoft.com/office/officeart/2005/8/layout/list1"/>
    <dgm:cxn modelId="{5C123F88-6A79-0441-989D-3E9C53629019}" type="presParOf" srcId="{E7D1022E-6F87-1C4E-A15B-C7C1E496D848}" destId="{BAB68B04-DD55-2747-9676-ECBD56F7148E}" srcOrd="7" destOrd="0" presId="urn:microsoft.com/office/officeart/2005/8/layout/list1"/>
    <dgm:cxn modelId="{5E3B2A5E-20FD-2E49-92B8-B807154DB120}" type="presParOf" srcId="{E7D1022E-6F87-1C4E-A15B-C7C1E496D848}" destId="{B332B60E-7EF7-FB42-8362-D403A76D8EEB}" srcOrd="8" destOrd="0" presId="urn:microsoft.com/office/officeart/2005/8/layout/list1"/>
    <dgm:cxn modelId="{070FD03A-316F-BD4C-BA5D-4671512A2AED}" type="presParOf" srcId="{B332B60E-7EF7-FB42-8362-D403A76D8EEB}" destId="{E66F7C99-B411-4140-9A8A-D548AFF26FC8}" srcOrd="0" destOrd="0" presId="urn:microsoft.com/office/officeart/2005/8/layout/list1"/>
    <dgm:cxn modelId="{948664AC-4FFC-3E44-909E-D3F8DE420D2D}" type="presParOf" srcId="{B332B60E-7EF7-FB42-8362-D403A76D8EEB}" destId="{D9D33DA4-F1B6-9B4E-B4CA-C7F830284EC6}" srcOrd="1" destOrd="0" presId="urn:microsoft.com/office/officeart/2005/8/layout/list1"/>
    <dgm:cxn modelId="{D9189208-8377-3F47-8225-D48FDFBEBF64}" type="presParOf" srcId="{E7D1022E-6F87-1C4E-A15B-C7C1E496D848}" destId="{9F8E35BB-5503-8D49-A1E9-66EAE6189ACF}" srcOrd="9" destOrd="0" presId="urn:microsoft.com/office/officeart/2005/8/layout/list1"/>
    <dgm:cxn modelId="{D9733849-013D-9D4F-A4F1-7CE3FD51AF0B}" type="presParOf" srcId="{E7D1022E-6F87-1C4E-A15B-C7C1E496D848}" destId="{2E266C38-96DA-E645-9183-29851F4D5935}"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28FFFB-1C57-499C-AA34-4085E192CD70}" type="doc">
      <dgm:prSet loTypeId="urn:microsoft.com/office/officeart/2018/2/layout/IconVerticalSolidList" loCatId="icon" qsTypeId="urn:microsoft.com/office/officeart/2005/8/quickstyle/simple1" qsCatId="simple" csTypeId="urn:microsoft.com/office/officeart/2018/5/colors/Iconchunking_neutralicontext_accent1_2" csCatId="accent1" phldr="1"/>
      <dgm:spPr/>
      <dgm:t>
        <a:bodyPr/>
        <a:lstStyle/>
        <a:p>
          <a:endParaRPr lang="en-US"/>
        </a:p>
      </dgm:t>
    </dgm:pt>
    <dgm:pt modelId="{0FF40EE1-E7B3-470C-BE1A-24059D1E9D83}">
      <dgm:prSet/>
      <dgm:spPr/>
      <dgm:t>
        <a:bodyPr/>
        <a:lstStyle/>
        <a:p>
          <a:r>
            <a:rPr lang="en-US" b="0" i="0" dirty="0"/>
            <a:t>Offering </a:t>
          </a:r>
          <a:r>
            <a:rPr lang="en-US" b="1" i="0" u="none" dirty="0">
              <a:solidFill>
                <a:srgbClr val="FFFF00"/>
              </a:solidFill>
            </a:rPr>
            <a:t>Translation Technology/CAT courses</a:t>
          </a:r>
          <a:r>
            <a:rPr lang="en-US" b="1" i="0" u="none" dirty="0"/>
            <a:t> </a:t>
          </a:r>
          <a:r>
            <a:rPr lang="en-US" b="0" i="0" dirty="0"/>
            <a:t>for undergraduate and postgraduate students</a:t>
          </a:r>
          <a:endParaRPr lang="en-US" dirty="0"/>
        </a:p>
      </dgm:t>
    </dgm:pt>
    <dgm:pt modelId="{C244DA4A-4DEA-4650-BD33-3510E0B16297}" type="parTrans" cxnId="{152325F2-DA53-41EF-9050-62896041576D}">
      <dgm:prSet/>
      <dgm:spPr/>
      <dgm:t>
        <a:bodyPr/>
        <a:lstStyle/>
        <a:p>
          <a:endParaRPr lang="en-US"/>
        </a:p>
      </dgm:t>
    </dgm:pt>
    <dgm:pt modelId="{CCE03864-5547-49F5-A23F-F99848E90419}" type="sibTrans" cxnId="{152325F2-DA53-41EF-9050-62896041576D}">
      <dgm:prSet/>
      <dgm:spPr/>
      <dgm:t>
        <a:bodyPr/>
        <a:lstStyle/>
        <a:p>
          <a:endParaRPr lang="en-US"/>
        </a:p>
      </dgm:t>
    </dgm:pt>
    <dgm:pt modelId="{CBAA8D19-81A2-422A-AFD4-3C804916508E}">
      <dgm:prSet/>
      <dgm:spPr/>
      <dgm:t>
        <a:bodyPr/>
        <a:lstStyle/>
        <a:p>
          <a:r>
            <a:rPr lang="en-US" b="0" i="0" dirty="0"/>
            <a:t>Conducting </a:t>
          </a:r>
          <a:r>
            <a:rPr lang="en-US" b="1" i="0" u="none" dirty="0">
              <a:solidFill>
                <a:srgbClr val="FFFF00"/>
              </a:solidFill>
            </a:rPr>
            <a:t>research projects </a:t>
          </a:r>
          <a:r>
            <a:rPr lang="en-US" b="0" i="0" dirty="0"/>
            <a:t>for innovative tool development</a:t>
          </a:r>
          <a:endParaRPr lang="en-US" dirty="0"/>
        </a:p>
      </dgm:t>
    </dgm:pt>
    <dgm:pt modelId="{53B900F2-25E8-4479-9C2A-EA0BCB4839A9}" type="parTrans" cxnId="{401C9F87-2DDD-449D-972E-08889712A409}">
      <dgm:prSet/>
      <dgm:spPr/>
      <dgm:t>
        <a:bodyPr/>
        <a:lstStyle/>
        <a:p>
          <a:endParaRPr lang="en-US"/>
        </a:p>
      </dgm:t>
    </dgm:pt>
    <dgm:pt modelId="{03E6ED16-3ADE-450A-A70D-62CAD6C42DDB}" type="sibTrans" cxnId="{401C9F87-2DDD-449D-972E-08889712A409}">
      <dgm:prSet/>
      <dgm:spPr/>
      <dgm:t>
        <a:bodyPr/>
        <a:lstStyle/>
        <a:p>
          <a:endParaRPr lang="en-US"/>
        </a:p>
      </dgm:t>
    </dgm:pt>
    <dgm:pt modelId="{55244400-179E-414E-B6C9-B84A025F944E}" type="pres">
      <dgm:prSet presAssocID="{3628FFFB-1C57-499C-AA34-4085E192CD70}" presName="root" presStyleCnt="0">
        <dgm:presLayoutVars>
          <dgm:dir/>
          <dgm:resizeHandles val="exact"/>
        </dgm:presLayoutVars>
      </dgm:prSet>
      <dgm:spPr/>
    </dgm:pt>
    <dgm:pt modelId="{2CD462C4-696D-47AA-B47D-BDFED354DA70}" type="pres">
      <dgm:prSet presAssocID="{0FF40EE1-E7B3-470C-BE1A-24059D1E9D83}" presName="compNode" presStyleCnt="0"/>
      <dgm:spPr/>
    </dgm:pt>
    <dgm:pt modelId="{94A58642-4087-47C7-8570-54896E4FAB43}" type="pres">
      <dgm:prSet presAssocID="{0FF40EE1-E7B3-470C-BE1A-24059D1E9D83}" presName="bgRect" presStyleLbl="bgShp" presStyleIdx="0" presStyleCnt="2"/>
      <dgm:spPr/>
    </dgm:pt>
    <dgm:pt modelId="{2519843D-5CA8-483D-9D14-103F3AB08EB8}" type="pres">
      <dgm:prSet presAssocID="{0FF40EE1-E7B3-470C-BE1A-24059D1E9D8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8AF50BE1-2369-4864-9A73-1CAC6A6C50C7}" type="pres">
      <dgm:prSet presAssocID="{0FF40EE1-E7B3-470C-BE1A-24059D1E9D83}" presName="spaceRect" presStyleCnt="0"/>
      <dgm:spPr/>
    </dgm:pt>
    <dgm:pt modelId="{4589D8E2-C798-4E46-922B-4514965F53B3}" type="pres">
      <dgm:prSet presAssocID="{0FF40EE1-E7B3-470C-BE1A-24059D1E9D83}" presName="parTx" presStyleLbl="revTx" presStyleIdx="0" presStyleCnt="2">
        <dgm:presLayoutVars>
          <dgm:chMax val="0"/>
          <dgm:chPref val="0"/>
        </dgm:presLayoutVars>
      </dgm:prSet>
      <dgm:spPr/>
    </dgm:pt>
    <dgm:pt modelId="{77765C42-C3E3-4939-8A88-7C3C9BE91F4B}" type="pres">
      <dgm:prSet presAssocID="{CCE03864-5547-49F5-A23F-F99848E90419}" presName="sibTrans" presStyleCnt="0"/>
      <dgm:spPr/>
    </dgm:pt>
    <dgm:pt modelId="{81DD1CA6-A08C-4DC5-BD3F-62ACD67F7944}" type="pres">
      <dgm:prSet presAssocID="{CBAA8D19-81A2-422A-AFD4-3C804916508E}" presName="compNode" presStyleCnt="0"/>
      <dgm:spPr/>
    </dgm:pt>
    <dgm:pt modelId="{234DA4C3-1B42-4969-AF8D-7CBA5928DF34}" type="pres">
      <dgm:prSet presAssocID="{CBAA8D19-81A2-422A-AFD4-3C804916508E}" presName="bgRect" presStyleLbl="bgShp" presStyleIdx="1" presStyleCnt="2"/>
      <dgm:spPr/>
    </dgm:pt>
    <dgm:pt modelId="{DCC77D8E-110B-4F85-B08D-E1C9BC9E3C61}" type="pres">
      <dgm:prSet presAssocID="{CBAA8D19-81A2-422A-AFD4-3C804916508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D54C1B10-9EE9-4101-9972-B79264F66F77}" type="pres">
      <dgm:prSet presAssocID="{CBAA8D19-81A2-422A-AFD4-3C804916508E}" presName="spaceRect" presStyleCnt="0"/>
      <dgm:spPr/>
    </dgm:pt>
    <dgm:pt modelId="{63F52044-435E-430C-A745-6B74CEBCB651}" type="pres">
      <dgm:prSet presAssocID="{CBAA8D19-81A2-422A-AFD4-3C804916508E}" presName="parTx" presStyleLbl="revTx" presStyleIdx="1" presStyleCnt="2">
        <dgm:presLayoutVars>
          <dgm:chMax val="0"/>
          <dgm:chPref val="0"/>
        </dgm:presLayoutVars>
      </dgm:prSet>
      <dgm:spPr/>
    </dgm:pt>
  </dgm:ptLst>
  <dgm:cxnLst>
    <dgm:cxn modelId="{FC49254C-B7FF-4496-8893-1FA1C60A9151}" type="presOf" srcId="{CBAA8D19-81A2-422A-AFD4-3C804916508E}" destId="{63F52044-435E-430C-A745-6B74CEBCB651}" srcOrd="0" destOrd="0" presId="urn:microsoft.com/office/officeart/2018/2/layout/IconVerticalSolidList"/>
    <dgm:cxn modelId="{264DEB67-FC89-4EAB-83AB-F441A65713C5}" type="presOf" srcId="{3628FFFB-1C57-499C-AA34-4085E192CD70}" destId="{55244400-179E-414E-B6C9-B84A025F944E}" srcOrd="0" destOrd="0" presId="urn:microsoft.com/office/officeart/2018/2/layout/IconVerticalSolidList"/>
    <dgm:cxn modelId="{401C9F87-2DDD-449D-972E-08889712A409}" srcId="{3628FFFB-1C57-499C-AA34-4085E192CD70}" destId="{CBAA8D19-81A2-422A-AFD4-3C804916508E}" srcOrd="1" destOrd="0" parTransId="{53B900F2-25E8-4479-9C2A-EA0BCB4839A9}" sibTransId="{03E6ED16-3ADE-450A-A70D-62CAD6C42DDB}"/>
    <dgm:cxn modelId="{2AC063AF-6BE9-4868-A30D-3FE63F2C0B36}" type="presOf" srcId="{0FF40EE1-E7B3-470C-BE1A-24059D1E9D83}" destId="{4589D8E2-C798-4E46-922B-4514965F53B3}" srcOrd="0" destOrd="0" presId="urn:microsoft.com/office/officeart/2018/2/layout/IconVerticalSolidList"/>
    <dgm:cxn modelId="{152325F2-DA53-41EF-9050-62896041576D}" srcId="{3628FFFB-1C57-499C-AA34-4085E192CD70}" destId="{0FF40EE1-E7B3-470C-BE1A-24059D1E9D83}" srcOrd="0" destOrd="0" parTransId="{C244DA4A-4DEA-4650-BD33-3510E0B16297}" sibTransId="{CCE03864-5547-49F5-A23F-F99848E90419}"/>
    <dgm:cxn modelId="{06661B98-544B-4CB0-B9DF-4485BEDFA11B}" type="presParOf" srcId="{55244400-179E-414E-B6C9-B84A025F944E}" destId="{2CD462C4-696D-47AA-B47D-BDFED354DA70}" srcOrd="0" destOrd="0" presId="urn:microsoft.com/office/officeart/2018/2/layout/IconVerticalSolidList"/>
    <dgm:cxn modelId="{5A9A3D05-5432-498B-AB3E-6A541EC62422}" type="presParOf" srcId="{2CD462C4-696D-47AA-B47D-BDFED354DA70}" destId="{94A58642-4087-47C7-8570-54896E4FAB43}" srcOrd="0" destOrd="0" presId="urn:microsoft.com/office/officeart/2018/2/layout/IconVerticalSolidList"/>
    <dgm:cxn modelId="{8B8330F5-0C1C-45C9-8C65-37DB17C40CE8}" type="presParOf" srcId="{2CD462C4-696D-47AA-B47D-BDFED354DA70}" destId="{2519843D-5CA8-483D-9D14-103F3AB08EB8}" srcOrd="1" destOrd="0" presId="urn:microsoft.com/office/officeart/2018/2/layout/IconVerticalSolidList"/>
    <dgm:cxn modelId="{D7B01478-FA73-44E8-A9B2-EBA858CCB5CC}" type="presParOf" srcId="{2CD462C4-696D-47AA-B47D-BDFED354DA70}" destId="{8AF50BE1-2369-4864-9A73-1CAC6A6C50C7}" srcOrd="2" destOrd="0" presId="urn:microsoft.com/office/officeart/2018/2/layout/IconVerticalSolidList"/>
    <dgm:cxn modelId="{F2CE5111-6EEC-48A2-8C5D-30C8D0C18BFC}" type="presParOf" srcId="{2CD462C4-696D-47AA-B47D-BDFED354DA70}" destId="{4589D8E2-C798-4E46-922B-4514965F53B3}" srcOrd="3" destOrd="0" presId="urn:microsoft.com/office/officeart/2018/2/layout/IconVerticalSolidList"/>
    <dgm:cxn modelId="{D693EA86-F313-45B0-867E-CADA73F14969}" type="presParOf" srcId="{55244400-179E-414E-B6C9-B84A025F944E}" destId="{77765C42-C3E3-4939-8A88-7C3C9BE91F4B}" srcOrd="1" destOrd="0" presId="urn:microsoft.com/office/officeart/2018/2/layout/IconVerticalSolidList"/>
    <dgm:cxn modelId="{2CC61A1C-D0C4-4E42-AF04-329CC60F7A41}" type="presParOf" srcId="{55244400-179E-414E-B6C9-B84A025F944E}" destId="{81DD1CA6-A08C-4DC5-BD3F-62ACD67F7944}" srcOrd="2" destOrd="0" presId="urn:microsoft.com/office/officeart/2018/2/layout/IconVerticalSolidList"/>
    <dgm:cxn modelId="{BF1BABA1-A964-400F-A972-EC05217F8946}" type="presParOf" srcId="{81DD1CA6-A08C-4DC5-BD3F-62ACD67F7944}" destId="{234DA4C3-1B42-4969-AF8D-7CBA5928DF34}" srcOrd="0" destOrd="0" presId="urn:microsoft.com/office/officeart/2018/2/layout/IconVerticalSolidList"/>
    <dgm:cxn modelId="{50A793A5-CD81-4779-AC27-A8F61C81868F}" type="presParOf" srcId="{81DD1CA6-A08C-4DC5-BD3F-62ACD67F7944}" destId="{DCC77D8E-110B-4F85-B08D-E1C9BC9E3C61}" srcOrd="1" destOrd="0" presId="urn:microsoft.com/office/officeart/2018/2/layout/IconVerticalSolidList"/>
    <dgm:cxn modelId="{26D3ECA9-4DE7-4D79-8DC3-98E8F9F0B0AA}" type="presParOf" srcId="{81DD1CA6-A08C-4DC5-BD3F-62ACD67F7944}" destId="{D54C1B10-9EE9-4101-9972-B79264F66F77}" srcOrd="2" destOrd="0" presId="urn:microsoft.com/office/officeart/2018/2/layout/IconVerticalSolidList"/>
    <dgm:cxn modelId="{52439AED-EC79-437F-A37B-323C79B3359A}" type="presParOf" srcId="{81DD1CA6-A08C-4DC5-BD3F-62ACD67F7944}" destId="{63F52044-435E-430C-A745-6B74CEBCB65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790E1DB-182B-4291-BFCA-93CD641A7268}"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A02B3F48-9BCA-4993-B8FC-005CAE1BA03D}">
      <dgm:prSet custT="1"/>
      <dgm:spPr/>
      <dgm:t>
        <a:bodyPr/>
        <a:lstStyle/>
        <a:p>
          <a:r>
            <a:rPr lang="en-HK" sz="2400" b="1" i="0"/>
            <a:t>Focus on Words and Short Phrases</a:t>
          </a:r>
          <a:endParaRPr lang="en-US" sz="2400" b="1"/>
        </a:p>
      </dgm:t>
    </dgm:pt>
    <dgm:pt modelId="{B3D50DD5-454A-40CA-9928-F870A92B917A}" type="parTrans" cxnId="{C86432A2-F436-4FF5-B81D-AFC7E3D8E3F7}">
      <dgm:prSet/>
      <dgm:spPr/>
      <dgm:t>
        <a:bodyPr/>
        <a:lstStyle/>
        <a:p>
          <a:endParaRPr lang="en-US" sz="2400"/>
        </a:p>
      </dgm:t>
    </dgm:pt>
    <dgm:pt modelId="{F194043D-8182-4F44-86DE-D91B2B6C5321}" type="sibTrans" cxnId="{C86432A2-F436-4FF5-B81D-AFC7E3D8E3F7}">
      <dgm:prSet/>
      <dgm:spPr/>
      <dgm:t>
        <a:bodyPr/>
        <a:lstStyle/>
        <a:p>
          <a:endParaRPr lang="en-US" sz="2000"/>
        </a:p>
      </dgm:t>
    </dgm:pt>
    <dgm:pt modelId="{4B824BF7-1F16-4F7D-8665-D4BCCD0376A6}">
      <dgm:prSet custT="1"/>
      <dgm:spPr/>
      <dgm:t>
        <a:bodyPr/>
        <a:lstStyle/>
        <a:p>
          <a:r>
            <a:rPr lang="en-HK" sz="2000" b="0" i="0"/>
            <a:t>They provide limited help to users struggling with understanding larger units, long phrases, and multiple expressions.</a:t>
          </a:r>
          <a:endParaRPr lang="en-US" sz="2000"/>
        </a:p>
      </dgm:t>
    </dgm:pt>
    <dgm:pt modelId="{D08AD681-2C8E-4175-8C02-B2B452326044}" type="parTrans" cxnId="{B70EB81D-2E3D-4997-A74C-EBB8A5FB2116}">
      <dgm:prSet/>
      <dgm:spPr/>
      <dgm:t>
        <a:bodyPr/>
        <a:lstStyle/>
        <a:p>
          <a:endParaRPr lang="en-US" sz="2400"/>
        </a:p>
      </dgm:t>
    </dgm:pt>
    <dgm:pt modelId="{0F42C601-044A-4878-8C34-F4A8D0675E4C}" type="sibTrans" cxnId="{B70EB81D-2E3D-4997-A74C-EBB8A5FB2116}">
      <dgm:prSet/>
      <dgm:spPr/>
      <dgm:t>
        <a:bodyPr/>
        <a:lstStyle/>
        <a:p>
          <a:endParaRPr lang="en-US" sz="2000"/>
        </a:p>
      </dgm:t>
    </dgm:pt>
    <dgm:pt modelId="{9F57914F-FAF7-4539-9EDA-41D9C65D0EFA}">
      <dgm:prSet custT="1"/>
      <dgm:spPr/>
      <dgm:t>
        <a:bodyPr/>
        <a:lstStyle/>
        <a:p>
          <a:r>
            <a:rPr lang="en-HK" sz="2400" b="1" i="0"/>
            <a:t>Lack of Context-Awareness</a:t>
          </a:r>
          <a:endParaRPr lang="en-US" sz="2400" b="1"/>
        </a:p>
      </dgm:t>
    </dgm:pt>
    <dgm:pt modelId="{85B67483-11D1-4A04-AA56-B39C3F3C0644}" type="parTrans" cxnId="{9754B101-B3B2-4491-999C-64A6D78C0FDE}">
      <dgm:prSet/>
      <dgm:spPr/>
      <dgm:t>
        <a:bodyPr/>
        <a:lstStyle/>
        <a:p>
          <a:endParaRPr lang="en-US" sz="2400"/>
        </a:p>
      </dgm:t>
    </dgm:pt>
    <dgm:pt modelId="{2DECF99D-29C1-4E8F-9919-237C9C949C2B}" type="sibTrans" cxnId="{9754B101-B3B2-4491-999C-64A6D78C0FDE}">
      <dgm:prSet/>
      <dgm:spPr/>
      <dgm:t>
        <a:bodyPr/>
        <a:lstStyle/>
        <a:p>
          <a:endParaRPr lang="en-US" sz="2000"/>
        </a:p>
      </dgm:t>
    </dgm:pt>
    <dgm:pt modelId="{20D9FEC3-CA48-40ED-A2FD-F430995E3266}">
      <dgm:prSet custT="1"/>
      <dgm:spPr/>
      <dgm:t>
        <a:bodyPr/>
        <a:lstStyle/>
        <a:p>
          <a:r>
            <a:rPr lang="en-HK" sz="2000" b="0" i="0"/>
            <a:t>For words with multiple meanings, they only provide a list of definitions. Users must manually select the appropriate meaning by going through a long list and considering the context.</a:t>
          </a:r>
          <a:endParaRPr lang="en-US" sz="2000"/>
        </a:p>
      </dgm:t>
    </dgm:pt>
    <dgm:pt modelId="{32CE3367-8CD7-430E-955D-9971A2BF688B}" type="parTrans" cxnId="{D7F56793-F187-447A-B08A-A037CC47D672}">
      <dgm:prSet/>
      <dgm:spPr/>
      <dgm:t>
        <a:bodyPr/>
        <a:lstStyle/>
        <a:p>
          <a:endParaRPr lang="en-US" sz="2400"/>
        </a:p>
      </dgm:t>
    </dgm:pt>
    <dgm:pt modelId="{CC013F8E-0DA0-4D2C-B8DD-76B746970FF6}" type="sibTrans" cxnId="{D7F56793-F187-447A-B08A-A037CC47D672}">
      <dgm:prSet/>
      <dgm:spPr/>
      <dgm:t>
        <a:bodyPr/>
        <a:lstStyle/>
        <a:p>
          <a:endParaRPr lang="en-US" sz="2000"/>
        </a:p>
      </dgm:t>
    </dgm:pt>
    <dgm:pt modelId="{D331F465-03EB-D248-9B85-C22F7B3EE48B}" type="pres">
      <dgm:prSet presAssocID="{3790E1DB-182B-4291-BFCA-93CD641A7268}" presName="linear" presStyleCnt="0">
        <dgm:presLayoutVars>
          <dgm:dir/>
          <dgm:animLvl val="lvl"/>
          <dgm:resizeHandles val="exact"/>
        </dgm:presLayoutVars>
      </dgm:prSet>
      <dgm:spPr/>
    </dgm:pt>
    <dgm:pt modelId="{946AAFBF-74BD-1C41-A769-389367602EB6}" type="pres">
      <dgm:prSet presAssocID="{A02B3F48-9BCA-4993-B8FC-005CAE1BA03D}" presName="parentLin" presStyleCnt="0"/>
      <dgm:spPr/>
    </dgm:pt>
    <dgm:pt modelId="{40CA0A60-8D3B-E44E-A299-4ABE7159668A}" type="pres">
      <dgm:prSet presAssocID="{A02B3F48-9BCA-4993-B8FC-005CAE1BA03D}" presName="parentLeftMargin" presStyleLbl="node1" presStyleIdx="0" presStyleCnt="2"/>
      <dgm:spPr/>
    </dgm:pt>
    <dgm:pt modelId="{D9913D8C-4C9D-DB4E-87F8-4D8B8CFB7F1F}" type="pres">
      <dgm:prSet presAssocID="{A02B3F48-9BCA-4993-B8FC-005CAE1BA03D}" presName="parentText" presStyleLbl="node1" presStyleIdx="0" presStyleCnt="2">
        <dgm:presLayoutVars>
          <dgm:chMax val="0"/>
          <dgm:bulletEnabled val="1"/>
        </dgm:presLayoutVars>
      </dgm:prSet>
      <dgm:spPr/>
    </dgm:pt>
    <dgm:pt modelId="{825000E6-D178-8E43-A77C-FFCC24EF6BC7}" type="pres">
      <dgm:prSet presAssocID="{A02B3F48-9BCA-4993-B8FC-005CAE1BA03D}" presName="negativeSpace" presStyleCnt="0"/>
      <dgm:spPr/>
    </dgm:pt>
    <dgm:pt modelId="{E620DAF9-C7B3-1641-BB64-6927635C2DFE}" type="pres">
      <dgm:prSet presAssocID="{A02B3F48-9BCA-4993-B8FC-005CAE1BA03D}" presName="childText" presStyleLbl="conFgAcc1" presStyleIdx="0" presStyleCnt="2">
        <dgm:presLayoutVars>
          <dgm:bulletEnabled val="1"/>
        </dgm:presLayoutVars>
      </dgm:prSet>
      <dgm:spPr/>
    </dgm:pt>
    <dgm:pt modelId="{F037087D-68D2-4E4E-BD26-1F8F569A9B64}" type="pres">
      <dgm:prSet presAssocID="{F194043D-8182-4F44-86DE-D91B2B6C5321}" presName="spaceBetweenRectangles" presStyleCnt="0"/>
      <dgm:spPr/>
    </dgm:pt>
    <dgm:pt modelId="{39A6B243-EF4F-D44B-923A-E281087C416D}" type="pres">
      <dgm:prSet presAssocID="{9F57914F-FAF7-4539-9EDA-41D9C65D0EFA}" presName="parentLin" presStyleCnt="0"/>
      <dgm:spPr/>
    </dgm:pt>
    <dgm:pt modelId="{0784F39B-EA19-5A4E-B802-AA175B6F31B3}" type="pres">
      <dgm:prSet presAssocID="{9F57914F-FAF7-4539-9EDA-41D9C65D0EFA}" presName="parentLeftMargin" presStyleLbl="node1" presStyleIdx="0" presStyleCnt="2"/>
      <dgm:spPr/>
    </dgm:pt>
    <dgm:pt modelId="{278D950F-6754-FE48-B665-4A37AC3F3B62}" type="pres">
      <dgm:prSet presAssocID="{9F57914F-FAF7-4539-9EDA-41D9C65D0EFA}" presName="parentText" presStyleLbl="node1" presStyleIdx="1" presStyleCnt="2">
        <dgm:presLayoutVars>
          <dgm:chMax val="0"/>
          <dgm:bulletEnabled val="1"/>
        </dgm:presLayoutVars>
      </dgm:prSet>
      <dgm:spPr/>
    </dgm:pt>
    <dgm:pt modelId="{E9960463-063D-184B-9D95-970CE6F7A5FF}" type="pres">
      <dgm:prSet presAssocID="{9F57914F-FAF7-4539-9EDA-41D9C65D0EFA}" presName="negativeSpace" presStyleCnt="0"/>
      <dgm:spPr/>
    </dgm:pt>
    <dgm:pt modelId="{D0F2F06D-1EEE-4049-9DA0-478A76830D4B}" type="pres">
      <dgm:prSet presAssocID="{9F57914F-FAF7-4539-9EDA-41D9C65D0EFA}" presName="childText" presStyleLbl="conFgAcc1" presStyleIdx="1" presStyleCnt="2">
        <dgm:presLayoutVars>
          <dgm:bulletEnabled val="1"/>
        </dgm:presLayoutVars>
      </dgm:prSet>
      <dgm:spPr/>
    </dgm:pt>
  </dgm:ptLst>
  <dgm:cxnLst>
    <dgm:cxn modelId="{9754B101-B3B2-4491-999C-64A6D78C0FDE}" srcId="{3790E1DB-182B-4291-BFCA-93CD641A7268}" destId="{9F57914F-FAF7-4539-9EDA-41D9C65D0EFA}" srcOrd="1" destOrd="0" parTransId="{85B67483-11D1-4A04-AA56-B39C3F3C0644}" sibTransId="{2DECF99D-29C1-4E8F-9919-237C9C949C2B}"/>
    <dgm:cxn modelId="{D56ABE03-3938-E74F-8FB2-AC3A3EA54D5C}" type="presOf" srcId="{20D9FEC3-CA48-40ED-A2FD-F430995E3266}" destId="{D0F2F06D-1EEE-4049-9DA0-478A76830D4B}" srcOrd="0" destOrd="0" presId="urn:microsoft.com/office/officeart/2005/8/layout/list1"/>
    <dgm:cxn modelId="{B70EB81D-2E3D-4997-A74C-EBB8A5FB2116}" srcId="{A02B3F48-9BCA-4993-B8FC-005CAE1BA03D}" destId="{4B824BF7-1F16-4F7D-8665-D4BCCD0376A6}" srcOrd="0" destOrd="0" parTransId="{D08AD681-2C8E-4175-8C02-B2B452326044}" sibTransId="{0F42C601-044A-4878-8C34-F4A8D0675E4C}"/>
    <dgm:cxn modelId="{9E472F1F-9F3B-1047-B96E-FF301A0202B3}" type="presOf" srcId="{A02B3F48-9BCA-4993-B8FC-005CAE1BA03D}" destId="{D9913D8C-4C9D-DB4E-87F8-4D8B8CFB7F1F}" srcOrd="1" destOrd="0" presId="urn:microsoft.com/office/officeart/2005/8/layout/list1"/>
    <dgm:cxn modelId="{F9E71240-3483-9A4B-933D-D4A21A76D5AB}" type="presOf" srcId="{4B824BF7-1F16-4F7D-8665-D4BCCD0376A6}" destId="{E620DAF9-C7B3-1641-BB64-6927635C2DFE}" srcOrd="0" destOrd="0" presId="urn:microsoft.com/office/officeart/2005/8/layout/list1"/>
    <dgm:cxn modelId="{12600053-2DB4-7641-AA79-764866926AC6}" type="presOf" srcId="{A02B3F48-9BCA-4993-B8FC-005CAE1BA03D}" destId="{40CA0A60-8D3B-E44E-A299-4ABE7159668A}" srcOrd="0" destOrd="0" presId="urn:microsoft.com/office/officeart/2005/8/layout/list1"/>
    <dgm:cxn modelId="{D7F56793-F187-447A-B08A-A037CC47D672}" srcId="{9F57914F-FAF7-4539-9EDA-41D9C65D0EFA}" destId="{20D9FEC3-CA48-40ED-A2FD-F430995E3266}" srcOrd="0" destOrd="0" parTransId="{32CE3367-8CD7-430E-955D-9971A2BF688B}" sibTransId="{CC013F8E-0DA0-4D2C-B8DD-76B746970FF6}"/>
    <dgm:cxn modelId="{F7FF689E-BF8E-D643-89E5-89BA8EFFB6CB}" type="presOf" srcId="{3790E1DB-182B-4291-BFCA-93CD641A7268}" destId="{D331F465-03EB-D248-9B85-C22F7B3EE48B}" srcOrd="0" destOrd="0" presId="urn:microsoft.com/office/officeart/2005/8/layout/list1"/>
    <dgm:cxn modelId="{C86432A2-F436-4FF5-B81D-AFC7E3D8E3F7}" srcId="{3790E1DB-182B-4291-BFCA-93CD641A7268}" destId="{A02B3F48-9BCA-4993-B8FC-005CAE1BA03D}" srcOrd="0" destOrd="0" parTransId="{B3D50DD5-454A-40CA-9928-F870A92B917A}" sibTransId="{F194043D-8182-4F44-86DE-D91B2B6C5321}"/>
    <dgm:cxn modelId="{14CF51B0-F585-9D41-852C-E1B02E1FFFB9}" type="presOf" srcId="{9F57914F-FAF7-4539-9EDA-41D9C65D0EFA}" destId="{278D950F-6754-FE48-B665-4A37AC3F3B62}" srcOrd="1" destOrd="0" presId="urn:microsoft.com/office/officeart/2005/8/layout/list1"/>
    <dgm:cxn modelId="{1AF709F8-6C34-FC4B-889B-920728BE45E9}" type="presOf" srcId="{9F57914F-FAF7-4539-9EDA-41D9C65D0EFA}" destId="{0784F39B-EA19-5A4E-B802-AA175B6F31B3}" srcOrd="0" destOrd="0" presId="urn:microsoft.com/office/officeart/2005/8/layout/list1"/>
    <dgm:cxn modelId="{5A3590B8-7EC5-7442-BDED-43BDED1691D6}" type="presParOf" srcId="{D331F465-03EB-D248-9B85-C22F7B3EE48B}" destId="{946AAFBF-74BD-1C41-A769-389367602EB6}" srcOrd="0" destOrd="0" presId="urn:microsoft.com/office/officeart/2005/8/layout/list1"/>
    <dgm:cxn modelId="{94FAFED1-4BAD-B54F-8E94-6E97ED8DD096}" type="presParOf" srcId="{946AAFBF-74BD-1C41-A769-389367602EB6}" destId="{40CA0A60-8D3B-E44E-A299-4ABE7159668A}" srcOrd="0" destOrd="0" presId="urn:microsoft.com/office/officeart/2005/8/layout/list1"/>
    <dgm:cxn modelId="{B1E55786-03ED-BA4C-8ABA-CE7047426E20}" type="presParOf" srcId="{946AAFBF-74BD-1C41-A769-389367602EB6}" destId="{D9913D8C-4C9D-DB4E-87F8-4D8B8CFB7F1F}" srcOrd="1" destOrd="0" presId="urn:microsoft.com/office/officeart/2005/8/layout/list1"/>
    <dgm:cxn modelId="{306D0DDC-CC75-0240-86FE-1406BC9FD637}" type="presParOf" srcId="{D331F465-03EB-D248-9B85-C22F7B3EE48B}" destId="{825000E6-D178-8E43-A77C-FFCC24EF6BC7}" srcOrd="1" destOrd="0" presId="urn:microsoft.com/office/officeart/2005/8/layout/list1"/>
    <dgm:cxn modelId="{31812B47-067D-2D4E-A910-D6ED1F9F8E26}" type="presParOf" srcId="{D331F465-03EB-D248-9B85-C22F7B3EE48B}" destId="{E620DAF9-C7B3-1641-BB64-6927635C2DFE}" srcOrd="2" destOrd="0" presId="urn:microsoft.com/office/officeart/2005/8/layout/list1"/>
    <dgm:cxn modelId="{6F8F4DB6-557F-7142-B980-D7915A35BC35}" type="presParOf" srcId="{D331F465-03EB-D248-9B85-C22F7B3EE48B}" destId="{F037087D-68D2-4E4E-BD26-1F8F569A9B64}" srcOrd="3" destOrd="0" presId="urn:microsoft.com/office/officeart/2005/8/layout/list1"/>
    <dgm:cxn modelId="{56865E10-FFE8-0D45-A5ED-3FC6E3DC5F80}" type="presParOf" srcId="{D331F465-03EB-D248-9B85-C22F7B3EE48B}" destId="{39A6B243-EF4F-D44B-923A-E281087C416D}" srcOrd="4" destOrd="0" presId="urn:microsoft.com/office/officeart/2005/8/layout/list1"/>
    <dgm:cxn modelId="{4A590B18-2C27-624A-8052-2A8FF12BE1DB}" type="presParOf" srcId="{39A6B243-EF4F-D44B-923A-E281087C416D}" destId="{0784F39B-EA19-5A4E-B802-AA175B6F31B3}" srcOrd="0" destOrd="0" presId="urn:microsoft.com/office/officeart/2005/8/layout/list1"/>
    <dgm:cxn modelId="{11FD7621-444D-0145-9D87-574BCC08B6E5}" type="presParOf" srcId="{39A6B243-EF4F-D44B-923A-E281087C416D}" destId="{278D950F-6754-FE48-B665-4A37AC3F3B62}" srcOrd="1" destOrd="0" presId="urn:microsoft.com/office/officeart/2005/8/layout/list1"/>
    <dgm:cxn modelId="{1A4C1EEF-9BF8-184C-B136-01B88288F743}" type="presParOf" srcId="{D331F465-03EB-D248-9B85-C22F7B3EE48B}" destId="{E9960463-063D-184B-9D95-970CE6F7A5FF}" srcOrd="5" destOrd="0" presId="urn:microsoft.com/office/officeart/2005/8/layout/list1"/>
    <dgm:cxn modelId="{F2D99C41-813E-7840-BA1C-17210EDF538B}" type="presParOf" srcId="{D331F465-03EB-D248-9B85-C22F7B3EE48B}" destId="{D0F2F06D-1EEE-4049-9DA0-478A76830D4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510137C-0FA6-43C7-9A5A-29A723FACFA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B5A42EE9-A0B3-499B-8C54-EF9165E91B3A}">
      <dgm:prSet/>
      <dgm:spPr/>
      <dgm:t>
        <a:bodyPr/>
        <a:lstStyle/>
        <a:p>
          <a:r>
            <a:rPr lang="en-US" b="1" i="0" dirty="0"/>
            <a:t>Contextual Explanation:</a:t>
          </a:r>
          <a:r>
            <a:rPr lang="en-US" b="0" i="0" dirty="0"/>
            <a:t> Our tool provides explanations of expressions with reference to their context, automatically providing the definition most relevant to the context.</a:t>
          </a:r>
          <a:endParaRPr lang="en-US" dirty="0"/>
        </a:p>
      </dgm:t>
    </dgm:pt>
    <dgm:pt modelId="{DDA2761A-6BFE-4371-9C3D-7F5D41FE0FE4}" type="parTrans" cxnId="{242EC661-6ED6-4A4D-9190-2A0CB24BACCB}">
      <dgm:prSet/>
      <dgm:spPr/>
      <dgm:t>
        <a:bodyPr/>
        <a:lstStyle/>
        <a:p>
          <a:endParaRPr lang="en-US" sz="2400"/>
        </a:p>
      </dgm:t>
    </dgm:pt>
    <dgm:pt modelId="{31F73F57-2B7A-4D7D-86CF-280167EEC383}" type="sibTrans" cxnId="{242EC661-6ED6-4A4D-9190-2A0CB24BACCB}">
      <dgm:prSet/>
      <dgm:spPr/>
      <dgm:t>
        <a:bodyPr/>
        <a:lstStyle/>
        <a:p>
          <a:endParaRPr lang="en-US"/>
        </a:p>
      </dgm:t>
    </dgm:pt>
    <dgm:pt modelId="{7A637BFD-0F2E-4A4B-A3AC-DF79F9A6C943}">
      <dgm:prSet/>
      <dgm:spPr/>
      <dgm:t>
        <a:bodyPr/>
        <a:lstStyle/>
        <a:p>
          <a:r>
            <a:rPr lang="en-US" b="1" i="0" dirty="0"/>
            <a:t>Support for Larger Units: </a:t>
          </a:r>
          <a:r>
            <a:rPr lang="en-US" b="0" i="0" dirty="0"/>
            <a:t>Our tool offers support beyond individual words, including explanations of longer phrases and even sentences.</a:t>
          </a:r>
          <a:endParaRPr lang="en-US" dirty="0"/>
        </a:p>
      </dgm:t>
    </dgm:pt>
    <dgm:pt modelId="{35A84B9B-9EE6-4598-AD3A-D0C2B514902C}" type="parTrans" cxnId="{051FF039-CF46-46AF-A042-30CC714BB75F}">
      <dgm:prSet/>
      <dgm:spPr/>
      <dgm:t>
        <a:bodyPr/>
        <a:lstStyle/>
        <a:p>
          <a:endParaRPr lang="en-US" sz="2400"/>
        </a:p>
      </dgm:t>
    </dgm:pt>
    <dgm:pt modelId="{7B46E2E3-6596-4C98-9DEC-9D10D4FFA1B8}" type="sibTrans" cxnId="{051FF039-CF46-46AF-A042-30CC714BB75F}">
      <dgm:prSet/>
      <dgm:spPr/>
      <dgm:t>
        <a:bodyPr/>
        <a:lstStyle/>
        <a:p>
          <a:endParaRPr lang="en-US"/>
        </a:p>
      </dgm:t>
    </dgm:pt>
    <dgm:pt modelId="{A7ED0D78-BA28-4FB7-9278-1319A8866E18}" type="pres">
      <dgm:prSet presAssocID="{6510137C-0FA6-43C7-9A5A-29A723FACFA2}" presName="root" presStyleCnt="0">
        <dgm:presLayoutVars>
          <dgm:dir/>
          <dgm:resizeHandles val="exact"/>
        </dgm:presLayoutVars>
      </dgm:prSet>
      <dgm:spPr/>
    </dgm:pt>
    <dgm:pt modelId="{548E9426-9B58-4D9D-8D64-B0F98C2230B9}" type="pres">
      <dgm:prSet presAssocID="{B5A42EE9-A0B3-499B-8C54-EF9165E91B3A}" presName="compNode" presStyleCnt="0"/>
      <dgm:spPr/>
    </dgm:pt>
    <dgm:pt modelId="{339732C0-5111-44C0-A862-9150E69F5744}" type="pres">
      <dgm:prSet presAssocID="{B5A42EE9-A0B3-499B-8C54-EF9165E91B3A}" presName="bgRect" presStyleLbl="bgShp" presStyleIdx="0" presStyleCnt="2"/>
      <dgm:spPr/>
    </dgm:pt>
    <dgm:pt modelId="{F568AFA4-0027-4EDE-A730-CC1A51B3928B}" type="pres">
      <dgm:prSet presAssocID="{B5A42EE9-A0B3-499B-8C54-EF9165E91B3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84B405D6-740B-43D9-9771-9C29992727B8}" type="pres">
      <dgm:prSet presAssocID="{B5A42EE9-A0B3-499B-8C54-EF9165E91B3A}" presName="spaceRect" presStyleCnt="0"/>
      <dgm:spPr/>
    </dgm:pt>
    <dgm:pt modelId="{B0239191-4686-467B-A281-885171B39C31}" type="pres">
      <dgm:prSet presAssocID="{B5A42EE9-A0B3-499B-8C54-EF9165E91B3A}" presName="parTx" presStyleLbl="revTx" presStyleIdx="0" presStyleCnt="2">
        <dgm:presLayoutVars>
          <dgm:chMax val="0"/>
          <dgm:chPref val="0"/>
        </dgm:presLayoutVars>
      </dgm:prSet>
      <dgm:spPr/>
    </dgm:pt>
    <dgm:pt modelId="{EF294269-6DB8-42C0-8ACC-20709606114D}" type="pres">
      <dgm:prSet presAssocID="{31F73F57-2B7A-4D7D-86CF-280167EEC383}" presName="sibTrans" presStyleCnt="0"/>
      <dgm:spPr/>
    </dgm:pt>
    <dgm:pt modelId="{0023E702-5E3D-4DF5-8768-968975F941AE}" type="pres">
      <dgm:prSet presAssocID="{7A637BFD-0F2E-4A4B-A3AC-DF79F9A6C943}" presName="compNode" presStyleCnt="0"/>
      <dgm:spPr/>
    </dgm:pt>
    <dgm:pt modelId="{0658B25E-F4CB-4233-A21A-A87237EAC866}" type="pres">
      <dgm:prSet presAssocID="{7A637BFD-0F2E-4A4B-A3AC-DF79F9A6C943}" presName="bgRect" presStyleLbl="bgShp" presStyleIdx="1" presStyleCnt="2"/>
      <dgm:spPr/>
    </dgm:pt>
    <dgm:pt modelId="{D7CA7FC4-CDD0-4861-B127-17EC6B558CCD}" type="pres">
      <dgm:prSet presAssocID="{7A637BFD-0F2E-4A4B-A3AC-DF79F9A6C94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Book"/>
        </a:ext>
      </dgm:extLst>
    </dgm:pt>
    <dgm:pt modelId="{F30D6BCC-764A-414E-B846-C3CD449DE801}" type="pres">
      <dgm:prSet presAssocID="{7A637BFD-0F2E-4A4B-A3AC-DF79F9A6C943}" presName="spaceRect" presStyleCnt="0"/>
      <dgm:spPr/>
    </dgm:pt>
    <dgm:pt modelId="{5C6B811C-E57E-4639-B7F7-23404AEFEA22}" type="pres">
      <dgm:prSet presAssocID="{7A637BFD-0F2E-4A4B-A3AC-DF79F9A6C943}" presName="parTx" presStyleLbl="revTx" presStyleIdx="1" presStyleCnt="2">
        <dgm:presLayoutVars>
          <dgm:chMax val="0"/>
          <dgm:chPref val="0"/>
        </dgm:presLayoutVars>
      </dgm:prSet>
      <dgm:spPr/>
    </dgm:pt>
  </dgm:ptLst>
  <dgm:cxnLst>
    <dgm:cxn modelId="{051FF039-CF46-46AF-A042-30CC714BB75F}" srcId="{6510137C-0FA6-43C7-9A5A-29A723FACFA2}" destId="{7A637BFD-0F2E-4A4B-A3AC-DF79F9A6C943}" srcOrd="1" destOrd="0" parTransId="{35A84B9B-9EE6-4598-AD3A-D0C2B514902C}" sibTransId="{7B46E2E3-6596-4C98-9DEC-9D10D4FFA1B8}"/>
    <dgm:cxn modelId="{242EC661-6ED6-4A4D-9190-2A0CB24BACCB}" srcId="{6510137C-0FA6-43C7-9A5A-29A723FACFA2}" destId="{B5A42EE9-A0B3-499B-8C54-EF9165E91B3A}" srcOrd="0" destOrd="0" parTransId="{DDA2761A-6BFE-4371-9C3D-7F5D41FE0FE4}" sibTransId="{31F73F57-2B7A-4D7D-86CF-280167EEC383}"/>
    <dgm:cxn modelId="{E01BC769-CBEC-6049-BD73-F1A2C0C3DE8C}" type="presOf" srcId="{B5A42EE9-A0B3-499B-8C54-EF9165E91B3A}" destId="{B0239191-4686-467B-A281-885171B39C31}" srcOrd="0" destOrd="0" presId="urn:microsoft.com/office/officeart/2018/2/layout/IconVerticalSolidList"/>
    <dgm:cxn modelId="{0F0DD5B1-7454-8547-9B15-4179322F6EA4}" type="presOf" srcId="{6510137C-0FA6-43C7-9A5A-29A723FACFA2}" destId="{A7ED0D78-BA28-4FB7-9278-1319A8866E18}" srcOrd="0" destOrd="0" presId="urn:microsoft.com/office/officeart/2018/2/layout/IconVerticalSolidList"/>
    <dgm:cxn modelId="{16BD45B8-B218-644D-A613-6A015678423C}" type="presOf" srcId="{7A637BFD-0F2E-4A4B-A3AC-DF79F9A6C943}" destId="{5C6B811C-E57E-4639-B7F7-23404AEFEA22}" srcOrd="0" destOrd="0" presId="urn:microsoft.com/office/officeart/2018/2/layout/IconVerticalSolidList"/>
    <dgm:cxn modelId="{8388089C-A0CC-4641-AE0A-89ED3EB0D241}" type="presParOf" srcId="{A7ED0D78-BA28-4FB7-9278-1319A8866E18}" destId="{548E9426-9B58-4D9D-8D64-B0F98C2230B9}" srcOrd="0" destOrd="0" presId="urn:microsoft.com/office/officeart/2018/2/layout/IconVerticalSolidList"/>
    <dgm:cxn modelId="{27E0B2D4-5BDD-0443-8FAB-215FA5E12E46}" type="presParOf" srcId="{548E9426-9B58-4D9D-8D64-B0F98C2230B9}" destId="{339732C0-5111-44C0-A862-9150E69F5744}" srcOrd="0" destOrd="0" presId="urn:microsoft.com/office/officeart/2018/2/layout/IconVerticalSolidList"/>
    <dgm:cxn modelId="{2B14128F-029C-E446-B820-40408ACF4832}" type="presParOf" srcId="{548E9426-9B58-4D9D-8D64-B0F98C2230B9}" destId="{F568AFA4-0027-4EDE-A730-CC1A51B3928B}" srcOrd="1" destOrd="0" presId="urn:microsoft.com/office/officeart/2018/2/layout/IconVerticalSolidList"/>
    <dgm:cxn modelId="{0252D4D2-A539-B041-A40A-D84CE66DB7A4}" type="presParOf" srcId="{548E9426-9B58-4D9D-8D64-B0F98C2230B9}" destId="{84B405D6-740B-43D9-9771-9C29992727B8}" srcOrd="2" destOrd="0" presId="urn:microsoft.com/office/officeart/2018/2/layout/IconVerticalSolidList"/>
    <dgm:cxn modelId="{ABD7B96F-1A92-7042-9D43-9F261D5743DF}" type="presParOf" srcId="{548E9426-9B58-4D9D-8D64-B0F98C2230B9}" destId="{B0239191-4686-467B-A281-885171B39C31}" srcOrd="3" destOrd="0" presId="urn:microsoft.com/office/officeart/2018/2/layout/IconVerticalSolidList"/>
    <dgm:cxn modelId="{213AF396-5964-A44D-8720-BF036F0D6347}" type="presParOf" srcId="{A7ED0D78-BA28-4FB7-9278-1319A8866E18}" destId="{EF294269-6DB8-42C0-8ACC-20709606114D}" srcOrd="1" destOrd="0" presId="urn:microsoft.com/office/officeart/2018/2/layout/IconVerticalSolidList"/>
    <dgm:cxn modelId="{6C75F52B-E3CB-F04A-BDE4-D6796C564CB1}" type="presParOf" srcId="{A7ED0D78-BA28-4FB7-9278-1319A8866E18}" destId="{0023E702-5E3D-4DF5-8768-968975F941AE}" srcOrd="2" destOrd="0" presId="urn:microsoft.com/office/officeart/2018/2/layout/IconVerticalSolidList"/>
    <dgm:cxn modelId="{0CD797A2-F770-B74B-8212-046697046C9E}" type="presParOf" srcId="{0023E702-5E3D-4DF5-8768-968975F941AE}" destId="{0658B25E-F4CB-4233-A21A-A87237EAC866}" srcOrd="0" destOrd="0" presId="urn:microsoft.com/office/officeart/2018/2/layout/IconVerticalSolidList"/>
    <dgm:cxn modelId="{D4E7B71C-5EFD-BA4E-B649-FC8324628010}" type="presParOf" srcId="{0023E702-5E3D-4DF5-8768-968975F941AE}" destId="{D7CA7FC4-CDD0-4861-B127-17EC6B558CCD}" srcOrd="1" destOrd="0" presId="urn:microsoft.com/office/officeart/2018/2/layout/IconVerticalSolidList"/>
    <dgm:cxn modelId="{C18DBD92-9110-D147-91E3-744625945C5A}" type="presParOf" srcId="{0023E702-5E3D-4DF5-8768-968975F941AE}" destId="{F30D6BCC-764A-414E-B846-C3CD449DE801}" srcOrd="2" destOrd="0" presId="urn:microsoft.com/office/officeart/2018/2/layout/IconVerticalSolidList"/>
    <dgm:cxn modelId="{265FBE81-2D3C-B24F-A360-E9FBD830F972}" type="presParOf" srcId="{0023E702-5E3D-4DF5-8768-968975F941AE}" destId="{5C6B811C-E57E-4639-B7F7-23404AEFEA2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E0B0E29-3227-4B09-8ED4-CFF29539793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1E258BF-D0AD-48E7-BA7B-E0DBB5C1661C}">
      <dgm:prSet/>
      <dgm:spPr/>
      <dgm:t>
        <a:bodyPr/>
        <a:lstStyle/>
        <a:p>
          <a:r>
            <a:rPr lang="en-US" dirty="0"/>
            <a:t>Calculation of embedding similarity</a:t>
          </a:r>
        </a:p>
      </dgm:t>
    </dgm:pt>
    <dgm:pt modelId="{C0561DAE-FF53-4E09-ACEC-5CD699F2E542}" type="parTrans" cxnId="{C7A89D59-ECE4-45DA-935E-8481B27A511C}">
      <dgm:prSet/>
      <dgm:spPr/>
      <dgm:t>
        <a:bodyPr/>
        <a:lstStyle/>
        <a:p>
          <a:endParaRPr lang="en-US"/>
        </a:p>
      </dgm:t>
    </dgm:pt>
    <dgm:pt modelId="{99AF7248-4AEB-4BA8-840D-10A00F0CA011}" type="sibTrans" cxnId="{C7A89D59-ECE4-45DA-935E-8481B27A511C}">
      <dgm:prSet/>
      <dgm:spPr/>
      <dgm:t>
        <a:bodyPr/>
        <a:lstStyle/>
        <a:p>
          <a:endParaRPr lang="en-US"/>
        </a:p>
      </dgm:t>
    </dgm:pt>
    <dgm:pt modelId="{04935FB3-CCE8-4538-8E0B-260243DA9F71}">
      <dgm:prSet/>
      <dgm:spPr/>
      <dgm:t>
        <a:bodyPr/>
        <a:lstStyle/>
        <a:p>
          <a:r>
            <a:rPr lang="en-US" dirty="0"/>
            <a:t>Cross-lingual retrieval of monolingual and bilingual content without the need for alignment</a:t>
          </a:r>
        </a:p>
      </dgm:t>
    </dgm:pt>
    <dgm:pt modelId="{D86F28D7-ED3B-479A-B54F-0E6B2A5BF4A3}" type="parTrans" cxnId="{92E003B4-4686-4B51-BF7C-B4AB1BD23C6C}">
      <dgm:prSet/>
      <dgm:spPr/>
      <dgm:t>
        <a:bodyPr/>
        <a:lstStyle/>
        <a:p>
          <a:endParaRPr lang="en-US"/>
        </a:p>
      </dgm:t>
    </dgm:pt>
    <dgm:pt modelId="{8FC86335-D81A-465C-A406-BE35014235CC}" type="sibTrans" cxnId="{92E003B4-4686-4B51-BF7C-B4AB1BD23C6C}">
      <dgm:prSet/>
      <dgm:spPr/>
      <dgm:t>
        <a:bodyPr/>
        <a:lstStyle/>
        <a:p>
          <a:endParaRPr lang="en-US"/>
        </a:p>
      </dgm:t>
    </dgm:pt>
    <dgm:pt modelId="{BB59ED39-90D9-4D1F-8547-F678095D2D70}" type="pres">
      <dgm:prSet presAssocID="{AE0B0E29-3227-4B09-8ED4-CFF295397933}" presName="root" presStyleCnt="0">
        <dgm:presLayoutVars>
          <dgm:dir/>
          <dgm:resizeHandles val="exact"/>
        </dgm:presLayoutVars>
      </dgm:prSet>
      <dgm:spPr/>
    </dgm:pt>
    <dgm:pt modelId="{FFA233AA-901C-4CB6-96D4-821A31D36732}" type="pres">
      <dgm:prSet presAssocID="{41E258BF-D0AD-48E7-BA7B-E0DBB5C1661C}" presName="compNode" presStyleCnt="0"/>
      <dgm:spPr/>
    </dgm:pt>
    <dgm:pt modelId="{9BEE95B9-FC5A-4B23-B2EB-32D882F16272}" type="pres">
      <dgm:prSet presAssocID="{41E258BF-D0AD-48E7-BA7B-E0DBB5C1661C}" presName="bgRect" presStyleLbl="bgShp" presStyleIdx="0" presStyleCnt="2"/>
      <dgm:spPr/>
    </dgm:pt>
    <dgm:pt modelId="{8ED3374A-F96D-4D30-8A2B-2ECBDC205533}" type="pres">
      <dgm:prSet presAssocID="{41E258BF-D0AD-48E7-BA7B-E0DBB5C1661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B15457B0-6DC8-404F-BE7B-E6131F7E776E}" type="pres">
      <dgm:prSet presAssocID="{41E258BF-D0AD-48E7-BA7B-E0DBB5C1661C}" presName="spaceRect" presStyleCnt="0"/>
      <dgm:spPr/>
    </dgm:pt>
    <dgm:pt modelId="{B39A9491-C5E4-46BF-962E-2D972AB47B5E}" type="pres">
      <dgm:prSet presAssocID="{41E258BF-D0AD-48E7-BA7B-E0DBB5C1661C}" presName="parTx" presStyleLbl="revTx" presStyleIdx="0" presStyleCnt="2">
        <dgm:presLayoutVars>
          <dgm:chMax val="0"/>
          <dgm:chPref val="0"/>
        </dgm:presLayoutVars>
      </dgm:prSet>
      <dgm:spPr/>
    </dgm:pt>
    <dgm:pt modelId="{6AB5969B-4011-4A8A-9CDE-3B5AE00E10B4}" type="pres">
      <dgm:prSet presAssocID="{99AF7248-4AEB-4BA8-840D-10A00F0CA011}" presName="sibTrans" presStyleCnt="0"/>
      <dgm:spPr/>
    </dgm:pt>
    <dgm:pt modelId="{AA8D08BF-AC4E-4AC7-B0A0-0FDFF3393E90}" type="pres">
      <dgm:prSet presAssocID="{04935FB3-CCE8-4538-8E0B-260243DA9F71}" presName="compNode" presStyleCnt="0"/>
      <dgm:spPr/>
    </dgm:pt>
    <dgm:pt modelId="{4DA8F419-F84D-4927-B776-41DDA0F9FD69}" type="pres">
      <dgm:prSet presAssocID="{04935FB3-CCE8-4538-8E0B-260243DA9F71}" presName="bgRect" presStyleLbl="bgShp" presStyleIdx="1" presStyleCnt="2"/>
      <dgm:spPr/>
    </dgm:pt>
    <dgm:pt modelId="{F0B0FBF9-3DF3-4D9F-B85C-0B161B83233C}" type="pres">
      <dgm:prSet presAssocID="{04935FB3-CCE8-4538-8E0B-260243DA9F7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2E89E4F1-A4D4-4249-A19E-835114794E4C}" type="pres">
      <dgm:prSet presAssocID="{04935FB3-CCE8-4538-8E0B-260243DA9F71}" presName="spaceRect" presStyleCnt="0"/>
      <dgm:spPr/>
    </dgm:pt>
    <dgm:pt modelId="{5D893862-DF38-4314-A4CC-BC80D8E445E1}" type="pres">
      <dgm:prSet presAssocID="{04935FB3-CCE8-4538-8E0B-260243DA9F71}" presName="parTx" presStyleLbl="revTx" presStyleIdx="1" presStyleCnt="2">
        <dgm:presLayoutVars>
          <dgm:chMax val="0"/>
          <dgm:chPref val="0"/>
        </dgm:presLayoutVars>
      </dgm:prSet>
      <dgm:spPr/>
    </dgm:pt>
  </dgm:ptLst>
  <dgm:cxnLst>
    <dgm:cxn modelId="{BE64563C-4FFA-49B2-8343-D43AB56B0BCC}" type="presOf" srcId="{AE0B0E29-3227-4B09-8ED4-CFF295397933}" destId="{BB59ED39-90D9-4D1F-8547-F678095D2D70}" srcOrd="0" destOrd="0" presId="urn:microsoft.com/office/officeart/2018/2/layout/IconVerticalSolidList"/>
    <dgm:cxn modelId="{C7A89D59-ECE4-45DA-935E-8481B27A511C}" srcId="{AE0B0E29-3227-4B09-8ED4-CFF295397933}" destId="{41E258BF-D0AD-48E7-BA7B-E0DBB5C1661C}" srcOrd="0" destOrd="0" parTransId="{C0561DAE-FF53-4E09-ACEC-5CD699F2E542}" sibTransId="{99AF7248-4AEB-4BA8-840D-10A00F0CA011}"/>
    <dgm:cxn modelId="{3412507A-5AE2-4924-BFA9-78B22F816D3E}" type="presOf" srcId="{04935FB3-CCE8-4538-8E0B-260243DA9F71}" destId="{5D893862-DF38-4314-A4CC-BC80D8E445E1}" srcOrd="0" destOrd="0" presId="urn:microsoft.com/office/officeart/2018/2/layout/IconVerticalSolidList"/>
    <dgm:cxn modelId="{92E003B4-4686-4B51-BF7C-B4AB1BD23C6C}" srcId="{AE0B0E29-3227-4B09-8ED4-CFF295397933}" destId="{04935FB3-CCE8-4538-8E0B-260243DA9F71}" srcOrd="1" destOrd="0" parTransId="{D86F28D7-ED3B-479A-B54F-0E6B2A5BF4A3}" sibTransId="{8FC86335-D81A-465C-A406-BE35014235CC}"/>
    <dgm:cxn modelId="{501EE4DC-E792-44AE-892A-C222798E635C}" type="presOf" srcId="{41E258BF-D0AD-48E7-BA7B-E0DBB5C1661C}" destId="{B39A9491-C5E4-46BF-962E-2D972AB47B5E}" srcOrd="0" destOrd="0" presId="urn:microsoft.com/office/officeart/2018/2/layout/IconVerticalSolidList"/>
    <dgm:cxn modelId="{269DC100-E5C5-4A84-8805-873BD5019513}" type="presParOf" srcId="{BB59ED39-90D9-4D1F-8547-F678095D2D70}" destId="{FFA233AA-901C-4CB6-96D4-821A31D36732}" srcOrd="0" destOrd="0" presId="urn:microsoft.com/office/officeart/2018/2/layout/IconVerticalSolidList"/>
    <dgm:cxn modelId="{599004BE-313D-4BE6-843A-457912BB5AAF}" type="presParOf" srcId="{FFA233AA-901C-4CB6-96D4-821A31D36732}" destId="{9BEE95B9-FC5A-4B23-B2EB-32D882F16272}" srcOrd="0" destOrd="0" presId="urn:microsoft.com/office/officeart/2018/2/layout/IconVerticalSolidList"/>
    <dgm:cxn modelId="{4D52C788-43B0-4759-94BB-CF1C245A92C9}" type="presParOf" srcId="{FFA233AA-901C-4CB6-96D4-821A31D36732}" destId="{8ED3374A-F96D-4D30-8A2B-2ECBDC205533}" srcOrd="1" destOrd="0" presId="urn:microsoft.com/office/officeart/2018/2/layout/IconVerticalSolidList"/>
    <dgm:cxn modelId="{809459E2-5695-4CB6-B65E-3FDC59B89747}" type="presParOf" srcId="{FFA233AA-901C-4CB6-96D4-821A31D36732}" destId="{B15457B0-6DC8-404F-BE7B-E6131F7E776E}" srcOrd="2" destOrd="0" presId="urn:microsoft.com/office/officeart/2018/2/layout/IconVerticalSolidList"/>
    <dgm:cxn modelId="{9D3DE12A-C418-407B-A5A3-F380B17B319C}" type="presParOf" srcId="{FFA233AA-901C-4CB6-96D4-821A31D36732}" destId="{B39A9491-C5E4-46BF-962E-2D972AB47B5E}" srcOrd="3" destOrd="0" presId="urn:microsoft.com/office/officeart/2018/2/layout/IconVerticalSolidList"/>
    <dgm:cxn modelId="{1673D477-BAC0-43D0-B010-7A5C7032C2FE}" type="presParOf" srcId="{BB59ED39-90D9-4D1F-8547-F678095D2D70}" destId="{6AB5969B-4011-4A8A-9CDE-3B5AE00E10B4}" srcOrd="1" destOrd="0" presId="urn:microsoft.com/office/officeart/2018/2/layout/IconVerticalSolidList"/>
    <dgm:cxn modelId="{0B4F17FD-6E7A-41BC-9203-A230C0E53B25}" type="presParOf" srcId="{BB59ED39-90D9-4D1F-8547-F678095D2D70}" destId="{AA8D08BF-AC4E-4AC7-B0A0-0FDFF3393E90}" srcOrd="2" destOrd="0" presId="urn:microsoft.com/office/officeart/2018/2/layout/IconVerticalSolidList"/>
    <dgm:cxn modelId="{A919AA44-CDD8-4EAC-82FC-A92D0259DB6E}" type="presParOf" srcId="{AA8D08BF-AC4E-4AC7-B0A0-0FDFF3393E90}" destId="{4DA8F419-F84D-4927-B776-41DDA0F9FD69}" srcOrd="0" destOrd="0" presId="urn:microsoft.com/office/officeart/2018/2/layout/IconVerticalSolidList"/>
    <dgm:cxn modelId="{A49B4015-7AB3-4C0F-9AF2-A94ABBA20DE7}" type="presParOf" srcId="{AA8D08BF-AC4E-4AC7-B0A0-0FDFF3393E90}" destId="{F0B0FBF9-3DF3-4D9F-B85C-0B161B83233C}" srcOrd="1" destOrd="0" presId="urn:microsoft.com/office/officeart/2018/2/layout/IconVerticalSolidList"/>
    <dgm:cxn modelId="{E02EA1DE-3DE2-4F19-991B-A1CCFBCCD858}" type="presParOf" srcId="{AA8D08BF-AC4E-4AC7-B0A0-0FDFF3393E90}" destId="{2E89E4F1-A4D4-4249-A19E-835114794E4C}" srcOrd="2" destOrd="0" presId="urn:microsoft.com/office/officeart/2018/2/layout/IconVerticalSolidList"/>
    <dgm:cxn modelId="{0100739D-882C-4BFB-A779-0983D71A5C0C}" type="presParOf" srcId="{AA8D08BF-AC4E-4AC7-B0A0-0FDFF3393E90}" destId="{5D893862-DF38-4314-A4CC-BC80D8E445E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A4AC1EE-C819-4596-BB14-0A2479164F4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6ED3A91-FF79-4B85-9053-4B72D5E14268}">
      <dgm:prSet/>
      <dgm:spPr/>
      <dgm:t>
        <a:bodyPr/>
        <a:lstStyle/>
        <a:p>
          <a:pPr>
            <a:lnSpc>
              <a:spcPct val="100000"/>
            </a:lnSpc>
          </a:pPr>
          <a:r>
            <a:rPr lang="en-US" b="0" i="0"/>
            <a:t>Large language models (LLMs)</a:t>
          </a:r>
          <a:endParaRPr lang="en-US"/>
        </a:p>
      </dgm:t>
    </dgm:pt>
    <dgm:pt modelId="{61333973-64A1-4DA3-9B58-17A8FB217965}" type="parTrans" cxnId="{951A4621-FC24-44D6-B989-80F957E3FE00}">
      <dgm:prSet/>
      <dgm:spPr/>
      <dgm:t>
        <a:bodyPr/>
        <a:lstStyle/>
        <a:p>
          <a:endParaRPr lang="en-US"/>
        </a:p>
      </dgm:t>
    </dgm:pt>
    <dgm:pt modelId="{C033A945-EDC9-44AA-B18F-26FF49B9B528}" type="sibTrans" cxnId="{951A4621-FC24-44D6-B989-80F957E3FE00}">
      <dgm:prSet/>
      <dgm:spPr/>
      <dgm:t>
        <a:bodyPr/>
        <a:lstStyle/>
        <a:p>
          <a:endParaRPr lang="en-US"/>
        </a:p>
      </dgm:t>
    </dgm:pt>
    <dgm:pt modelId="{2E362F9A-1A46-40F7-8E4B-152E799C9684}" type="pres">
      <dgm:prSet presAssocID="{BA4AC1EE-C819-4596-BB14-0A2479164F4D}" presName="root" presStyleCnt="0">
        <dgm:presLayoutVars>
          <dgm:dir/>
          <dgm:resizeHandles val="exact"/>
        </dgm:presLayoutVars>
      </dgm:prSet>
      <dgm:spPr/>
    </dgm:pt>
    <dgm:pt modelId="{02B5136A-AFFC-49F4-9F82-CD411D187123}" type="pres">
      <dgm:prSet presAssocID="{B6ED3A91-FF79-4B85-9053-4B72D5E14268}" presName="compNode" presStyleCnt="0"/>
      <dgm:spPr/>
    </dgm:pt>
    <dgm:pt modelId="{C396D825-CA76-44E1-AC4E-15CDCC6EC4A7}" type="pres">
      <dgm:prSet presAssocID="{B6ED3A91-FF79-4B85-9053-4B72D5E14268}"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92EBA999-FA54-4CD3-9CE0-0A382F08B49C}" type="pres">
      <dgm:prSet presAssocID="{B6ED3A91-FF79-4B85-9053-4B72D5E14268}" presName="spaceRect" presStyleCnt="0"/>
      <dgm:spPr/>
    </dgm:pt>
    <dgm:pt modelId="{2DECC0E7-4658-4F94-BFAA-76A4AD849E8F}" type="pres">
      <dgm:prSet presAssocID="{B6ED3A91-FF79-4B85-9053-4B72D5E14268}" presName="textRect" presStyleLbl="revTx" presStyleIdx="0" presStyleCnt="1">
        <dgm:presLayoutVars>
          <dgm:chMax val="1"/>
          <dgm:chPref val="1"/>
        </dgm:presLayoutVars>
      </dgm:prSet>
      <dgm:spPr/>
    </dgm:pt>
  </dgm:ptLst>
  <dgm:cxnLst>
    <dgm:cxn modelId="{951A4621-FC24-44D6-B989-80F957E3FE00}" srcId="{BA4AC1EE-C819-4596-BB14-0A2479164F4D}" destId="{B6ED3A91-FF79-4B85-9053-4B72D5E14268}" srcOrd="0" destOrd="0" parTransId="{61333973-64A1-4DA3-9B58-17A8FB217965}" sibTransId="{C033A945-EDC9-44AA-B18F-26FF49B9B528}"/>
    <dgm:cxn modelId="{A30B8232-92F1-4EAA-8518-E2E0902B84FB}" type="presOf" srcId="{B6ED3A91-FF79-4B85-9053-4B72D5E14268}" destId="{2DECC0E7-4658-4F94-BFAA-76A4AD849E8F}" srcOrd="0" destOrd="0" presId="urn:microsoft.com/office/officeart/2018/2/layout/IconLabelList"/>
    <dgm:cxn modelId="{8813B973-A057-42EB-8DB7-BB1B7EDF9FB6}" type="presOf" srcId="{BA4AC1EE-C819-4596-BB14-0A2479164F4D}" destId="{2E362F9A-1A46-40F7-8E4B-152E799C9684}" srcOrd="0" destOrd="0" presId="urn:microsoft.com/office/officeart/2018/2/layout/IconLabelList"/>
    <dgm:cxn modelId="{9E9702F5-7FD5-4D70-B199-3B8BF0703836}" type="presParOf" srcId="{2E362F9A-1A46-40F7-8E4B-152E799C9684}" destId="{02B5136A-AFFC-49F4-9F82-CD411D187123}" srcOrd="0" destOrd="0" presId="urn:microsoft.com/office/officeart/2018/2/layout/IconLabelList"/>
    <dgm:cxn modelId="{2F0C8EC4-9874-4371-8C7E-6DF2DD60E34F}" type="presParOf" srcId="{02B5136A-AFFC-49F4-9F82-CD411D187123}" destId="{C396D825-CA76-44E1-AC4E-15CDCC6EC4A7}" srcOrd="0" destOrd="0" presId="urn:microsoft.com/office/officeart/2018/2/layout/IconLabelList"/>
    <dgm:cxn modelId="{CB83F926-23BE-4ADB-B3F3-9F4D7371518A}" type="presParOf" srcId="{02B5136A-AFFC-49F4-9F82-CD411D187123}" destId="{92EBA999-FA54-4CD3-9CE0-0A382F08B49C}" srcOrd="1" destOrd="0" presId="urn:microsoft.com/office/officeart/2018/2/layout/IconLabelList"/>
    <dgm:cxn modelId="{BFE2855A-26C2-4C3B-A5EB-0E11F1287EF2}" type="presParOf" srcId="{02B5136A-AFFC-49F4-9F82-CD411D187123}" destId="{2DECC0E7-4658-4F94-BFAA-76A4AD849E8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322BFA3-3168-4002-B14C-6E71ACDAC83B}" type="doc">
      <dgm:prSet loTypeId="urn:microsoft.com/office/officeart/2016/7/layout/BasicTimeline" loCatId="process" qsTypeId="urn:microsoft.com/office/officeart/2005/8/quickstyle/simple1" qsCatId="simple" csTypeId="urn:microsoft.com/office/officeart/2005/8/colors/colorful1" csCatId="colorful" phldr="1"/>
      <dgm:spPr/>
      <dgm:t>
        <a:bodyPr/>
        <a:lstStyle/>
        <a:p>
          <a:endParaRPr lang="en-US"/>
        </a:p>
      </dgm:t>
    </dgm:pt>
    <dgm:pt modelId="{3849FEB2-6C4A-473A-9D53-FFC13C396A97}">
      <dgm:prSet custT="1"/>
      <dgm:spPr/>
      <dgm:t>
        <a:bodyPr/>
        <a:lstStyle/>
        <a:p>
          <a:pPr>
            <a:defRPr b="1"/>
          </a:pPr>
          <a:r>
            <a:rPr lang="en-US" sz="2800"/>
            <a:t>2018</a:t>
          </a:r>
        </a:p>
      </dgm:t>
    </dgm:pt>
    <dgm:pt modelId="{7676CF19-92D3-4DCB-A94F-2A30BD423A77}" type="parTrans" cxnId="{44CA00DB-F357-477B-95A2-0E0123D567E4}">
      <dgm:prSet/>
      <dgm:spPr/>
      <dgm:t>
        <a:bodyPr/>
        <a:lstStyle/>
        <a:p>
          <a:endParaRPr lang="en-US" sz="2800"/>
        </a:p>
      </dgm:t>
    </dgm:pt>
    <dgm:pt modelId="{D1B2E96A-C59C-47FC-8EC4-763B31278B09}" type="sibTrans" cxnId="{44CA00DB-F357-477B-95A2-0E0123D567E4}">
      <dgm:prSet/>
      <dgm:spPr/>
      <dgm:t>
        <a:bodyPr/>
        <a:lstStyle/>
        <a:p>
          <a:endParaRPr lang="en-US" sz="2800"/>
        </a:p>
      </dgm:t>
    </dgm:pt>
    <dgm:pt modelId="{F1419C24-3DAF-4285-8118-74DED7FAFF0D}">
      <dgm:prSet custT="1"/>
      <dgm:spPr/>
      <dgm:t>
        <a:bodyPr/>
        <a:lstStyle/>
        <a:p>
          <a:r>
            <a:rPr lang="en-US" sz="2000"/>
            <a:t>GPT-1 (117 million)</a:t>
          </a:r>
        </a:p>
      </dgm:t>
    </dgm:pt>
    <dgm:pt modelId="{64B8CF20-472B-4BA5-8B5C-51B3A2BF8C5C}" type="parTrans" cxnId="{1A5689B5-EC9D-4675-9409-43ECE5854094}">
      <dgm:prSet/>
      <dgm:spPr/>
      <dgm:t>
        <a:bodyPr/>
        <a:lstStyle/>
        <a:p>
          <a:endParaRPr lang="en-US" sz="2800"/>
        </a:p>
      </dgm:t>
    </dgm:pt>
    <dgm:pt modelId="{CE183163-8142-46CA-AB11-F0D26A4B70C9}" type="sibTrans" cxnId="{1A5689B5-EC9D-4675-9409-43ECE5854094}">
      <dgm:prSet/>
      <dgm:spPr/>
      <dgm:t>
        <a:bodyPr/>
        <a:lstStyle/>
        <a:p>
          <a:endParaRPr lang="en-US" sz="2800"/>
        </a:p>
      </dgm:t>
    </dgm:pt>
    <dgm:pt modelId="{89789F64-7C51-4C7C-8CDF-19CE7F573386}">
      <dgm:prSet custT="1"/>
      <dgm:spPr/>
      <dgm:t>
        <a:bodyPr/>
        <a:lstStyle/>
        <a:p>
          <a:pPr>
            <a:defRPr b="1"/>
          </a:pPr>
          <a:r>
            <a:rPr lang="en-US" sz="2800"/>
            <a:t>2019</a:t>
          </a:r>
        </a:p>
      </dgm:t>
    </dgm:pt>
    <dgm:pt modelId="{5D11EB21-5F9B-4683-8321-94A740A2E4E9}" type="parTrans" cxnId="{229DB340-2B57-4716-BD3C-6D51924847F5}">
      <dgm:prSet/>
      <dgm:spPr/>
      <dgm:t>
        <a:bodyPr/>
        <a:lstStyle/>
        <a:p>
          <a:endParaRPr lang="en-US" sz="2800"/>
        </a:p>
      </dgm:t>
    </dgm:pt>
    <dgm:pt modelId="{47B03F0A-7AF9-43E7-8566-E2DB112092E8}" type="sibTrans" cxnId="{229DB340-2B57-4716-BD3C-6D51924847F5}">
      <dgm:prSet/>
      <dgm:spPr/>
      <dgm:t>
        <a:bodyPr/>
        <a:lstStyle/>
        <a:p>
          <a:endParaRPr lang="en-US" sz="2800"/>
        </a:p>
      </dgm:t>
    </dgm:pt>
    <dgm:pt modelId="{8164EEA4-ABE8-4686-8DF8-58A0E54DCC5B}">
      <dgm:prSet custT="1"/>
      <dgm:spPr/>
      <dgm:t>
        <a:bodyPr/>
        <a:lstStyle/>
        <a:p>
          <a:r>
            <a:rPr lang="en-US" sz="2000"/>
            <a:t>GPT-2 (1.5 billion)</a:t>
          </a:r>
        </a:p>
      </dgm:t>
    </dgm:pt>
    <dgm:pt modelId="{5D995C52-D026-4516-9373-7CB1B513696A}" type="parTrans" cxnId="{9ECE2FD0-8A1F-4A0F-961C-BAA16241AA77}">
      <dgm:prSet/>
      <dgm:spPr/>
      <dgm:t>
        <a:bodyPr/>
        <a:lstStyle/>
        <a:p>
          <a:endParaRPr lang="en-US" sz="2800"/>
        </a:p>
      </dgm:t>
    </dgm:pt>
    <dgm:pt modelId="{D5E2F6F0-62BE-4AE4-B8E6-B7DB34556422}" type="sibTrans" cxnId="{9ECE2FD0-8A1F-4A0F-961C-BAA16241AA77}">
      <dgm:prSet/>
      <dgm:spPr/>
      <dgm:t>
        <a:bodyPr/>
        <a:lstStyle/>
        <a:p>
          <a:endParaRPr lang="en-US" sz="2800"/>
        </a:p>
      </dgm:t>
    </dgm:pt>
    <dgm:pt modelId="{128FE3FA-AF10-458B-AC94-083B997DD184}">
      <dgm:prSet custT="1"/>
      <dgm:spPr/>
      <dgm:t>
        <a:bodyPr/>
        <a:lstStyle/>
        <a:p>
          <a:pPr>
            <a:defRPr b="1"/>
          </a:pPr>
          <a:r>
            <a:rPr lang="en-US" sz="2800"/>
            <a:t>2020</a:t>
          </a:r>
        </a:p>
      </dgm:t>
    </dgm:pt>
    <dgm:pt modelId="{293850A0-AB1C-4B88-8EFA-A8FB0BF497D3}" type="parTrans" cxnId="{28DBA6BF-A9C7-4607-9BEC-2CB4298A64A4}">
      <dgm:prSet/>
      <dgm:spPr/>
      <dgm:t>
        <a:bodyPr/>
        <a:lstStyle/>
        <a:p>
          <a:endParaRPr lang="en-US" sz="2800"/>
        </a:p>
      </dgm:t>
    </dgm:pt>
    <dgm:pt modelId="{BCEDE996-C39F-46AB-98C5-5547E8EC7065}" type="sibTrans" cxnId="{28DBA6BF-A9C7-4607-9BEC-2CB4298A64A4}">
      <dgm:prSet/>
      <dgm:spPr/>
      <dgm:t>
        <a:bodyPr/>
        <a:lstStyle/>
        <a:p>
          <a:endParaRPr lang="en-US" sz="2800"/>
        </a:p>
      </dgm:t>
    </dgm:pt>
    <dgm:pt modelId="{0A89C4CC-5CB4-457A-9007-FDF3B835F1D3}">
      <dgm:prSet custT="1"/>
      <dgm:spPr/>
      <dgm:t>
        <a:bodyPr/>
        <a:lstStyle/>
        <a:p>
          <a:r>
            <a:rPr lang="en-US" sz="2000"/>
            <a:t>GPT-3 (175 billion)</a:t>
          </a:r>
        </a:p>
      </dgm:t>
    </dgm:pt>
    <dgm:pt modelId="{669FC654-9B7A-4674-AC1B-B36E5CAFA61A}" type="parTrans" cxnId="{CD684395-ED75-4A7D-9ECA-37969DD519B1}">
      <dgm:prSet/>
      <dgm:spPr/>
      <dgm:t>
        <a:bodyPr/>
        <a:lstStyle/>
        <a:p>
          <a:endParaRPr lang="en-US" sz="2800"/>
        </a:p>
      </dgm:t>
    </dgm:pt>
    <dgm:pt modelId="{183C9CF0-A319-4502-8645-758313BC40C5}" type="sibTrans" cxnId="{CD684395-ED75-4A7D-9ECA-37969DD519B1}">
      <dgm:prSet/>
      <dgm:spPr/>
      <dgm:t>
        <a:bodyPr/>
        <a:lstStyle/>
        <a:p>
          <a:endParaRPr lang="en-US" sz="2800"/>
        </a:p>
      </dgm:t>
    </dgm:pt>
    <dgm:pt modelId="{F502097C-987C-4EE3-B51D-0E10BA66CEDD}">
      <dgm:prSet custT="1"/>
      <dgm:spPr/>
      <dgm:t>
        <a:bodyPr/>
        <a:lstStyle/>
        <a:p>
          <a:pPr>
            <a:defRPr b="1"/>
          </a:pPr>
          <a:r>
            <a:rPr lang="en-US" sz="2800"/>
            <a:t>2022</a:t>
          </a:r>
        </a:p>
      </dgm:t>
    </dgm:pt>
    <dgm:pt modelId="{59FAAC51-9EFE-4C42-8B19-9D52572121D8}" type="parTrans" cxnId="{15AADC3A-6C9A-42DF-ABFD-024840C152BD}">
      <dgm:prSet/>
      <dgm:spPr/>
      <dgm:t>
        <a:bodyPr/>
        <a:lstStyle/>
        <a:p>
          <a:endParaRPr lang="en-US" sz="2800"/>
        </a:p>
      </dgm:t>
    </dgm:pt>
    <dgm:pt modelId="{7F52D030-97EC-4260-B22E-1C2D3ADAB1AF}" type="sibTrans" cxnId="{15AADC3A-6C9A-42DF-ABFD-024840C152BD}">
      <dgm:prSet/>
      <dgm:spPr/>
      <dgm:t>
        <a:bodyPr/>
        <a:lstStyle/>
        <a:p>
          <a:endParaRPr lang="en-US" sz="2800"/>
        </a:p>
      </dgm:t>
    </dgm:pt>
    <dgm:pt modelId="{0DBA9207-FAB3-4923-82A9-0C981735C8FC}">
      <dgm:prSet custT="1"/>
      <dgm:spPr/>
      <dgm:t>
        <a:bodyPr/>
        <a:lstStyle/>
        <a:p>
          <a:r>
            <a:rPr lang="en-US" sz="2000" dirty="0"/>
            <a:t>GPT-3.5 (</a:t>
          </a:r>
          <a:r>
            <a:rPr lang="en-US" sz="2000" dirty="0" err="1"/>
            <a:t>ChatGPT</a:t>
          </a:r>
          <a:r>
            <a:rPr lang="en-US" sz="2000" dirty="0"/>
            <a:t>)</a:t>
          </a:r>
        </a:p>
      </dgm:t>
    </dgm:pt>
    <dgm:pt modelId="{DFE9FFA5-00DA-4050-9BA7-CAEB5D39BB3E}" type="parTrans" cxnId="{04907C0F-192E-4D12-827C-5C96BDC3F344}">
      <dgm:prSet/>
      <dgm:spPr/>
      <dgm:t>
        <a:bodyPr/>
        <a:lstStyle/>
        <a:p>
          <a:endParaRPr lang="en-US" sz="2800"/>
        </a:p>
      </dgm:t>
    </dgm:pt>
    <dgm:pt modelId="{FB87DD5B-10A5-44AB-9481-86BC28A3F3AC}" type="sibTrans" cxnId="{04907C0F-192E-4D12-827C-5C96BDC3F344}">
      <dgm:prSet/>
      <dgm:spPr/>
      <dgm:t>
        <a:bodyPr/>
        <a:lstStyle/>
        <a:p>
          <a:endParaRPr lang="en-US" sz="2800"/>
        </a:p>
      </dgm:t>
    </dgm:pt>
    <dgm:pt modelId="{2C2C4B49-A616-4F09-BC45-4B122E485A66}">
      <dgm:prSet custT="1"/>
      <dgm:spPr/>
      <dgm:t>
        <a:bodyPr/>
        <a:lstStyle/>
        <a:p>
          <a:pPr>
            <a:defRPr b="1"/>
          </a:pPr>
          <a:r>
            <a:rPr lang="en-US" sz="2800"/>
            <a:t>2023</a:t>
          </a:r>
        </a:p>
      </dgm:t>
    </dgm:pt>
    <dgm:pt modelId="{EDBA79BF-F020-4E57-824C-761ADC8EBF36}" type="parTrans" cxnId="{1FF192B7-73B0-4263-B6C0-BEF8310230BC}">
      <dgm:prSet/>
      <dgm:spPr/>
      <dgm:t>
        <a:bodyPr/>
        <a:lstStyle/>
        <a:p>
          <a:endParaRPr lang="en-US" sz="2800"/>
        </a:p>
      </dgm:t>
    </dgm:pt>
    <dgm:pt modelId="{B93735F9-F80A-41C5-A4EB-451630F633BC}" type="sibTrans" cxnId="{1FF192B7-73B0-4263-B6C0-BEF8310230BC}">
      <dgm:prSet/>
      <dgm:spPr/>
      <dgm:t>
        <a:bodyPr/>
        <a:lstStyle/>
        <a:p>
          <a:endParaRPr lang="en-US" sz="2800"/>
        </a:p>
      </dgm:t>
    </dgm:pt>
    <dgm:pt modelId="{961E4568-6811-4418-A67D-84445658907B}">
      <dgm:prSet custT="1"/>
      <dgm:spPr/>
      <dgm:t>
        <a:bodyPr/>
        <a:lstStyle/>
        <a:p>
          <a:r>
            <a:rPr lang="en-US" sz="2000" dirty="0"/>
            <a:t>GPT-4 (Unknown)</a:t>
          </a:r>
        </a:p>
      </dgm:t>
    </dgm:pt>
    <dgm:pt modelId="{F590E6A1-8D81-41FF-B48B-CE734F9A7920}" type="parTrans" cxnId="{E34741EA-859E-4F4C-BFA0-3C11D010770F}">
      <dgm:prSet/>
      <dgm:spPr/>
      <dgm:t>
        <a:bodyPr/>
        <a:lstStyle/>
        <a:p>
          <a:endParaRPr lang="en-US" sz="2800"/>
        </a:p>
      </dgm:t>
    </dgm:pt>
    <dgm:pt modelId="{7C81ED61-1F0C-4A4D-88BE-A298633CA2F9}" type="sibTrans" cxnId="{E34741EA-859E-4F4C-BFA0-3C11D010770F}">
      <dgm:prSet/>
      <dgm:spPr/>
      <dgm:t>
        <a:bodyPr/>
        <a:lstStyle/>
        <a:p>
          <a:endParaRPr lang="en-US" sz="2800"/>
        </a:p>
      </dgm:t>
    </dgm:pt>
    <dgm:pt modelId="{72637C97-50B6-41C7-89D4-A5387917FA53}" type="pres">
      <dgm:prSet presAssocID="{5322BFA3-3168-4002-B14C-6E71ACDAC83B}" presName="root" presStyleCnt="0">
        <dgm:presLayoutVars>
          <dgm:chMax/>
          <dgm:chPref/>
          <dgm:animLvl val="lvl"/>
        </dgm:presLayoutVars>
      </dgm:prSet>
      <dgm:spPr/>
    </dgm:pt>
    <dgm:pt modelId="{4AF40260-1F0C-490A-BB4E-13A3ACC534E5}" type="pres">
      <dgm:prSet presAssocID="{5322BFA3-3168-4002-B14C-6E71ACDAC83B}" presName="divider" presStyleLbl="fgAccFollowNode1" presStyleIdx="0" presStyleCnt="1"/>
      <dgm:spPr>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tailEnd type="triangle" w="lg" len="lg"/>
        </a:ln>
        <a:effectLst/>
      </dgm:spPr>
    </dgm:pt>
    <dgm:pt modelId="{6BCACDE7-548D-4AEC-86A6-7457E3A5586D}" type="pres">
      <dgm:prSet presAssocID="{5322BFA3-3168-4002-B14C-6E71ACDAC83B}" presName="nodes" presStyleCnt="0">
        <dgm:presLayoutVars>
          <dgm:chMax/>
          <dgm:chPref/>
          <dgm:animLvl val="lvl"/>
        </dgm:presLayoutVars>
      </dgm:prSet>
      <dgm:spPr/>
    </dgm:pt>
    <dgm:pt modelId="{7224EAC1-2C42-4100-89C7-99C7EB972DFA}" type="pres">
      <dgm:prSet presAssocID="{3849FEB2-6C4A-473A-9D53-FFC13C396A97}" presName="composite" presStyleCnt="0"/>
      <dgm:spPr/>
    </dgm:pt>
    <dgm:pt modelId="{4B7F5793-2CA9-4C8D-82BE-5AEB64608341}" type="pres">
      <dgm:prSet presAssocID="{3849FEB2-6C4A-473A-9D53-FFC13C396A97}" presName="L1TextContainer" presStyleLbl="revTx" presStyleIdx="0" presStyleCnt="5">
        <dgm:presLayoutVars>
          <dgm:chMax val="1"/>
          <dgm:chPref val="1"/>
          <dgm:bulletEnabled val="1"/>
        </dgm:presLayoutVars>
      </dgm:prSet>
      <dgm:spPr/>
    </dgm:pt>
    <dgm:pt modelId="{C9365678-60AF-425A-B301-6821F0FBDCE0}" type="pres">
      <dgm:prSet presAssocID="{3849FEB2-6C4A-473A-9D53-FFC13C396A97}" presName="L2TextContainerWrapper" presStyleCnt="0">
        <dgm:presLayoutVars>
          <dgm:chMax val="0"/>
          <dgm:chPref val="0"/>
          <dgm:bulletEnabled val="1"/>
        </dgm:presLayoutVars>
      </dgm:prSet>
      <dgm:spPr/>
    </dgm:pt>
    <dgm:pt modelId="{202722BA-84FF-4EC2-9C21-A5E8C034CAD9}" type="pres">
      <dgm:prSet presAssocID="{3849FEB2-6C4A-473A-9D53-FFC13C396A97}" presName="L2TextContainer" presStyleLbl="bgAcc1" presStyleIdx="0" presStyleCnt="5"/>
      <dgm:spPr/>
    </dgm:pt>
    <dgm:pt modelId="{321D34D7-F5AC-4889-A43A-07BAC8042DCF}" type="pres">
      <dgm:prSet presAssocID="{3849FEB2-6C4A-473A-9D53-FFC13C396A97}" presName="FlexibleEmptyPlaceHolder" presStyleCnt="0"/>
      <dgm:spPr/>
    </dgm:pt>
    <dgm:pt modelId="{DD9499F1-FE3E-4DF5-B835-D6A4A1241197}" type="pres">
      <dgm:prSet presAssocID="{3849FEB2-6C4A-473A-9D53-FFC13C396A97}" presName="ConnectLine" presStyleLbl="sibTrans1D1" presStyleIdx="0" presStyleCnt="5"/>
      <dgm:spPr>
        <a:noFill/>
        <a:ln w="6350" cap="flat" cmpd="sng" algn="ctr">
          <a:solidFill>
            <a:schemeClr val="accent2">
              <a:hueOff val="0"/>
              <a:satOff val="0"/>
              <a:lumOff val="0"/>
              <a:alphaOff val="0"/>
            </a:schemeClr>
          </a:solidFill>
          <a:prstDash val="dash"/>
          <a:miter lim="800000"/>
        </a:ln>
        <a:effectLst/>
      </dgm:spPr>
    </dgm:pt>
    <dgm:pt modelId="{08809079-C910-49DE-A0BC-47000F0FAF55}" type="pres">
      <dgm:prSet presAssocID="{3849FEB2-6C4A-473A-9D53-FFC13C396A97}" presName="ConnectorPoint" presStyleLbl="alignNode1" presStyleIdx="0" presStyleCnt="5"/>
      <dgm:spPr/>
    </dgm:pt>
    <dgm:pt modelId="{911537DE-89AA-4DEE-922E-FCB7D89F9FD9}" type="pres">
      <dgm:prSet presAssocID="{3849FEB2-6C4A-473A-9D53-FFC13C396A97}" presName="EmptyPlaceHolder" presStyleCnt="0"/>
      <dgm:spPr/>
    </dgm:pt>
    <dgm:pt modelId="{3AF585FA-0141-43E4-A2A4-094814F87E29}" type="pres">
      <dgm:prSet presAssocID="{D1B2E96A-C59C-47FC-8EC4-763B31278B09}" presName="spaceBetweenRectangles" presStyleCnt="0"/>
      <dgm:spPr/>
    </dgm:pt>
    <dgm:pt modelId="{F5073B4C-7170-4395-AEC6-A91CFF31FD85}" type="pres">
      <dgm:prSet presAssocID="{89789F64-7C51-4C7C-8CDF-19CE7F573386}" presName="composite" presStyleCnt="0"/>
      <dgm:spPr/>
    </dgm:pt>
    <dgm:pt modelId="{C916448F-10B4-4CF7-B5E3-C715B78A0063}" type="pres">
      <dgm:prSet presAssocID="{89789F64-7C51-4C7C-8CDF-19CE7F573386}" presName="L1TextContainer" presStyleLbl="revTx" presStyleIdx="1" presStyleCnt="5">
        <dgm:presLayoutVars>
          <dgm:chMax val="1"/>
          <dgm:chPref val="1"/>
          <dgm:bulletEnabled val="1"/>
        </dgm:presLayoutVars>
      </dgm:prSet>
      <dgm:spPr/>
    </dgm:pt>
    <dgm:pt modelId="{D1202842-8BF5-4FD6-8DE1-25AC677E2609}" type="pres">
      <dgm:prSet presAssocID="{89789F64-7C51-4C7C-8CDF-19CE7F573386}" presName="L2TextContainerWrapper" presStyleCnt="0">
        <dgm:presLayoutVars>
          <dgm:chMax val="0"/>
          <dgm:chPref val="0"/>
          <dgm:bulletEnabled val="1"/>
        </dgm:presLayoutVars>
      </dgm:prSet>
      <dgm:spPr/>
    </dgm:pt>
    <dgm:pt modelId="{2559D95C-2488-43DE-B9A3-5DC000D9E42F}" type="pres">
      <dgm:prSet presAssocID="{89789F64-7C51-4C7C-8CDF-19CE7F573386}" presName="L2TextContainer" presStyleLbl="bgAcc1" presStyleIdx="1" presStyleCnt="5"/>
      <dgm:spPr/>
    </dgm:pt>
    <dgm:pt modelId="{5ACE099D-B0A1-49ED-8FEA-D07CEF717A8E}" type="pres">
      <dgm:prSet presAssocID="{89789F64-7C51-4C7C-8CDF-19CE7F573386}" presName="FlexibleEmptyPlaceHolder" presStyleCnt="0"/>
      <dgm:spPr/>
    </dgm:pt>
    <dgm:pt modelId="{541E9C82-087E-4C84-BABA-AC04EC4D1A9F}" type="pres">
      <dgm:prSet presAssocID="{89789F64-7C51-4C7C-8CDF-19CE7F573386}" presName="ConnectLine" presStyleLbl="sibTrans1D1" presStyleIdx="1" presStyleCnt="5"/>
      <dgm:spPr>
        <a:noFill/>
        <a:ln w="6350" cap="flat" cmpd="sng" algn="ctr">
          <a:solidFill>
            <a:schemeClr val="accent3">
              <a:hueOff val="0"/>
              <a:satOff val="0"/>
              <a:lumOff val="0"/>
              <a:alphaOff val="0"/>
            </a:schemeClr>
          </a:solidFill>
          <a:prstDash val="dash"/>
          <a:miter lim="800000"/>
        </a:ln>
        <a:effectLst/>
      </dgm:spPr>
    </dgm:pt>
    <dgm:pt modelId="{70A35BB4-2877-47BA-9807-0E8AB5EF8182}" type="pres">
      <dgm:prSet presAssocID="{89789F64-7C51-4C7C-8CDF-19CE7F573386}" presName="ConnectorPoint" presStyleLbl="alignNode1" presStyleIdx="1" presStyleCnt="5"/>
      <dgm:spPr/>
    </dgm:pt>
    <dgm:pt modelId="{1ED397BC-779D-40F7-95CB-D33B0C1A2F5D}" type="pres">
      <dgm:prSet presAssocID="{89789F64-7C51-4C7C-8CDF-19CE7F573386}" presName="EmptyPlaceHolder" presStyleCnt="0"/>
      <dgm:spPr/>
    </dgm:pt>
    <dgm:pt modelId="{93719877-79B0-4C4B-80C8-EABA4943AFD8}" type="pres">
      <dgm:prSet presAssocID="{47B03F0A-7AF9-43E7-8566-E2DB112092E8}" presName="spaceBetweenRectangles" presStyleCnt="0"/>
      <dgm:spPr/>
    </dgm:pt>
    <dgm:pt modelId="{8F2973D3-0180-4C52-943A-24D4E004D37B}" type="pres">
      <dgm:prSet presAssocID="{128FE3FA-AF10-458B-AC94-083B997DD184}" presName="composite" presStyleCnt="0"/>
      <dgm:spPr/>
    </dgm:pt>
    <dgm:pt modelId="{75AA3CF1-44B9-4B12-9643-4C98F904ED7C}" type="pres">
      <dgm:prSet presAssocID="{128FE3FA-AF10-458B-AC94-083B997DD184}" presName="L1TextContainer" presStyleLbl="revTx" presStyleIdx="2" presStyleCnt="5">
        <dgm:presLayoutVars>
          <dgm:chMax val="1"/>
          <dgm:chPref val="1"/>
          <dgm:bulletEnabled val="1"/>
        </dgm:presLayoutVars>
      </dgm:prSet>
      <dgm:spPr/>
    </dgm:pt>
    <dgm:pt modelId="{C26C87CF-A3FF-47BB-97E3-5F8E90AD9BCF}" type="pres">
      <dgm:prSet presAssocID="{128FE3FA-AF10-458B-AC94-083B997DD184}" presName="L2TextContainerWrapper" presStyleCnt="0">
        <dgm:presLayoutVars>
          <dgm:chMax val="0"/>
          <dgm:chPref val="0"/>
          <dgm:bulletEnabled val="1"/>
        </dgm:presLayoutVars>
      </dgm:prSet>
      <dgm:spPr/>
    </dgm:pt>
    <dgm:pt modelId="{347B85DF-AF3F-447B-BD16-95B987E3EA40}" type="pres">
      <dgm:prSet presAssocID="{128FE3FA-AF10-458B-AC94-083B997DD184}" presName="L2TextContainer" presStyleLbl="bgAcc1" presStyleIdx="2" presStyleCnt="5"/>
      <dgm:spPr/>
    </dgm:pt>
    <dgm:pt modelId="{C4499A21-7CBE-4F24-8933-141793A5A892}" type="pres">
      <dgm:prSet presAssocID="{128FE3FA-AF10-458B-AC94-083B997DD184}" presName="FlexibleEmptyPlaceHolder" presStyleCnt="0"/>
      <dgm:spPr/>
    </dgm:pt>
    <dgm:pt modelId="{FB31EDB5-9C6F-465F-BA70-1FEAA12D7D63}" type="pres">
      <dgm:prSet presAssocID="{128FE3FA-AF10-458B-AC94-083B997DD184}" presName="ConnectLine" presStyleLbl="sibTrans1D1" presStyleIdx="2" presStyleCnt="5"/>
      <dgm:spPr>
        <a:noFill/>
        <a:ln w="6350" cap="flat" cmpd="sng" algn="ctr">
          <a:solidFill>
            <a:schemeClr val="accent4">
              <a:hueOff val="0"/>
              <a:satOff val="0"/>
              <a:lumOff val="0"/>
              <a:alphaOff val="0"/>
            </a:schemeClr>
          </a:solidFill>
          <a:prstDash val="dash"/>
          <a:miter lim="800000"/>
        </a:ln>
        <a:effectLst/>
      </dgm:spPr>
    </dgm:pt>
    <dgm:pt modelId="{F30EE34E-6617-41C5-ACD3-9FD410F7119C}" type="pres">
      <dgm:prSet presAssocID="{128FE3FA-AF10-458B-AC94-083B997DD184}" presName="ConnectorPoint" presStyleLbl="alignNode1" presStyleIdx="2" presStyleCnt="5"/>
      <dgm:spPr/>
    </dgm:pt>
    <dgm:pt modelId="{C2F5357D-C17D-4DDD-97F8-40C6F6DCBAB4}" type="pres">
      <dgm:prSet presAssocID="{128FE3FA-AF10-458B-AC94-083B997DD184}" presName="EmptyPlaceHolder" presStyleCnt="0"/>
      <dgm:spPr/>
    </dgm:pt>
    <dgm:pt modelId="{EE7B3EAC-0345-480B-AF74-32170FFBEA8F}" type="pres">
      <dgm:prSet presAssocID="{BCEDE996-C39F-46AB-98C5-5547E8EC7065}" presName="spaceBetweenRectangles" presStyleCnt="0"/>
      <dgm:spPr/>
    </dgm:pt>
    <dgm:pt modelId="{F94E2481-BD7D-4679-814E-836908480667}" type="pres">
      <dgm:prSet presAssocID="{F502097C-987C-4EE3-B51D-0E10BA66CEDD}" presName="composite" presStyleCnt="0"/>
      <dgm:spPr/>
    </dgm:pt>
    <dgm:pt modelId="{DBBBE7D3-94F8-4858-9981-90117EEE12E2}" type="pres">
      <dgm:prSet presAssocID="{F502097C-987C-4EE3-B51D-0E10BA66CEDD}" presName="L1TextContainer" presStyleLbl="revTx" presStyleIdx="3" presStyleCnt="5">
        <dgm:presLayoutVars>
          <dgm:chMax val="1"/>
          <dgm:chPref val="1"/>
          <dgm:bulletEnabled val="1"/>
        </dgm:presLayoutVars>
      </dgm:prSet>
      <dgm:spPr/>
    </dgm:pt>
    <dgm:pt modelId="{3420E629-71E8-4F20-B6E4-3CAE72D6E076}" type="pres">
      <dgm:prSet presAssocID="{F502097C-987C-4EE3-B51D-0E10BA66CEDD}" presName="L2TextContainerWrapper" presStyleCnt="0">
        <dgm:presLayoutVars>
          <dgm:chMax val="0"/>
          <dgm:chPref val="0"/>
          <dgm:bulletEnabled val="1"/>
        </dgm:presLayoutVars>
      </dgm:prSet>
      <dgm:spPr/>
    </dgm:pt>
    <dgm:pt modelId="{95B483A2-47C8-4DF7-A933-3021C9F3E748}" type="pres">
      <dgm:prSet presAssocID="{F502097C-987C-4EE3-B51D-0E10BA66CEDD}" presName="L2TextContainer" presStyleLbl="bgAcc1" presStyleIdx="3" presStyleCnt="5"/>
      <dgm:spPr/>
    </dgm:pt>
    <dgm:pt modelId="{CE7B3CA8-B862-4C85-993F-2DC029EF21B4}" type="pres">
      <dgm:prSet presAssocID="{F502097C-987C-4EE3-B51D-0E10BA66CEDD}" presName="FlexibleEmptyPlaceHolder" presStyleCnt="0"/>
      <dgm:spPr/>
    </dgm:pt>
    <dgm:pt modelId="{9214BBA1-40A0-49AB-B657-A6A224E502A4}" type="pres">
      <dgm:prSet presAssocID="{F502097C-987C-4EE3-B51D-0E10BA66CEDD}" presName="ConnectLine" presStyleLbl="sibTrans1D1" presStyleIdx="3" presStyleCnt="5"/>
      <dgm:spPr>
        <a:noFill/>
        <a:ln w="6350" cap="flat" cmpd="sng" algn="ctr">
          <a:solidFill>
            <a:schemeClr val="accent5">
              <a:hueOff val="0"/>
              <a:satOff val="0"/>
              <a:lumOff val="0"/>
              <a:alphaOff val="0"/>
            </a:schemeClr>
          </a:solidFill>
          <a:prstDash val="dash"/>
          <a:miter lim="800000"/>
        </a:ln>
        <a:effectLst/>
      </dgm:spPr>
    </dgm:pt>
    <dgm:pt modelId="{10EF3412-5984-42C7-B430-B0E6326E7370}" type="pres">
      <dgm:prSet presAssocID="{F502097C-987C-4EE3-B51D-0E10BA66CEDD}" presName="ConnectorPoint" presStyleLbl="alignNode1" presStyleIdx="3" presStyleCnt="5"/>
      <dgm:spPr/>
    </dgm:pt>
    <dgm:pt modelId="{23B14E80-ABDE-4C87-BF4C-0B27AE04C688}" type="pres">
      <dgm:prSet presAssocID="{F502097C-987C-4EE3-B51D-0E10BA66CEDD}" presName="EmptyPlaceHolder" presStyleCnt="0"/>
      <dgm:spPr/>
    </dgm:pt>
    <dgm:pt modelId="{4F4035E7-6DC8-48A7-BC04-C1CE1D076928}" type="pres">
      <dgm:prSet presAssocID="{7F52D030-97EC-4260-B22E-1C2D3ADAB1AF}" presName="spaceBetweenRectangles" presStyleCnt="0"/>
      <dgm:spPr/>
    </dgm:pt>
    <dgm:pt modelId="{61F09240-A6E9-44DE-87E4-0310E272EAE0}" type="pres">
      <dgm:prSet presAssocID="{2C2C4B49-A616-4F09-BC45-4B122E485A66}" presName="composite" presStyleCnt="0"/>
      <dgm:spPr/>
    </dgm:pt>
    <dgm:pt modelId="{505D4FEC-53E4-453F-807A-4B97FE5EE484}" type="pres">
      <dgm:prSet presAssocID="{2C2C4B49-A616-4F09-BC45-4B122E485A66}" presName="L1TextContainer" presStyleLbl="revTx" presStyleIdx="4" presStyleCnt="5">
        <dgm:presLayoutVars>
          <dgm:chMax val="1"/>
          <dgm:chPref val="1"/>
          <dgm:bulletEnabled val="1"/>
        </dgm:presLayoutVars>
      </dgm:prSet>
      <dgm:spPr/>
    </dgm:pt>
    <dgm:pt modelId="{423BE74C-F567-48ED-BC25-8960D2D32D89}" type="pres">
      <dgm:prSet presAssocID="{2C2C4B49-A616-4F09-BC45-4B122E485A66}" presName="L2TextContainerWrapper" presStyleCnt="0">
        <dgm:presLayoutVars>
          <dgm:chMax val="0"/>
          <dgm:chPref val="0"/>
          <dgm:bulletEnabled val="1"/>
        </dgm:presLayoutVars>
      </dgm:prSet>
      <dgm:spPr/>
    </dgm:pt>
    <dgm:pt modelId="{9755171B-DF39-460B-A7AA-23AACD6C9F23}" type="pres">
      <dgm:prSet presAssocID="{2C2C4B49-A616-4F09-BC45-4B122E485A66}" presName="L2TextContainer" presStyleLbl="bgAcc1" presStyleIdx="4" presStyleCnt="5"/>
      <dgm:spPr/>
    </dgm:pt>
    <dgm:pt modelId="{79607457-20ED-4DEF-BBB5-7593367C36EF}" type="pres">
      <dgm:prSet presAssocID="{2C2C4B49-A616-4F09-BC45-4B122E485A66}" presName="FlexibleEmptyPlaceHolder" presStyleCnt="0"/>
      <dgm:spPr/>
    </dgm:pt>
    <dgm:pt modelId="{8B881B44-1E90-4A4E-BFC4-4712B3A19974}" type="pres">
      <dgm:prSet presAssocID="{2C2C4B49-A616-4F09-BC45-4B122E485A66}" presName="ConnectLine" presStyleLbl="sibTrans1D1" presStyleIdx="4" presStyleCnt="5"/>
      <dgm:spPr>
        <a:noFill/>
        <a:ln w="6350" cap="flat" cmpd="sng" algn="ctr">
          <a:solidFill>
            <a:schemeClr val="accent6">
              <a:hueOff val="0"/>
              <a:satOff val="0"/>
              <a:lumOff val="0"/>
              <a:alphaOff val="0"/>
            </a:schemeClr>
          </a:solidFill>
          <a:prstDash val="dash"/>
          <a:miter lim="800000"/>
        </a:ln>
        <a:effectLst/>
      </dgm:spPr>
    </dgm:pt>
    <dgm:pt modelId="{60731E20-60B3-411A-BA3B-60A810275A7E}" type="pres">
      <dgm:prSet presAssocID="{2C2C4B49-A616-4F09-BC45-4B122E485A66}" presName="ConnectorPoint" presStyleLbl="alignNode1" presStyleIdx="4" presStyleCnt="5"/>
      <dgm:spPr/>
    </dgm:pt>
    <dgm:pt modelId="{DC9EF6F5-D289-49A8-ABE3-DF4713EFD44D}" type="pres">
      <dgm:prSet presAssocID="{2C2C4B49-A616-4F09-BC45-4B122E485A66}" presName="EmptyPlaceHolder" presStyleCnt="0"/>
      <dgm:spPr/>
    </dgm:pt>
  </dgm:ptLst>
  <dgm:cxnLst>
    <dgm:cxn modelId="{04907C0F-192E-4D12-827C-5C96BDC3F344}" srcId="{F502097C-987C-4EE3-B51D-0E10BA66CEDD}" destId="{0DBA9207-FAB3-4923-82A9-0C981735C8FC}" srcOrd="0" destOrd="0" parTransId="{DFE9FFA5-00DA-4050-9BA7-CAEB5D39BB3E}" sibTransId="{FB87DD5B-10A5-44AB-9481-86BC28A3F3AC}"/>
    <dgm:cxn modelId="{AC08E324-5B4D-44B6-A01E-AE8AD5AAFAFA}" type="presOf" srcId="{F1419C24-3DAF-4285-8118-74DED7FAFF0D}" destId="{202722BA-84FF-4EC2-9C21-A5E8C034CAD9}" srcOrd="0" destOrd="0" presId="urn:microsoft.com/office/officeart/2016/7/layout/BasicTimeline"/>
    <dgm:cxn modelId="{15AADC3A-6C9A-42DF-ABFD-024840C152BD}" srcId="{5322BFA3-3168-4002-B14C-6E71ACDAC83B}" destId="{F502097C-987C-4EE3-B51D-0E10BA66CEDD}" srcOrd="3" destOrd="0" parTransId="{59FAAC51-9EFE-4C42-8B19-9D52572121D8}" sibTransId="{7F52D030-97EC-4260-B22E-1C2D3ADAB1AF}"/>
    <dgm:cxn modelId="{229DB340-2B57-4716-BD3C-6D51924847F5}" srcId="{5322BFA3-3168-4002-B14C-6E71ACDAC83B}" destId="{89789F64-7C51-4C7C-8CDF-19CE7F573386}" srcOrd="1" destOrd="0" parTransId="{5D11EB21-5F9B-4683-8321-94A740A2E4E9}" sibTransId="{47B03F0A-7AF9-43E7-8566-E2DB112092E8}"/>
    <dgm:cxn modelId="{4754E56C-5E1E-4D43-8969-DE4240255ED4}" type="presOf" srcId="{2C2C4B49-A616-4F09-BC45-4B122E485A66}" destId="{505D4FEC-53E4-453F-807A-4B97FE5EE484}" srcOrd="0" destOrd="0" presId="urn:microsoft.com/office/officeart/2016/7/layout/BasicTimeline"/>
    <dgm:cxn modelId="{8B84ED80-9123-49D5-8198-A3C701887858}" type="presOf" srcId="{0A89C4CC-5CB4-457A-9007-FDF3B835F1D3}" destId="{347B85DF-AF3F-447B-BD16-95B987E3EA40}" srcOrd="0" destOrd="0" presId="urn:microsoft.com/office/officeart/2016/7/layout/BasicTimeline"/>
    <dgm:cxn modelId="{3C1BBC84-8BDC-4655-A6FD-4ECBD7E1EE20}" type="presOf" srcId="{89789F64-7C51-4C7C-8CDF-19CE7F573386}" destId="{C916448F-10B4-4CF7-B5E3-C715B78A0063}" srcOrd="0" destOrd="0" presId="urn:microsoft.com/office/officeart/2016/7/layout/BasicTimeline"/>
    <dgm:cxn modelId="{CD684395-ED75-4A7D-9ECA-37969DD519B1}" srcId="{128FE3FA-AF10-458B-AC94-083B997DD184}" destId="{0A89C4CC-5CB4-457A-9007-FDF3B835F1D3}" srcOrd="0" destOrd="0" parTransId="{669FC654-9B7A-4674-AC1B-B36E5CAFA61A}" sibTransId="{183C9CF0-A319-4502-8645-758313BC40C5}"/>
    <dgm:cxn modelId="{6F891BB1-0F7A-4E25-81E3-5639A2F49BB9}" type="presOf" srcId="{8164EEA4-ABE8-4686-8DF8-58A0E54DCC5B}" destId="{2559D95C-2488-43DE-B9A3-5DC000D9E42F}" srcOrd="0" destOrd="0" presId="urn:microsoft.com/office/officeart/2016/7/layout/BasicTimeline"/>
    <dgm:cxn modelId="{A4C8D5B3-A839-4434-B91C-9A4F860E9776}" type="presOf" srcId="{128FE3FA-AF10-458B-AC94-083B997DD184}" destId="{75AA3CF1-44B9-4B12-9643-4C98F904ED7C}" srcOrd="0" destOrd="0" presId="urn:microsoft.com/office/officeart/2016/7/layout/BasicTimeline"/>
    <dgm:cxn modelId="{1A5689B5-EC9D-4675-9409-43ECE5854094}" srcId="{3849FEB2-6C4A-473A-9D53-FFC13C396A97}" destId="{F1419C24-3DAF-4285-8118-74DED7FAFF0D}" srcOrd="0" destOrd="0" parTransId="{64B8CF20-472B-4BA5-8B5C-51B3A2BF8C5C}" sibTransId="{CE183163-8142-46CA-AB11-F0D26A4B70C9}"/>
    <dgm:cxn modelId="{1FF192B7-73B0-4263-B6C0-BEF8310230BC}" srcId="{5322BFA3-3168-4002-B14C-6E71ACDAC83B}" destId="{2C2C4B49-A616-4F09-BC45-4B122E485A66}" srcOrd="4" destOrd="0" parTransId="{EDBA79BF-F020-4E57-824C-761ADC8EBF36}" sibTransId="{B93735F9-F80A-41C5-A4EB-451630F633BC}"/>
    <dgm:cxn modelId="{F145D8BB-9AD7-467D-AE39-0FBD3C57C0CA}" type="presOf" srcId="{F502097C-987C-4EE3-B51D-0E10BA66CEDD}" destId="{DBBBE7D3-94F8-4858-9981-90117EEE12E2}" srcOrd="0" destOrd="0" presId="urn:microsoft.com/office/officeart/2016/7/layout/BasicTimeline"/>
    <dgm:cxn modelId="{28DBA6BF-A9C7-4607-9BEC-2CB4298A64A4}" srcId="{5322BFA3-3168-4002-B14C-6E71ACDAC83B}" destId="{128FE3FA-AF10-458B-AC94-083B997DD184}" srcOrd="2" destOrd="0" parTransId="{293850A0-AB1C-4B88-8EFA-A8FB0BF497D3}" sibTransId="{BCEDE996-C39F-46AB-98C5-5547E8EC7065}"/>
    <dgm:cxn modelId="{E98363C8-1386-4322-8E59-33E4583F4665}" type="presOf" srcId="{3849FEB2-6C4A-473A-9D53-FFC13C396A97}" destId="{4B7F5793-2CA9-4C8D-82BE-5AEB64608341}" srcOrd="0" destOrd="0" presId="urn:microsoft.com/office/officeart/2016/7/layout/BasicTimeline"/>
    <dgm:cxn modelId="{9ECE2FD0-8A1F-4A0F-961C-BAA16241AA77}" srcId="{89789F64-7C51-4C7C-8CDF-19CE7F573386}" destId="{8164EEA4-ABE8-4686-8DF8-58A0E54DCC5B}" srcOrd="0" destOrd="0" parTransId="{5D995C52-D026-4516-9373-7CB1B513696A}" sibTransId="{D5E2F6F0-62BE-4AE4-B8E6-B7DB34556422}"/>
    <dgm:cxn modelId="{44CA00DB-F357-477B-95A2-0E0123D567E4}" srcId="{5322BFA3-3168-4002-B14C-6E71ACDAC83B}" destId="{3849FEB2-6C4A-473A-9D53-FFC13C396A97}" srcOrd="0" destOrd="0" parTransId="{7676CF19-92D3-4DCB-A94F-2A30BD423A77}" sibTransId="{D1B2E96A-C59C-47FC-8EC4-763B31278B09}"/>
    <dgm:cxn modelId="{414FEAE1-9656-4C23-ACD1-6B42512A0E89}" type="presOf" srcId="{0DBA9207-FAB3-4923-82A9-0C981735C8FC}" destId="{95B483A2-47C8-4DF7-A933-3021C9F3E748}" srcOrd="0" destOrd="0" presId="urn:microsoft.com/office/officeart/2016/7/layout/BasicTimeline"/>
    <dgm:cxn modelId="{FD67C9E4-6A8A-4F9C-A4FA-925932E10904}" type="presOf" srcId="{961E4568-6811-4418-A67D-84445658907B}" destId="{9755171B-DF39-460B-A7AA-23AACD6C9F23}" srcOrd="0" destOrd="0" presId="urn:microsoft.com/office/officeart/2016/7/layout/BasicTimeline"/>
    <dgm:cxn modelId="{E34741EA-859E-4F4C-BFA0-3C11D010770F}" srcId="{2C2C4B49-A616-4F09-BC45-4B122E485A66}" destId="{961E4568-6811-4418-A67D-84445658907B}" srcOrd="0" destOrd="0" parTransId="{F590E6A1-8D81-41FF-B48B-CE734F9A7920}" sibTransId="{7C81ED61-1F0C-4A4D-88BE-A298633CA2F9}"/>
    <dgm:cxn modelId="{3CD5B4FB-5747-4B95-965F-C09D74643FA2}" type="presOf" srcId="{5322BFA3-3168-4002-B14C-6E71ACDAC83B}" destId="{72637C97-50B6-41C7-89D4-A5387917FA53}" srcOrd="0" destOrd="0" presId="urn:microsoft.com/office/officeart/2016/7/layout/BasicTimeline"/>
    <dgm:cxn modelId="{230D08AB-2250-4108-9BB5-22FFE10EA205}" type="presParOf" srcId="{72637C97-50B6-41C7-89D4-A5387917FA53}" destId="{4AF40260-1F0C-490A-BB4E-13A3ACC534E5}" srcOrd="0" destOrd="0" presId="urn:microsoft.com/office/officeart/2016/7/layout/BasicTimeline"/>
    <dgm:cxn modelId="{F9DD1467-36B2-4A7B-9EBA-E032C8066AB1}" type="presParOf" srcId="{72637C97-50B6-41C7-89D4-A5387917FA53}" destId="{6BCACDE7-548D-4AEC-86A6-7457E3A5586D}" srcOrd="1" destOrd="0" presId="urn:microsoft.com/office/officeart/2016/7/layout/BasicTimeline"/>
    <dgm:cxn modelId="{961EBE41-A9B6-4FF1-AE9D-85193F9A8B09}" type="presParOf" srcId="{6BCACDE7-548D-4AEC-86A6-7457E3A5586D}" destId="{7224EAC1-2C42-4100-89C7-99C7EB972DFA}" srcOrd="0" destOrd="0" presId="urn:microsoft.com/office/officeart/2016/7/layout/BasicTimeline"/>
    <dgm:cxn modelId="{AF9D8FAB-2A86-484D-801A-C65CD0BD1F96}" type="presParOf" srcId="{7224EAC1-2C42-4100-89C7-99C7EB972DFA}" destId="{4B7F5793-2CA9-4C8D-82BE-5AEB64608341}" srcOrd="0" destOrd="0" presId="urn:microsoft.com/office/officeart/2016/7/layout/BasicTimeline"/>
    <dgm:cxn modelId="{9BA3700A-6017-4319-BAD0-00F22A0E2412}" type="presParOf" srcId="{7224EAC1-2C42-4100-89C7-99C7EB972DFA}" destId="{C9365678-60AF-425A-B301-6821F0FBDCE0}" srcOrd="1" destOrd="0" presId="urn:microsoft.com/office/officeart/2016/7/layout/BasicTimeline"/>
    <dgm:cxn modelId="{AEC15AEA-FCC6-465A-B47D-20525F64C946}" type="presParOf" srcId="{C9365678-60AF-425A-B301-6821F0FBDCE0}" destId="{202722BA-84FF-4EC2-9C21-A5E8C034CAD9}" srcOrd="0" destOrd="0" presId="urn:microsoft.com/office/officeart/2016/7/layout/BasicTimeline"/>
    <dgm:cxn modelId="{8EC6A49B-1668-43BF-B7F2-A02FCF9E65E9}" type="presParOf" srcId="{C9365678-60AF-425A-B301-6821F0FBDCE0}" destId="{321D34D7-F5AC-4889-A43A-07BAC8042DCF}" srcOrd="1" destOrd="0" presId="urn:microsoft.com/office/officeart/2016/7/layout/BasicTimeline"/>
    <dgm:cxn modelId="{0CAE0736-E12D-46C2-87DA-133749B22F1A}" type="presParOf" srcId="{7224EAC1-2C42-4100-89C7-99C7EB972DFA}" destId="{DD9499F1-FE3E-4DF5-B835-D6A4A1241197}" srcOrd="2" destOrd="0" presId="urn:microsoft.com/office/officeart/2016/7/layout/BasicTimeline"/>
    <dgm:cxn modelId="{9CA26D0F-9C7F-4A53-985C-A5AC074A621B}" type="presParOf" srcId="{7224EAC1-2C42-4100-89C7-99C7EB972DFA}" destId="{08809079-C910-49DE-A0BC-47000F0FAF55}" srcOrd="3" destOrd="0" presId="urn:microsoft.com/office/officeart/2016/7/layout/BasicTimeline"/>
    <dgm:cxn modelId="{9535F2B8-B7F2-4784-B4D1-D09CC9B898CC}" type="presParOf" srcId="{7224EAC1-2C42-4100-89C7-99C7EB972DFA}" destId="{911537DE-89AA-4DEE-922E-FCB7D89F9FD9}" srcOrd="4" destOrd="0" presId="urn:microsoft.com/office/officeart/2016/7/layout/BasicTimeline"/>
    <dgm:cxn modelId="{64725D30-A314-406D-B8CF-69EB4C15AE86}" type="presParOf" srcId="{6BCACDE7-548D-4AEC-86A6-7457E3A5586D}" destId="{3AF585FA-0141-43E4-A2A4-094814F87E29}" srcOrd="1" destOrd="0" presId="urn:microsoft.com/office/officeart/2016/7/layout/BasicTimeline"/>
    <dgm:cxn modelId="{6F49F6FA-2B4E-4D06-9229-0BDB0E0BBFD8}" type="presParOf" srcId="{6BCACDE7-548D-4AEC-86A6-7457E3A5586D}" destId="{F5073B4C-7170-4395-AEC6-A91CFF31FD85}" srcOrd="2" destOrd="0" presId="urn:microsoft.com/office/officeart/2016/7/layout/BasicTimeline"/>
    <dgm:cxn modelId="{356E86E0-6F06-43CD-9FDA-A8C443527201}" type="presParOf" srcId="{F5073B4C-7170-4395-AEC6-A91CFF31FD85}" destId="{C916448F-10B4-4CF7-B5E3-C715B78A0063}" srcOrd="0" destOrd="0" presId="urn:microsoft.com/office/officeart/2016/7/layout/BasicTimeline"/>
    <dgm:cxn modelId="{C9F78C1D-3EB4-486B-ADEC-F43DEDBBA2CE}" type="presParOf" srcId="{F5073B4C-7170-4395-AEC6-A91CFF31FD85}" destId="{D1202842-8BF5-4FD6-8DE1-25AC677E2609}" srcOrd="1" destOrd="0" presId="urn:microsoft.com/office/officeart/2016/7/layout/BasicTimeline"/>
    <dgm:cxn modelId="{D741F925-76A0-46B6-AD18-3C1FCFC915A6}" type="presParOf" srcId="{D1202842-8BF5-4FD6-8DE1-25AC677E2609}" destId="{2559D95C-2488-43DE-B9A3-5DC000D9E42F}" srcOrd="0" destOrd="0" presId="urn:microsoft.com/office/officeart/2016/7/layout/BasicTimeline"/>
    <dgm:cxn modelId="{85B85F85-0188-492C-9199-3DA659E46C81}" type="presParOf" srcId="{D1202842-8BF5-4FD6-8DE1-25AC677E2609}" destId="{5ACE099D-B0A1-49ED-8FEA-D07CEF717A8E}" srcOrd="1" destOrd="0" presId="urn:microsoft.com/office/officeart/2016/7/layout/BasicTimeline"/>
    <dgm:cxn modelId="{E912FB11-B713-477B-9F7C-E9E2D71A01E4}" type="presParOf" srcId="{F5073B4C-7170-4395-AEC6-A91CFF31FD85}" destId="{541E9C82-087E-4C84-BABA-AC04EC4D1A9F}" srcOrd="2" destOrd="0" presId="urn:microsoft.com/office/officeart/2016/7/layout/BasicTimeline"/>
    <dgm:cxn modelId="{E2CB4DAD-E6D5-4D71-9DA2-8004C8778136}" type="presParOf" srcId="{F5073B4C-7170-4395-AEC6-A91CFF31FD85}" destId="{70A35BB4-2877-47BA-9807-0E8AB5EF8182}" srcOrd="3" destOrd="0" presId="urn:microsoft.com/office/officeart/2016/7/layout/BasicTimeline"/>
    <dgm:cxn modelId="{83D3EB67-BF08-4CAB-85B4-789163C29193}" type="presParOf" srcId="{F5073B4C-7170-4395-AEC6-A91CFF31FD85}" destId="{1ED397BC-779D-40F7-95CB-D33B0C1A2F5D}" srcOrd="4" destOrd="0" presId="urn:microsoft.com/office/officeart/2016/7/layout/BasicTimeline"/>
    <dgm:cxn modelId="{E63A429C-302F-4E98-AA00-BC6C16092AFC}" type="presParOf" srcId="{6BCACDE7-548D-4AEC-86A6-7457E3A5586D}" destId="{93719877-79B0-4C4B-80C8-EABA4943AFD8}" srcOrd="3" destOrd="0" presId="urn:microsoft.com/office/officeart/2016/7/layout/BasicTimeline"/>
    <dgm:cxn modelId="{5B909327-FAB7-43FD-BDD4-4C8EC547509C}" type="presParOf" srcId="{6BCACDE7-548D-4AEC-86A6-7457E3A5586D}" destId="{8F2973D3-0180-4C52-943A-24D4E004D37B}" srcOrd="4" destOrd="0" presId="urn:microsoft.com/office/officeart/2016/7/layout/BasicTimeline"/>
    <dgm:cxn modelId="{7E7E5C7C-4AA4-4883-A385-28AEA813B34C}" type="presParOf" srcId="{8F2973D3-0180-4C52-943A-24D4E004D37B}" destId="{75AA3CF1-44B9-4B12-9643-4C98F904ED7C}" srcOrd="0" destOrd="0" presId="urn:microsoft.com/office/officeart/2016/7/layout/BasicTimeline"/>
    <dgm:cxn modelId="{66537DAE-839F-4221-9214-3D22A91A7216}" type="presParOf" srcId="{8F2973D3-0180-4C52-943A-24D4E004D37B}" destId="{C26C87CF-A3FF-47BB-97E3-5F8E90AD9BCF}" srcOrd="1" destOrd="0" presId="urn:microsoft.com/office/officeart/2016/7/layout/BasicTimeline"/>
    <dgm:cxn modelId="{F0A60283-B6E7-4025-BAAF-F5E6B373F4B3}" type="presParOf" srcId="{C26C87CF-A3FF-47BB-97E3-5F8E90AD9BCF}" destId="{347B85DF-AF3F-447B-BD16-95B987E3EA40}" srcOrd="0" destOrd="0" presId="urn:microsoft.com/office/officeart/2016/7/layout/BasicTimeline"/>
    <dgm:cxn modelId="{99D4A262-06F7-43A9-8E5F-F4977E32A9D6}" type="presParOf" srcId="{C26C87CF-A3FF-47BB-97E3-5F8E90AD9BCF}" destId="{C4499A21-7CBE-4F24-8933-141793A5A892}" srcOrd="1" destOrd="0" presId="urn:microsoft.com/office/officeart/2016/7/layout/BasicTimeline"/>
    <dgm:cxn modelId="{8D98871E-3C69-4293-831F-158C8B695766}" type="presParOf" srcId="{8F2973D3-0180-4C52-943A-24D4E004D37B}" destId="{FB31EDB5-9C6F-465F-BA70-1FEAA12D7D63}" srcOrd="2" destOrd="0" presId="urn:microsoft.com/office/officeart/2016/7/layout/BasicTimeline"/>
    <dgm:cxn modelId="{A127A97A-9B35-4313-BD89-A255F5C93F5A}" type="presParOf" srcId="{8F2973D3-0180-4C52-943A-24D4E004D37B}" destId="{F30EE34E-6617-41C5-ACD3-9FD410F7119C}" srcOrd="3" destOrd="0" presId="urn:microsoft.com/office/officeart/2016/7/layout/BasicTimeline"/>
    <dgm:cxn modelId="{4CA3FEBC-8DD9-4CC2-A2B0-B070A43F26A1}" type="presParOf" srcId="{8F2973D3-0180-4C52-943A-24D4E004D37B}" destId="{C2F5357D-C17D-4DDD-97F8-40C6F6DCBAB4}" srcOrd="4" destOrd="0" presId="urn:microsoft.com/office/officeart/2016/7/layout/BasicTimeline"/>
    <dgm:cxn modelId="{E1E2EC96-0CD3-4933-AA40-9208D3CFB2AB}" type="presParOf" srcId="{6BCACDE7-548D-4AEC-86A6-7457E3A5586D}" destId="{EE7B3EAC-0345-480B-AF74-32170FFBEA8F}" srcOrd="5" destOrd="0" presId="urn:microsoft.com/office/officeart/2016/7/layout/BasicTimeline"/>
    <dgm:cxn modelId="{1BD66828-AB97-4FC8-974D-9BE318FFF030}" type="presParOf" srcId="{6BCACDE7-548D-4AEC-86A6-7457E3A5586D}" destId="{F94E2481-BD7D-4679-814E-836908480667}" srcOrd="6" destOrd="0" presId="urn:microsoft.com/office/officeart/2016/7/layout/BasicTimeline"/>
    <dgm:cxn modelId="{BDCD5E51-E87A-49B2-9AB5-BC81ACCB16BB}" type="presParOf" srcId="{F94E2481-BD7D-4679-814E-836908480667}" destId="{DBBBE7D3-94F8-4858-9981-90117EEE12E2}" srcOrd="0" destOrd="0" presId="urn:microsoft.com/office/officeart/2016/7/layout/BasicTimeline"/>
    <dgm:cxn modelId="{385250A1-A659-445D-B6F1-AE560CE1EFC6}" type="presParOf" srcId="{F94E2481-BD7D-4679-814E-836908480667}" destId="{3420E629-71E8-4F20-B6E4-3CAE72D6E076}" srcOrd="1" destOrd="0" presId="urn:microsoft.com/office/officeart/2016/7/layout/BasicTimeline"/>
    <dgm:cxn modelId="{0A43D85D-408B-48E6-B79B-F429A009E6D3}" type="presParOf" srcId="{3420E629-71E8-4F20-B6E4-3CAE72D6E076}" destId="{95B483A2-47C8-4DF7-A933-3021C9F3E748}" srcOrd="0" destOrd="0" presId="urn:microsoft.com/office/officeart/2016/7/layout/BasicTimeline"/>
    <dgm:cxn modelId="{C05C8BDB-580D-42DB-A3B4-A18C37447451}" type="presParOf" srcId="{3420E629-71E8-4F20-B6E4-3CAE72D6E076}" destId="{CE7B3CA8-B862-4C85-993F-2DC029EF21B4}" srcOrd="1" destOrd="0" presId="urn:microsoft.com/office/officeart/2016/7/layout/BasicTimeline"/>
    <dgm:cxn modelId="{66F34A1A-9ED7-467E-A0F0-7FEE6F4B91CC}" type="presParOf" srcId="{F94E2481-BD7D-4679-814E-836908480667}" destId="{9214BBA1-40A0-49AB-B657-A6A224E502A4}" srcOrd="2" destOrd="0" presId="urn:microsoft.com/office/officeart/2016/7/layout/BasicTimeline"/>
    <dgm:cxn modelId="{E427D546-9600-4D49-866E-DA1671FD8E53}" type="presParOf" srcId="{F94E2481-BD7D-4679-814E-836908480667}" destId="{10EF3412-5984-42C7-B430-B0E6326E7370}" srcOrd="3" destOrd="0" presId="urn:microsoft.com/office/officeart/2016/7/layout/BasicTimeline"/>
    <dgm:cxn modelId="{0407DE29-0971-43CB-96BC-2773F5380623}" type="presParOf" srcId="{F94E2481-BD7D-4679-814E-836908480667}" destId="{23B14E80-ABDE-4C87-BF4C-0B27AE04C688}" srcOrd="4" destOrd="0" presId="urn:microsoft.com/office/officeart/2016/7/layout/BasicTimeline"/>
    <dgm:cxn modelId="{06BC014E-A570-4EF1-8CB5-DDA24F9AE682}" type="presParOf" srcId="{6BCACDE7-548D-4AEC-86A6-7457E3A5586D}" destId="{4F4035E7-6DC8-48A7-BC04-C1CE1D076928}" srcOrd="7" destOrd="0" presId="urn:microsoft.com/office/officeart/2016/7/layout/BasicTimeline"/>
    <dgm:cxn modelId="{58969E4A-B5CB-4C00-815F-ECED5B121630}" type="presParOf" srcId="{6BCACDE7-548D-4AEC-86A6-7457E3A5586D}" destId="{61F09240-A6E9-44DE-87E4-0310E272EAE0}" srcOrd="8" destOrd="0" presId="urn:microsoft.com/office/officeart/2016/7/layout/BasicTimeline"/>
    <dgm:cxn modelId="{E2602487-8301-4C88-92B6-92B1766BE36A}" type="presParOf" srcId="{61F09240-A6E9-44DE-87E4-0310E272EAE0}" destId="{505D4FEC-53E4-453F-807A-4B97FE5EE484}" srcOrd="0" destOrd="0" presId="urn:microsoft.com/office/officeart/2016/7/layout/BasicTimeline"/>
    <dgm:cxn modelId="{51C20739-EE24-450B-AEB0-5F8A274AE59D}" type="presParOf" srcId="{61F09240-A6E9-44DE-87E4-0310E272EAE0}" destId="{423BE74C-F567-48ED-BC25-8960D2D32D89}" srcOrd="1" destOrd="0" presId="urn:microsoft.com/office/officeart/2016/7/layout/BasicTimeline"/>
    <dgm:cxn modelId="{6B119A0F-4259-42D2-A536-4C64FFDAE52E}" type="presParOf" srcId="{423BE74C-F567-48ED-BC25-8960D2D32D89}" destId="{9755171B-DF39-460B-A7AA-23AACD6C9F23}" srcOrd="0" destOrd="0" presId="urn:microsoft.com/office/officeart/2016/7/layout/BasicTimeline"/>
    <dgm:cxn modelId="{CCEA0AB4-33CB-4DDF-A30E-2C133E06588D}" type="presParOf" srcId="{423BE74C-F567-48ED-BC25-8960D2D32D89}" destId="{79607457-20ED-4DEF-BBB5-7593367C36EF}" srcOrd="1" destOrd="0" presId="urn:microsoft.com/office/officeart/2016/7/layout/BasicTimeline"/>
    <dgm:cxn modelId="{82DB8744-C56C-4431-9CA6-F1534D685319}" type="presParOf" srcId="{61F09240-A6E9-44DE-87E4-0310E272EAE0}" destId="{8B881B44-1E90-4A4E-BFC4-4712B3A19974}" srcOrd="2" destOrd="0" presId="urn:microsoft.com/office/officeart/2016/7/layout/BasicTimeline"/>
    <dgm:cxn modelId="{8C9879E4-DD3F-4E38-8ED6-A537D404C43B}" type="presParOf" srcId="{61F09240-A6E9-44DE-87E4-0310E272EAE0}" destId="{60731E20-60B3-411A-BA3B-60A810275A7E}" srcOrd="3" destOrd="0" presId="urn:microsoft.com/office/officeart/2016/7/layout/BasicTimeline"/>
    <dgm:cxn modelId="{75453D8E-DB26-415D-92C4-97F1EFAF6551}" type="presParOf" srcId="{61F09240-A6E9-44DE-87E4-0310E272EAE0}" destId="{DC9EF6F5-D289-49A8-ABE3-DF4713EFD44D}"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3F9C8F-8057-4ABE-8FD8-668DF5389192}"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US"/>
        </a:p>
      </dgm:t>
    </dgm:pt>
    <dgm:pt modelId="{16426333-6AFE-4F91-AB18-21C755859764}">
      <dgm:prSet/>
      <dgm:spPr/>
      <dgm:t>
        <a:bodyPr/>
        <a:lstStyle/>
        <a:p>
          <a:r>
            <a:rPr lang="en-US" b="1" i="0" dirty="0"/>
            <a:t>AI developments</a:t>
          </a:r>
        </a:p>
        <a:p>
          <a:r>
            <a:rPr lang="en-US" b="0" i="0" dirty="0"/>
            <a:t>Highlighting the latest advancements</a:t>
          </a:r>
          <a:endParaRPr lang="en-US" dirty="0"/>
        </a:p>
      </dgm:t>
    </dgm:pt>
    <dgm:pt modelId="{3552DA09-1D12-42BE-9A1A-9FAE79D874BE}" type="parTrans" cxnId="{27856C73-B9A1-43A5-A213-C02E716F6239}">
      <dgm:prSet/>
      <dgm:spPr/>
      <dgm:t>
        <a:bodyPr/>
        <a:lstStyle/>
        <a:p>
          <a:endParaRPr lang="en-US"/>
        </a:p>
      </dgm:t>
    </dgm:pt>
    <dgm:pt modelId="{94E63E0B-58F2-4606-84A1-58421DECBF5E}" type="sibTrans" cxnId="{27856C73-B9A1-43A5-A213-C02E716F6239}">
      <dgm:prSet/>
      <dgm:spPr/>
      <dgm:t>
        <a:bodyPr/>
        <a:lstStyle/>
        <a:p>
          <a:endParaRPr lang="en-US"/>
        </a:p>
      </dgm:t>
    </dgm:pt>
    <dgm:pt modelId="{01AC159A-BADE-4FBA-A065-76C6D77FCAB4}">
      <dgm:prSet/>
      <dgm:spPr/>
      <dgm:t>
        <a:bodyPr/>
        <a:lstStyle/>
        <a:p>
          <a:r>
            <a:rPr lang="en-US" b="1" i="0" dirty="0"/>
            <a:t>Innovative tools developed by us</a:t>
          </a:r>
        </a:p>
        <a:p>
          <a:r>
            <a:rPr lang="en-US" b="0" i="0" dirty="0"/>
            <a:t>Exploring how these developments could lead to potential new tools for financial translators, reshaping global financial communication</a:t>
          </a:r>
          <a:endParaRPr lang="en-US" dirty="0"/>
        </a:p>
      </dgm:t>
    </dgm:pt>
    <dgm:pt modelId="{51083DFA-C2C2-4979-BBFC-4CC359A781A4}" type="parTrans" cxnId="{D4756C65-014A-4D4A-B44D-DF778D87383C}">
      <dgm:prSet/>
      <dgm:spPr/>
      <dgm:t>
        <a:bodyPr/>
        <a:lstStyle/>
        <a:p>
          <a:endParaRPr lang="en-US"/>
        </a:p>
      </dgm:t>
    </dgm:pt>
    <dgm:pt modelId="{49969EEC-7682-440E-B82E-B16E88035A3E}" type="sibTrans" cxnId="{D4756C65-014A-4D4A-B44D-DF778D87383C}">
      <dgm:prSet/>
      <dgm:spPr/>
      <dgm:t>
        <a:bodyPr/>
        <a:lstStyle/>
        <a:p>
          <a:endParaRPr lang="en-US"/>
        </a:p>
      </dgm:t>
    </dgm:pt>
    <dgm:pt modelId="{4B342373-1BEC-FD4E-924B-7E6A81CC4A65}" type="pres">
      <dgm:prSet presAssocID="{583F9C8F-8057-4ABE-8FD8-668DF5389192}" presName="Name0" presStyleCnt="0">
        <dgm:presLayoutVars>
          <dgm:dir/>
          <dgm:animLvl val="lvl"/>
          <dgm:resizeHandles val="exact"/>
        </dgm:presLayoutVars>
      </dgm:prSet>
      <dgm:spPr/>
    </dgm:pt>
    <dgm:pt modelId="{1CF95D73-F163-6343-8C90-6DD5846C4206}" type="pres">
      <dgm:prSet presAssocID="{01AC159A-BADE-4FBA-A065-76C6D77FCAB4}" presName="boxAndChildren" presStyleCnt="0"/>
      <dgm:spPr/>
    </dgm:pt>
    <dgm:pt modelId="{B4AAF093-5DF1-E745-82FC-2B194B0B28A8}" type="pres">
      <dgm:prSet presAssocID="{01AC159A-BADE-4FBA-A065-76C6D77FCAB4}" presName="parentTextBox" presStyleLbl="node1" presStyleIdx="0" presStyleCnt="2"/>
      <dgm:spPr/>
    </dgm:pt>
    <dgm:pt modelId="{E0862E5B-2BAA-C343-A55C-3B220E3EFE8D}" type="pres">
      <dgm:prSet presAssocID="{94E63E0B-58F2-4606-84A1-58421DECBF5E}" presName="sp" presStyleCnt="0"/>
      <dgm:spPr/>
    </dgm:pt>
    <dgm:pt modelId="{83AFC32B-E340-1747-BAF5-12C4D0308391}" type="pres">
      <dgm:prSet presAssocID="{16426333-6AFE-4F91-AB18-21C755859764}" presName="arrowAndChildren" presStyleCnt="0"/>
      <dgm:spPr/>
    </dgm:pt>
    <dgm:pt modelId="{3C0F47F5-81BE-3546-B02D-25CA1C47AB94}" type="pres">
      <dgm:prSet presAssocID="{16426333-6AFE-4F91-AB18-21C755859764}" presName="parentTextArrow" presStyleLbl="node1" presStyleIdx="1" presStyleCnt="2"/>
      <dgm:spPr/>
    </dgm:pt>
  </dgm:ptLst>
  <dgm:cxnLst>
    <dgm:cxn modelId="{71C0D42B-4B18-5B48-84AE-DA046ADEB3A3}" type="presOf" srcId="{01AC159A-BADE-4FBA-A065-76C6D77FCAB4}" destId="{B4AAF093-5DF1-E745-82FC-2B194B0B28A8}" srcOrd="0" destOrd="0" presId="urn:microsoft.com/office/officeart/2005/8/layout/process4"/>
    <dgm:cxn modelId="{D4756C65-014A-4D4A-B44D-DF778D87383C}" srcId="{583F9C8F-8057-4ABE-8FD8-668DF5389192}" destId="{01AC159A-BADE-4FBA-A065-76C6D77FCAB4}" srcOrd="1" destOrd="0" parTransId="{51083DFA-C2C2-4979-BBFC-4CC359A781A4}" sibTransId="{49969EEC-7682-440E-B82E-B16E88035A3E}"/>
    <dgm:cxn modelId="{27856C73-B9A1-43A5-A213-C02E716F6239}" srcId="{583F9C8F-8057-4ABE-8FD8-668DF5389192}" destId="{16426333-6AFE-4F91-AB18-21C755859764}" srcOrd="0" destOrd="0" parTransId="{3552DA09-1D12-42BE-9A1A-9FAE79D874BE}" sibTransId="{94E63E0B-58F2-4606-84A1-58421DECBF5E}"/>
    <dgm:cxn modelId="{52C557CF-EC6F-4A4F-A376-9F895BB68755}" type="presOf" srcId="{16426333-6AFE-4F91-AB18-21C755859764}" destId="{3C0F47F5-81BE-3546-B02D-25CA1C47AB94}" srcOrd="0" destOrd="0" presId="urn:microsoft.com/office/officeart/2005/8/layout/process4"/>
    <dgm:cxn modelId="{58CDE5D5-FF36-9E45-B11A-C79C2D81D4FC}" type="presOf" srcId="{583F9C8F-8057-4ABE-8FD8-668DF5389192}" destId="{4B342373-1BEC-FD4E-924B-7E6A81CC4A65}" srcOrd="0" destOrd="0" presId="urn:microsoft.com/office/officeart/2005/8/layout/process4"/>
    <dgm:cxn modelId="{FC37259E-EAB1-8A44-95E0-60411DB5D06A}" type="presParOf" srcId="{4B342373-1BEC-FD4E-924B-7E6A81CC4A65}" destId="{1CF95D73-F163-6343-8C90-6DD5846C4206}" srcOrd="0" destOrd="0" presId="urn:microsoft.com/office/officeart/2005/8/layout/process4"/>
    <dgm:cxn modelId="{6C387645-8EED-FF4E-A3EC-D88CA01A0269}" type="presParOf" srcId="{1CF95D73-F163-6343-8C90-6DD5846C4206}" destId="{B4AAF093-5DF1-E745-82FC-2B194B0B28A8}" srcOrd="0" destOrd="0" presId="urn:microsoft.com/office/officeart/2005/8/layout/process4"/>
    <dgm:cxn modelId="{CB40483F-A252-2541-8EFF-11086EF1FD6A}" type="presParOf" srcId="{4B342373-1BEC-FD4E-924B-7E6A81CC4A65}" destId="{E0862E5B-2BAA-C343-A55C-3B220E3EFE8D}" srcOrd="1" destOrd="0" presId="urn:microsoft.com/office/officeart/2005/8/layout/process4"/>
    <dgm:cxn modelId="{815690C6-B255-0A4C-864A-BE0065399427}" type="presParOf" srcId="{4B342373-1BEC-FD4E-924B-7E6A81CC4A65}" destId="{83AFC32B-E340-1747-BAF5-12C4D0308391}" srcOrd="2" destOrd="0" presId="urn:microsoft.com/office/officeart/2005/8/layout/process4"/>
    <dgm:cxn modelId="{F5B7F3DA-284D-4442-AB21-F648ED467161}" type="presParOf" srcId="{83AFC32B-E340-1747-BAF5-12C4D0308391}" destId="{3C0F47F5-81BE-3546-B02D-25CA1C47AB94}"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1794DA-7279-464B-B22F-3DFD183AE4E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6596A46-6765-47EA-BF03-4F4B99045DFC}">
      <dgm:prSet custT="1"/>
      <dgm:spPr/>
      <dgm:t>
        <a:bodyPr/>
        <a:lstStyle/>
        <a:p>
          <a:pPr>
            <a:lnSpc>
              <a:spcPct val="100000"/>
            </a:lnSpc>
          </a:pPr>
          <a:r>
            <a:rPr lang="en-US" sz="1600" b="1" i="0" dirty="0"/>
            <a:t>1. Financial Translation in Hong Kong:</a:t>
          </a:r>
          <a:r>
            <a:rPr lang="en-US" sz="1600" b="0" i="0" dirty="0"/>
            <a:t> Significance, challenges and opportunities</a:t>
          </a:r>
          <a:endParaRPr lang="en-US" sz="1600" dirty="0"/>
        </a:p>
      </dgm:t>
    </dgm:pt>
    <dgm:pt modelId="{5D805194-C759-42D8-94D5-0F79D80ADBD5}" type="parTrans" cxnId="{FCE97066-B7DB-4AFA-8F9A-2192DD168DD2}">
      <dgm:prSet/>
      <dgm:spPr/>
      <dgm:t>
        <a:bodyPr/>
        <a:lstStyle/>
        <a:p>
          <a:endParaRPr lang="en-US" sz="1800"/>
        </a:p>
      </dgm:t>
    </dgm:pt>
    <dgm:pt modelId="{D482D0BF-D321-4742-BAB7-FCEA9052AD4C}" type="sibTrans" cxnId="{FCE97066-B7DB-4AFA-8F9A-2192DD168DD2}">
      <dgm:prSet/>
      <dgm:spPr/>
      <dgm:t>
        <a:bodyPr/>
        <a:lstStyle/>
        <a:p>
          <a:endParaRPr lang="en-US" sz="1800"/>
        </a:p>
      </dgm:t>
    </dgm:pt>
    <dgm:pt modelId="{0447131D-0D25-4B22-93F9-969EB4CE7E3D}">
      <dgm:prSet custT="1"/>
      <dgm:spPr/>
      <dgm:t>
        <a:bodyPr/>
        <a:lstStyle/>
        <a:p>
          <a:pPr>
            <a:lnSpc>
              <a:spcPct val="100000"/>
            </a:lnSpc>
          </a:pPr>
          <a:r>
            <a:rPr lang="en-US" sz="1600" b="1" i="0" dirty="0"/>
            <a:t>2. Recent AI Advancements:</a:t>
          </a:r>
          <a:r>
            <a:rPr lang="en-US" sz="1600" b="0" i="0" dirty="0"/>
            <a:t> Key developments and breakthroughs</a:t>
          </a:r>
          <a:endParaRPr lang="en-US" sz="1600" dirty="0"/>
        </a:p>
      </dgm:t>
    </dgm:pt>
    <dgm:pt modelId="{D65577F6-71C5-4493-B7B6-10EC2A1E3DC3}" type="parTrans" cxnId="{9292ED1F-83D6-4C77-9830-715798914E81}">
      <dgm:prSet/>
      <dgm:spPr/>
      <dgm:t>
        <a:bodyPr/>
        <a:lstStyle/>
        <a:p>
          <a:endParaRPr lang="en-US" sz="1800"/>
        </a:p>
      </dgm:t>
    </dgm:pt>
    <dgm:pt modelId="{AEC2DB9E-1C44-4DCC-87A3-A66C9C8833F4}" type="sibTrans" cxnId="{9292ED1F-83D6-4C77-9830-715798914E81}">
      <dgm:prSet/>
      <dgm:spPr/>
      <dgm:t>
        <a:bodyPr/>
        <a:lstStyle/>
        <a:p>
          <a:endParaRPr lang="en-US" sz="1800"/>
        </a:p>
      </dgm:t>
    </dgm:pt>
    <dgm:pt modelId="{DD5148A9-9344-458D-86A0-0484EE70EA6E}">
      <dgm:prSet custT="1"/>
      <dgm:spPr/>
      <dgm:t>
        <a:bodyPr/>
        <a:lstStyle/>
        <a:p>
          <a:pPr>
            <a:lnSpc>
              <a:spcPct val="100000"/>
            </a:lnSpc>
          </a:pPr>
          <a:r>
            <a:rPr lang="en-US" sz="1600" b="1" i="0" dirty="0"/>
            <a:t>3. AI Applications for Financial Translators:</a:t>
          </a:r>
          <a:r>
            <a:rPr lang="en-US" sz="1600" b="0" i="0" dirty="0"/>
            <a:t> Our work as examples</a:t>
          </a:r>
          <a:endParaRPr lang="en-US" sz="1600" dirty="0"/>
        </a:p>
      </dgm:t>
    </dgm:pt>
    <dgm:pt modelId="{51EAA6F9-D3C1-48DF-AE51-0C7DE8EA78F9}" type="parTrans" cxnId="{C38E5DAF-A770-4712-9749-3DB1D7BF7CED}">
      <dgm:prSet/>
      <dgm:spPr/>
      <dgm:t>
        <a:bodyPr/>
        <a:lstStyle/>
        <a:p>
          <a:endParaRPr lang="en-US" sz="1800"/>
        </a:p>
      </dgm:t>
    </dgm:pt>
    <dgm:pt modelId="{5AC5E9DF-9797-4096-A3EA-DE18A0A2495B}" type="sibTrans" cxnId="{C38E5DAF-A770-4712-9749-3DB1D7BF7CED}">
      <dgm:prSet/>
      <dgm:spPr/>
      <dgm:t>
        <a:bodyPr/>
        <a:lstStyle/>
        <a:p>
          <a:endParaRPr lang="en-US" sz="1800"/>
        </a:p>
      </dgm:t>
    </dgm:pt>
    <dgm:pt modelId="{692B6D58-B5E6-214B-ABC8-72F916EB5A9E}">
      <dgm:prSet custT="1"/>
      <dgm:spPr/>
      <dgm:t>
        <a:bodyPr/>
        <a:lstStyle/>
        <a:p>
          <a:pPr>
            <a:lnSpc>
              <a:spcPct val="100000"/>
            </a:lnSpc>
          </a:pPr>
          <a:r>
            <a:rPr lang="en-GB" sz="1600" b="1" dirty="0"/>
            <a:t>4. The Way Forward:</a:t>
          </a:r>
          <a:r>
            <a:rPr lang="en-GB" sz="1600" dirty="0"/>
            <a:t> A few noteworthy directions</a:t>
          </a:r>
        </a:p>
      </dgm:t>
    </dgm:pt>
    <dgm:pt modelId="{32DAB5DE-6B09-2448-A7B2-49EA3614CAB0}" type="parTrans" cxnId="{D669E5BB-CBEF-EC4E-80D2-CCEDDB09E847}">
      <dgm:prSet/>
      <dgm:spPr/>
      <dgm:t>
        <a:bodyPr/>
        <a:lstStyle/>
        <a:p>
          <a:endParaRPr lang="en-GB"/>
        </a:p>
      </dgm:t>
    </dgm:pt>
    <dgm:pt modelId="{E49B208D-9598-A448-A32B-9BEDE9F5BE3F}" type="sibTrans" cxnId="{D669E5BB-CBEF-EC4E-80D2-CCEDDB09E847}">
      <dgm:prSet/>
      <dgm:spPr/>
      <dgm:t>
        <a:bodyPr/>
        <a:lstStyle/>
        <a:p>
          <a:endParaRPr lang="en-GB"/>
        </a:p>
      </dgm:t>
    </dgm:pt>
    <dgm:pt modelId="{CCEE77AA-164E-4C44-8649-AB5CF10C5ABE}" type="pres">
      <dgm:prSet presAssocID="{F81794DA-7279-464B-B22F-3DFD183AE4ED}" presName="root" presStyleCnt="0">
        <dgm:presLayoutVars>
          <dgm:dir/>
          <dgm:resizeHandles val="exact"/>
        </dgm:presLayoutVars>
      </dgm:prSet>
      <dgm:spPr/>
    </dgm:pt>
    <dgm:pt modelId="{6CC0157B-7BE8-4968-9A9A-00C25C515CDA}" type="pres">
      <dgm:prSet presAssocID="{76596A46-6765-47EA-BF03-4F4B99045DFC}" presName="compNode" presStyleCnt="0"/>
      <dgm:spPr/>
    </dgm:pt>
    <dgm:pt modelId="{7DCEE155-C067-48C4-9C4A-697C71835F45}" type="pres">
      <dgm:prSet presAssocID="{76596A46-6765-47EA-BF03-4F4B99045DFC}"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nk with solid fill"/>
        </a:ext>
      </dgm:extLst>
    </dgm:pt>
    <dgm:pt modelId="{AFC1B3C7-595C-42B4-A513-85B832DE8ABC}" type="pres">
      <dgm:prSet presAssocID="{76596A46-6765-47EA-BF03-4F4B99045DFC}" presName="spaceRect" presStyleCnt="0"/>
      <dgm:spPr/>
    </dgm:pt>
    <dgm:pt modelId="{B01B9FD7-D35C-465F-BA0E-FA8876C7B741}" type="pres">
      <dgm:prSet presAssocID="{76596A46-6765-47EA-BF03-4F4B99045DFC}" presName="textRect" presStyleLbl="revTx" presStyleIdx="0" presStyleCnt="4">
        <dgm:presLayoutVars>
          <dgm:chMax val="1"/>
          <dgm:chPref val="1"/>
        </dgm:presLayoutVars>
      </dgm:prSet>
      <dgm:spPr/>
    </dgm:pt>
    <dgm:pt modelId="{5B56BC08-510E-41FD-93B3-01CB1ADF19FD}" type="pres">
      <dgm:prSet presAssocID="{D482D0BF-D321-4742-BAB7-FCEA9052AD4C}" presName="sibTrans" presStyleCnt="0"/>
      <dgm:spPr/>
    </dgm:pt>
    <dgm:pt modelId="{CDF3FD27-F388-4932-9547-948EEDBBD93C}" type="pres">
      <dgm:prSet presAssocID="{0447131D-0D25-4B22-93F9-969EB4CE7E3D}" presName="compNode" presStyleCnt="0"/>
      <dgm:spPr/>
    </dgm:pt>
    <dgm:pt modelId="{1F3651D5-8726-4DF3-8D2D-93EA67E6E8CF}" type="pres">
      <dgm:prSet presAssocID="{0447131D-0D25-4B22-93F9-969EB4CE7E3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157DD840-48D0-41D8-966E-7AA351663482}" type="pres">
      <dgm:prSet presAssocID="{0447131D-0D25-4B22-93F9-969EB4CE7E3D}" presName="spaceRect" presStyleCnt="0"/>
      <dgm:spPr/>
    </dgm:pt>
    <dgm:pt modelId="{A6AB26A1-3D9C-4018-882B-DDD8FE9DF113}" type="pres">
      <dgm:prSet presAssocID="{0447131D-0D25-4B22-93F9-969EB4CE7E3D}" presName="textRect" presStyleLbl="revTx" presStyleIdx="1" presStyleCnt="4">
        <dgm:presLayoutVars>
          <dgm:chMax val="1"/>
          <dgm:chPref val="1"/>
        </dgm:presLayoutVars>
      </dgm:prSet>
      <dgm:spPr/>
    </dgm:pt>
    <dgm:pt modelId="{EB660849-6C8C-48DF-A236-76DB5941BDFE}" type="pres">
      <dgm:prSet presAssocID="{AEC2DB9E-1C44-4DCC-87A3-A66C9C8833F4}" presName="sibTrans" presStyleCnt="0"/>
      <dgm:spPr/>
    </dgm:pt>
    <dgm:pt modelId="{62C87B6C-7577-42EF-8AD5-F87508779116}" type="pres">
      <dgm:prSet presAssocID="{DD5148A9-9344-458D-86A0-0484EE70EA6E}" presName="compNode" presStyleCnt="0"/>
      <dgm:spPr/>
    </dgm:pt>
    <dgm:pt modelId="{E557EFD6-2CA7-4C0D-B374-D6E5FDFD3E69}" type="pres">
      <dgm:prSet presAssocID="{DD5148A9-9344-458D-86A0-0484EE70EA6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6AE25863-EFBC-4399-A176-57F9B2FC716D}" type="pres">
      <dgm:prSet presAssocID="{DD5148A9-9344-458D-86A0-0484EE70EA6E}" presName="spaceRect" presStyleCnt="0"/>
      <dgm:spPr/>
    </dgm:pt>
    <dgm:pt modelId="{7DCE32D5-4CE6-41FE-A676-9557F68599DC}" type="pres">
      <dgm:prSet presAssocID="{DD5148A9-9344-458D-86A0-0484EE70EA6E}" presName="textRect" presStyleLbl="revTx" presStyleIdx="2" presStyleCnt="4">
        <dgm:presLayoutVars>
          <dgm:chMax val="1"/>
          <dgm:chPref val="1"/>
        </dgm:presLayoutVars>
      </dgm:prSet>
      <dgm:spPr/>
    </dgm:pt>
    <dgm:pt modelId="{6C98B16F-BAD3-5A4D-96E4-75893CB37050}" type="pres">
      <dgm:prSet presAssocID="{5AC5E9DF-9797-4096-A3EA-DE18A0A2495B}" presName="sibTrans" presStyleCnt="0"/>
      <dgm:spPr/>
    </dgm:pt>
    <dgm:pt modelId="{BBCCC6C4-114D-6E44-A746-FB898E8AB957}" type="pres">
      <dgm:prSet presAssocID="{692B6D58-B5E6-214B-ABC8-72F916EB5A9E}" presName="compNode" presStyleCnt="0"/>
      <dgm:spPr/>
    </dgm:pt>
    <dgm:pt modelId="{ADD8ACD1-82A0-8F4D-A7E3-8C868BD27127}" type="pres">
      <dgm:prSet presAssocID="{692B6D58-B5E6-214B-ABC8-72F916EB5A9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Future with solid fill"/>
        </a:ext>
      </dgm:extLst>
    </dgm:pt>
    <dgm:pt modelId="{A74042EC-739E-2B47-A370-D83EB73C67F7}" type="pres">
      <dgm:prSet presAssocID="{692B6D58-B5E6-214B-ABC8-72F916EB5A9E}" presName="spaceRect" presStyleCnt="0"/>
      <dgm:spPr/>
    </dgm:pt>
    <dgm:pt modelId="{35A829B4-C25B-544D-81ED-541AA9F2F7F8}" type="pres">
      <dgm:prSet presAssocID="{692B6D58-B5E6-214B-ABC8-72F916EB5A9E}" presName="textRect" presStyleLbl="revTx" presStyleIdx="3" presStyleCnt="4">
        <dgm:presLayoutVars>
          <dgm:chMax val="1"/>
          <dgm:chPref val="1"/>
        </dgm:presLayoutVars>
      </dgm:prSet>
      <dgm:spPr/>
    </dgm:pt>
  </dgm:ptLst>
  <dgm:cxnLst>
    <dgm:cxn modelId="{9292ED1F-83D6-4C77-9830-715798914E81}" srcId="{F81794DA-7279-464B-B22F-3DFD183AE4ED}" destId="{0447131D-0D25-4B22-93F9-969EB4CE7E3D}" srcOrd="1" destOrd="0" parTransId="{D65577F6-71C5-4493-B7B6-10EC2A1E3DC3}" sibTransId="{AEC2DB9E-1C44-4DCC-87A3-A66C9C8833F4}"/>
    <dgm:cxn modelId="{FCE97066-B7DB-4AFA-8F9A-2192DD168DD2}" srcId="{F81794DA-7279-464B-B22F-3DFD183AE4ED}" destId="{76596A46-6765-47EA-BF03-4F4B99045DFC}" srcOrd="0" destOrd="0" parTransId="{5D805194-C759-42D8-94D5-0F79D80ADBD5}" sibTransId="{D482D0BF-D321-4742-BAB7-FCEA9052AD4C}"/>
    <dgm:cxn modelId="{901C1E6D-58E5-45A9-9737-8B8E5312C779}" type="presOf" srcId="{DD5148A9-9344-458D-86A0-0484EE70EA6E}" destId="{7DCE32D5-4CE6-41FE-A676-9557F68599DC}" srcOrd="0" destOrd="0" presId="urn:microsoft.com/office/officeart/2018/2/layout/IconLabelList"/>
    <dgm:cxn modelId="{044A1A79-F769-4EBF-A4BD-42ABF05D5556}" type="presOf" srcId="{F81794DA-7279-464B-B22F-3DFD183AE4ED}" destId="{CCEE77AA-164E-4C44-8649-AB5CF10C5ABE}" srcOrd="0" destOrd="0" presId="urn:microsoft.com/office/officeart/2018/2/layout/IconLabelList"/>
    <dgm:cxn modelId="{C38E5DAF-A770-4712-9749-3DB1D7BF7CED}" srcId="{F81794DA-7279-464B-B22F-3DFD183AE4ED}" destId="{DD5148A9-9344-458D-86A0-0484EE70EA6E}" srcOrd="2" destOrd="0" parTransId="{51EAA6F9-D3C1-48DF-AE51-0C7DE8EA78F9}" sibTransId="{5AC5E9DF-9797-4096-A3EA-DE18A0A2495B}"/>
    <dgm:cxn modelId="{D669E5BB-CBEF-EC4E-80D2-CCEDDB09E847}" srcId="{F81794DA-7279-464B-B22F-3DFD183AE4ED}" destId="{692B6D58-B5E6-214B-ABC8-72F916EB5A9E}" srcOrd="3" destOrd="0" parTransId="{32DAB5DE-6B09-2448-A7B2-49EA3614CAB0}" sibTransId="{E49B208D-9598-A448-A32B-9BEDE9F5BE3F}"/>
    <dgm:cxn modelId="{E649ECD7-C265-944F-B128-B40032E74305}" type="presOf" srcId="{692B6D58-B5E6-214B-ABC8-72F916EB5A9E}" destId="{35A829B4-C25B-544D-81ED-541AA9F2F7F8}" srcOrd="0" destOrd="0" presId="urn:microsoft.com/office/officeart/2018/2/layout/IconLabelList"/>
    <dgm:cxn modelId="{FA7345DA-2162-4570-90F5-94DBC42507E8}" type="presOf" srcId="{0447131D-0D25-4B22-93F9-969EB4CE7E3D}" destId="{A6AB26A1-3D9C-4018-882B-DDD8FE9DF113}" srcOrd="0" destOrd="0" presId="urn:microsoft.com/office/officeart/2018/2/layout/IconLabelList"/>
    <dgm:cxn modelId="{D34162F4-C647-4676-B129-BDE7AA63BEF0}" type="presOf" srcId="{76596A46-6765-47EA-BF03-4F4B99045DFC}" destId="{B01B9FD7-D35C-465F-BA0E-FA8876C7B741}" srcOrd="0" destOrd="0" presId="urn:microsoft.com/office/officeart/2018/2/layout/IconLabelList"/>
    <dgm:cxn modelId="{FD2BB056-4788-4BE1-8392-BA53995A6938}" type="presParOf" srcId="{CCEE77AA-164E-4C44-8649-AB5CF10C5ABE}" destId="{6CC0157B-7BE8-4968-9A9A-00C25C515CDA}" srcOrd="0" destOrd="0" presId="urn:microsoft.com/office/officeart/2018/2/layout/IconLabelList"/>
    <dgm:cxn modelId="{7372EC70-FD76-4989-BD42-19582218BE81}" type="presParOf" srcId="{6CC0157B-7BE8-4968-9A9A-00C25C515CDA}" destId="{7DCEE155-C067-48C4-9C4A-697C71835F45}" srcOrd="0" destOrd="0" presId="urn:microsoft.com/office/officeart/2018/2/layout/IconLabelList"/>
    <dgm:cxn modelId="{A5950F20-3E9D-435B-AF92-556A431BBAFC}" type="presParOf" srcId="{6CC0157B-7BE8-4968-9A9A-00C25C515CDA}" destId="{AFC1B3C7-595C-42B4-A513-85B832DE8ABC}" srcOrd="1" destOrd="0" presId="urn:microsoft.com/office/officeart/2018/2/layout/IconLabelList"/>
    <dgm:cxn modelId="{F3BE9E96-848F-42D3-BF4A-E5B97FA45783}" type="presParOf" srcId="{6CC0157B-7BE8-4968-9A9A-00C25C515CDA}" destId="{B01B9FD7-D35C-465F-BA0E-FA8876C7B741}" srcOrd="2" destOrd="0" presId="urn:microsoft.com/office/officeart/2018/2/layout/IconLabelList"/>
    <dgm:cxn modelId="{65B646C0-02EB-4F31-BBED-3B6A4050DCA9}" type="presParOf" srcId="{CCEE77AA-164E-4C44-8649-AB5CF10C5ABE}" destId="{5B56BC08-510E-41FD-93B3-01CB1ADF19FD}" srcOrd="1" destOrd="0" presId="urn:microsoft.com/office/officeart/2018/2/layout/IconLabelList"/>
    <dgm:cxn modelId="{55616C1A-60F2-48B4-A0AC-39624D49FDB5}" type="presParOf" srcId="{CCEE77AA-164E-4C44-8649-AB5CF10C5ABE}" destId="{CDF3FD27-F388-4932-9547-948EEDBBD93C}" srcOrd="2" destOrd="0" presId="urn:microsoft.com/office/officeart/2018/2/layout/IconLabelList"/>
    <dgm:cxn modelId="{30281F75-AB2E-4FA6-9945-7BCCDEE4821D}" type="presParOf" srcId="{CDF3FD27-F388-4932-9547-948EEDBBD93C}" destId="{1F3651D5-8726-4DF3-8D2D-93EA67E6E8CF}" srcOrd="0" destOrd="0" presId="urn:microsoft.com/office/officeart/2018/2/layout/IconLabelList"/>
    <dgm:cxn modelId="{F29B4771-D14D-41FB-8C85-135B615BC376}" type="presParOf" srcId="{CDF3FD27-F388-4932-9547-948EEDBBD93C}" destId="{157DD840-48D0-41D8-966E-7AA351663482}" srcOrd="1" destOrd="0" presId="urn:microsoft.com/office/officeart/2018/2/layout/IconLabelList"/>
    <dgm:cxn modelId="{9B353286-9603-4D6B-B787-FFD8FE0783FE}" type="presParOf" srcId="{CDF3FD27-F388-4932-9547-948EEDBBD93C}" destId="{A6AB26A1-3D9C-4018-882B-DDD8FE9DF113}" srcOrd="2" destOrd="0" presId="urn:microsoft.com/office/officeart/2018/2/layout/IconLabelList"/>
    <dgm:cxn modelId="{88E1210A-58BC-4FA5-B2E9-1706EFC3D63C}" type="presParOf" srcId="{CCEE77AA-164E-4C44-8649-AB5CF10C5ABE}" destId="{EB660849-6C8C-48DF-A236-76DB5941BDFE}" srcOrd="3" destOrd="0" presId="urn:microsoft.com/office/officeart/2018/2/layout/IconLabelList"/>
    <dgm:cxn modelId="{9D0F1F4F-B1B4-4980-94FA-832C268749D7}" type="presParOf" srcId="{CCEE77AA-164E-4C44-8649-AB5CF10C5ABE}" destId="{62C87B6C-7577-42EF-8AD5-F87508779116}" srcOrd="4" destOrd="0" presId="urn:microsoft.com/office/officeart/2018/2/layout/IconLabelList"/>
    <dgm:cxn modelId="{281A586E-AC1D-4F55-AE1B-49DCCD931D95}" type="presParOf" srcId="{62C87B6C-7577-42EF-8AD5-F87508779116}" destId="{E557EFD6-2CA7-4C0D-B374-D6E5FDFD3E69}" srcOrd="0" destOrd="0" presId="urn:microsoft.com/office/officeart/2018/2/layout/IconLabelList"/>
    <dgm:cxn modelId="{8C8195E6-9419-4CE1-9CCF-218992BF5BB2}" type="presParOf" srcId="{62C87B6C-7577-42EF-8AD5-F87508779116}" destId="{6AE25863-EFBC-4399-A176-57F9B2FC716D}" srcOrd="1" destOrd="0" presId="urn:microsoft.com/office/officeart/2018/2/layout/IconLabelList"/>
    <dgm:cxn modelId="{783BA607-D850-4A4E-BEFB-D5495A8F94E6}" type="presParOf" srcId="{62C87B6C-7577-42EF-8AD5-F87508779116}" destId="{7DCE32D5-4CE6-41FE-A676-9557F68599DC}" srcOrd="2" destOrd="0" presId="urn:microsoft.com/office/officeart/2018/2/layout/IconLabelList"/>
    <dgm:cxn modelId="{B9172997-0869-034B-80D8-C44BB81262BC}" type="presParOf" srcId="{CCEE77AA-164E-4C44-8649-AB5CF10C5ABE}" destId="{6C98B16F-BAD3-5A4D-96E4-75893CB37050}" srcOrd="5" destOrd="0" presId="urn:microsoft.com/office/officeart/2018/2/layout/IconLabelList"/>
    <dgm:cxn modelId="{67A605A6-DCA6-6E4A-8B30-A3E8DFA52E21}" type="presParOf" srcId="{CCEE77AA-164E-4C44-8649-AB5CF10C5ABE}" destId="{BBCCC6C4-114D-6E44-A746-FB898E8AB957}" srcOrd="6" destOrd="0" presId="urn:microsoft.com/office/officeart/2018/2/layout/IconLabelList"/>
    <dgm:cxn modelId="{21B40A7E-34B9-5840-ACFB-DF88563542D3}" type="presParOf" srcId="{BBCCC6C4-114D-6E44-A746-FB898E8AB957}" destId="{ADD8ACD1-82A0-8F4D-A7E3-8C868BD27127}" srcOrd="0" destOrd="0" presId="urn:microsoft.com/office/officeart/2018/2/layout/IconLabelList"/>
    <dgm:cxn modelId="{7A54D098-EEB5-A149-A71D-4B3C0ED65E9C}" type="presParOf" srcId="{BBCCC6C4-114D-6E44-A746-FB898E8AB957}" destId="{A74042EC-739E-2B47-A370-D83EB73C67F7}" srcOrd="1" destOrd="0" presId="urn:microsoft.com/office/officeart/2018/2/layout/IconLabelList"/>
    <dgm:cxn modelId="{212DD2E5-A2F0-D648-8C12-C9D8E25BCFE3}" type="presParOf" srcId="{BBCCC6C4-114D-6E44-A746-FB898E8AB957}" destId="{35A829B4-C25B-544D-81ED-541AA9F2F7F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3DB30D-1B9E-41CA-A03C-32017C085E66}"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C46FFFA0-A4FD-41C7-A6CD-0D152B36E0CA}">
      <dgm:prSet/>
      <dgm:spPr/>
      <dgm:t>
        <a:bodyPr/>
        <a:lstStyle/>
        <a:p>
          <a:pPr>
            <a:lnSpc>
              <a:spcPct val="100000"/>
            </a:lnSpc>
          </a:pPr>
          <a:r>
            <a:rPr lang="en-US" b="0" i="0" dirty="0"/>
            <a:t>Banking</a:t>
          </a:r>
          <a:endParaRPr lang="en-US" dirty="0"/>
        </a:p>
      </dgm:t>
    </dgm:pt>
    <dgm:pt modelId="{66E601D7-507E-4D52-890A-581B5A7F3889}" type="parTrans" cxnId="{D77ACA8A-7739-4A2D-BF5D-AFB795FDE0BD}">
      <dgm:prSet/>
      <dgm:spPr/>
      <dgm:t>
        <a:bodyPr/>
        <a:lstStyle/>
        <a:p>
          <a:endParaRPr lang="en-US"/>
        </a:p>
      </dgm:t>
    </dgm:pt>
    <dgm:pt modelId="{0F18E92A-6981-46A1-8D3E-7B90F571C678}" type="sibTrans" cxnId="{D77ACA8A-7739-4A2D-BF5D-AFB795FDE0BD}">
      <dgm:prSet/>
      <dgm:spPr/>
      <dgm:t>
        <a:bodyPr/>
        <a:lstStyle/>
        <a:p>
          <a:endParaRPr lang="en-US"/>
        </a:p>
      </dgm:t>
    </dgm:pt>
    <dgm:pt modelId="{E7313F69-0918-40AE-88A1-8E5F541FCAD8}">
      <dgm:prSet/>
      <dgm:spPr/>
      <dgm:t>
        <a:bodyPr/>
        <a:lstStyle/>
        <a:p>
          <a:pPr>
            <a:lnSpc>
              <a:spcPct val="100000"/>
            </a:lnSpc>
          </a:pPr>
          <a:r>
            <a:rPr lang="en-US" b="0" i="0" dirty="0"/>
            <a:t>Investment management</a:t>
          </a:r>
          <a:endParaRPr lang="en-US" dirty="0"/>
        </a:p>
      </dgm:t>
    </dgm:pt>
    <dgm:pt modelId="{1C02E795-1185-48B2-AAF4-270288E5C8FB}" type="parTrans" cxnId="{DE3D84DC-B260-47D6-8112-B24F5C3E292E}">
      <dgm:prSet/>
      <dgm:spPr/>
      <dgm:t>
        <a:bodyPr/>
        <a:lstStyle/>
        <a:p>
          <a:endParaRPr lang="en-US"/>
        </a:p>
      </dgm:t>
    </dgm:pt>
    <dgm:pt modelId="{91D1C77D-6CF6-404A-B0A6-1257752343CC}" type="sibTrans" cxnId="{DE3D84DC-B260-47D6-8112-B24F5C3E292E}">
      <dgm:prSet/>
      <dgm:spPr/>
      <dgm:t>
        <a:bodyPr/>
        <a:lstStyle/>
        <a:p>
          <a:endParaRPr lang="en-US"/>
        </a:p>
      </dgm:t>
    </dgm:pt>
    <dgm:pt modelId="{9DC8842E-5CCA-473B-B96C-482A4EF417D4}">
      <dgm:prSet/>
      <dgm:spPr/>
      <dgm:t>
        <a:bodyPr/>
        <a:lstStyle/>
        <a:p>
          <a:pPr>
            <a:lnSpc>
              <a:spcPct val="100000"/>
            </a:lnSpc>
          </a:pPr>
          <a:r>
            <a:rPr lang="en-US" b="0" i="0" dirty="0"/>
            <a:t>Insurance</a:t>
          </a:r>
          <a:endParaRPr lang="en-US" dirty="0"/>
        </a:p>
      </dgm:t>
    </dgm:pt>
    <dgm:pt modelId="{C12F5722-7DE1-48E2-AEF0-9956E143CF43}" type="parTrans" cxnId="{F80FBDBF-6F9F-45B5-84F3-60131D10A613}">
      <dgm:prSet/>
      <dgm:spPr/>
      <dgm:t>
        <a:bodyPr/>
        <a:lstStyle/>
        <a:p>
          <a:endParaRPr lang="en-US"/>
        </a:p>
      </dgm:t>
    </dgm:pt>
    <dgm:pt modelId="{35E58BF8-B671-4872-9BEB-10BCE5B39272}" type="sibTrans" cxnId="{F80FBDBF-6F9F-45B5-84F3-60131D10A613}">
      <dgm:prSet/>
      <dgm:spPr/>
      <dgm:t>
        <a:bodyPr/>
        <a:lstStyle/>
        <a:p>
          <a:endParaRPr lang="en-US"/>
        </a:p>
      </dgm:t>
    </dgm:pt>
    <dgm:pt modelId="{6FEE9DB0-9D2A-4DED-8C31-690566C9D35B}">
      <dgm:prSet/>
      <dgm:spPr/>
      <dgm:t>
        <a:bodyPr/>
        <a:lstStyle/>
        <a:p>
          <a:pPr>
            <a:lnSpc>
              <a:spcPct val="100000"/>
            </a:lnSpc>
          </a:pPr>
          <a:r>
            <a:rPr lang="en-US" b="0" i="0"/>
            <a:t>Real estate</a:t>
          </a:r>
          <a:endParaRPr lang="en-US"/>
        </a:p>
      </dgm:t>
    </dgm:pt>
    <dgm:pt modelId="{1E3CCFCF-4580-4222-876D-1B89A228032E}" type="parTrans" cxnId="{A43C8E60-2226-43A5-9CC5-BA3425E206A8}">
      <dgm:prSet/>
      <dgm:spPr/>
      <dgm:t>
        <a:bodyPr/>
        <a:lstStyle/>
        <a:p>
          <a:endParaRPr lang="en-US"/>
        </a:p>
      </dgm:t>
    </dgm:pt>
    <dgm:pt modelId="{5B6C59E7-22B2-4BFD-AE4D-B8D9960EDC25}" type="sibTrans" cxnId="{A43C8E60-2226-43A5-9CC5-BA3425E206A8}">
      <dgm:prSet/>
      <dgm:spPr/>
      <dgm:t>
        <a:bodyPr/>
        <a:lstStyle/>
        <a:p>
          <a:endParaRPr lang="en-US"/>
        </a:p>
      </dgm:t>
    </dgm:pt>
    <dgm:pt modelId="{FDAEA17C-FD5A-465D-9B3B-9E35BDD65278}">
      <dgm:prSet/>
      <dgm:spPr/>
      <dgm:t>
        <a:bodyPr/>
        <a:lstStyle/>
        <a:p>
          <a:pPr>
            <a:lnSpc>
              <a:spcPct val="100000"/>
            </a:lnSpc>
          </a:pPr>
          <a:r>
            <a:rPr lang="en-US" b="0" i="0"/>
            <a:t>Accounting and auditing</a:t>
          </a:r>
          <a:endParaRPr lang="en-US"/>
        </a:p>
      </dgm:t>
    </dgm:pt>
    <dgm:pt modelId="{51876420-7242-45EB-994B-0469E50E830E}" type="parTrans" cxnId="{AED2F0FA-4D37-47C5-B704-8446833B9644}">
      <dgm:prSet/>
      <dgm:spPr/>
      <dgm:t>
        <a:bodyPr/>
        <a:lstStyle/>
        <a:p>
          <a:endParaRPr lang="en-US"/>
        </a:p>
      </dgm:t>
    </dgm:pt>
    <dgm:pt modelId="{51E0FDF1-92E7-4C50-B152-31E4736CEA11}" type="sibTrans" cxnId="{AED2F0FA-4D37-47C5-B704-8446833B9644}">
      <dgm:prSet/>
      <dgm:spPr/>
      <dgm:t>
        <a:bodyPr/>
        <a:lstStyle/>
        <a:p>
          <a:endParaRPr lang="en-US"/>
        </a:p>
      </dgm:t>
    </dgm:pt>
    <dgm:pt modelId="{797703B8-45D5-4335-A909-09DC6ED6C149}">
      <dgm:prSet/>
      <dgm:spPr/>
      <dgm:t>
        <a:bodyPr/>
        <a:lstStyle/>
        <a:p>
          <a:pPr>
            <a:lnSpc>
              <a:spcPct val="100000"/>
            </a:lnSpc>
          </a:pPr>
          <a:r>
            <a:rPr lang="en-US" b="0" i="0"/>
            <a:t>Legal services</a:t>
          </a:r>
          <a:endParaRPr lang="en-US"/>
        </a:p>
      </dgm:t>
    </dgm:pt>
    <dgm:pt modelId="{78F473C6-DE95-44F7-B51C-B561C63F4EDE}" type="parTrans" cxnId="{3A345630-BC5F-44B9-96E8-E22D9A46271B}">
      <dgm:prSet/>
      <dgm:spPr/>
      <dgm:t>
        <a:bodyPr/>
        <a:lstStyle/>
        <a:p>
          <a:endParaRPr lang="en-US"/>
        </a:p>
      </dgm:t>
    </dgm:pt>
    <dgm:pt modelId="{7E388198-EC32-4DC9-83FF-B013778A88A0}" type="sibTrans" cxnId="{3A345630-BC5F-44B9-96E8-E22D9A46271B}">
      <dgm:prSet/>
      <dgm:spPr/>
      <dgm:t>
        <a:bodyPr/>
        <a:lstStyle/>
        <a:p>
          <a:endParaRPr lang="en-US"/>
        </a:p>
      </dgm:t>
    </dgm:pt>
    <dgm:pt modelId="{7A432F64-29CC-4E87-9883-0341D60D6CFB}" type="pres">
      <dgm:prSet presAssocID="{663DB30D-1B9E-41CA-A03C-32017C085E66}" presName="root" presStyleCnt="0">
        <dgm:presLayoutVars>
          <dgm:dir/>
          <dgm:resizeHandles val="exact"/>
        </dgm:presLayoutVars>
      </dgm:prSet>
      <dgm:spPr/>
    </dgm:pt>
    <dgm:pt modelId="{05B85D09-9884-4166-A0EE-1515ADAD99D9}" type="pres">
      <dgm:prSet presAssocID="{C46FFFA0-A4FD-41C7-A6CD-0D152B36E0CA}" presName="compNode" presStyleCnt="0"/>
      <dgm:spPr/>
    </dgm:pt>
    <dgm:pt modelId="{77B986EB-84FA-42F8-A2D1-B44712E1552C}" type="pres">
      <dgm:prSet presAssocID="{C46FFFA0-A4FD-41C7-A6CD-0D152B36E0C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iggy Bank"/>
        </a:ext>
      </dgm:extLst>
    </dgm:pt>
    <dgm:pt modelId="{1465242C-FC07-4404-AD4E-586257912C04}" type="pres">
      <dgm:prSet presAssocID="{C46FFFA0-A4FD-41C7-A6CD-0D152B36E0CA}" presName="spaceRect" presStyleCnt="0"/>
      <dgm:spPr/>
    </dgm:pt>
    <dgm:pt modelId="{4AC7EBE9-D0AF-4A84-B387-E204B0DBC99F}" type="pres">
      <dgm:prSet presAssocID="{C46FFFA0-A4FD-41C7-A6CD-0D152B36E0CA}" presName="textRect" presStyleLbl="revTx" presStyleIdx="0" presStyleCnt="6">
        <dgm:presLayoutVars>
          <dgm:chMax val="1"/>
          <dgm:chPref val="1"/>
        </dgm:presLayoutVars>
      </dgm:prSet>
      <dgm:spPr/>
    </dgm:pt>
    <dgm:pt modelId="{6AA70C52-4A88-460A-90E0-D35134700835}" type="pres">
      <dgm:prSet presAssocID="{0F18E92A-6981-46A1-8D3E-7B90F571C678}" presName="sibTrans" presStyleCnt="0"/>
      <dgm:spPr/>
    </dgm:pt>
    <dgm:pt modelId="{A9E81C1C-D6E7-4C63-95F9-D635211C3E08}" type="pres">
      <dgm:prSet presAssocID="{E7313F69-0918-40AE-88A1-8E5F541FCAD8}" presName="compNode" presStyleCnt="0"/>
      <dgm:spPr/>
    </dgm:pt>
    <dgm:pt modelId="{70751239-55F6-442E-B9B2-FDC08C7BF17B}" type="pres">
      <dgm:prSet presAssocID="{E7313F69-0918-40AE-88A1-8E5F541FCAD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E412E14F-F84E-452B-B9B8-B695FCA37FC4}" type="pres">
      <dgm:prSet presAssocID="{E7313F69-0918-40AE-88A1-8E5F541FCAD8}" presName="spaceRect" presStyleCnt="0"/>
      <dgm:spPr/>
    </dgm:pt>
    <dgm:pt modelId="{11DCC96F-7863-47DD-94D8-A376C40B21A4}" type="pres">
      <dgm:prSet presAssocID="{E7313F69-0918-40AE-88A1-8E5F541FCAD8}" presName="textRect" presStyleLbl="revTx" presStyleIdx="1" presStyleCnt="6">
        <dgm:presLayoutVars>
          <dgm:chMax val="1"/>
          <dgm:chPref val="1"/>
        </dgm:presLayoutVars>
      </dgm:prSet>
      <dgm:spPr/>
    </dgm:pt>
    <dgm:pt modelId="{70390668-1979-4D47-A5D2-15957089ADB6}" type="pres">
      <dgm:prSet presAssocID="{91D1C77D-6CF6-404A-B0A6-1257752343CC}" presName="sibTrans" presStyleCnt="0"/>
      <dgm:spPr/>
    </dgm:pt>
    <dgm:pt modelId="{80831FFF-9979-4844-9F18-8BB8A09C19ED}" type="pres">
      <dgm:prSet presAssocID="{9DC8842E-5CCA-473B-B96C-482A4EF417D4}" presName="compNode" presStyleCnt="0"/>
      <dgm:spPr/>
    </dgm:pt>
    <dgm:pt modelId="{9CAB697E-D01C-465E-BD66-4B8B65C3E278}" type="pres">
      <dgm:prSet presAssocID="{9DC8842E-5CCA-473B-B96C-482A4EF417D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dical"/>
        </a:ext>
      </dgm:extLst>
    </dgm:pt>
    <dgm:pt modelId="{9AE3994E-9913-4B5C-923A-DCCD592C1E03}" type="pres">
      <dgm:prSet presAssocID="{9DC8842E-5CCA-473B-B96C-482A4EF417D4}" presName="spaceRect" presStyleCnt="0"/>
      <dgm:spPr/>
    </dgm:pt>
    <dgm:pt modelId="{E6CF23F6-B3B6-482E-AB95-7FF780BE06EE}" type="pres">
      <dgm:prSet presAssocID="{9DC8842E-5CCA-473B-B96C-482A4EF417D4}" presName="textRect" presStyleLbl="revTx" presStyleIdx="2" presStyleCnt="6">
        <dgm:presLayoutVars>
          <dgm:chMax val="1"/>
          <dgm:chPref val="1"/>
        </dgm:presLayoutVars>
      </dgm:prSet>
      <dgm:spPr/>
    </dgm:pt>
    <dgm:pt modelId="{9A1BB7C5-D405-433C-A106-B94A0CA2F03B}" type="pres">
      <dgm:prSet presAssocID="{35E58BF8-B671-4872-9BEB-10BCE5B39272}" presName="sibTrans" presStyleCnt="0"/>
      <dgm:spPr/>
    </dgm:pt>
    <dgm:pt modelId="{B502BA17-AA8C-482A-94FE-3173A3524967}" type="pres">
      <dgm:prSet presAssocID="{6FEE9DB0-9D2A-4DED-8C31-690566C9D35B}" presName="compNode" presStyleCnt="0"/>
      <dgm:spPr/>
    </dgm:pt>
    <dgm:pt modelId="{C06EB0DC-08D7-40DA-A1B1-1AC985624D07}" type="pres">
      <dgm:prSet presAssocID="{6FEE9DB0-9D2A-4DED-8C31-690566C9D35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ome"/>
        </a:ext>
      </dgm:extLst>
    </dgm:pt>
    <dgm:pt modelId="{40E811D2-038D-4F54-8CA9-5C2408E108F9}" type="pres">
      <dgm:prSet presAssocID="{6FEE9DB0-9D2A-4DED-8C31-690566C9D35B}" presName="spaceRect" presStyleCnt="0"/>
      <dgm:spPr/>
    </dgm:pt>
    <dgm:pt modelId="{B5291AAA-D88F-4F87-844D-5D2C20DCA1E1}" type="pres">
      <dgm:prSet presAssocID="{6FEE9DB0-9D2A-4DED-8C31-690566C9D35B}" presName="textRect" presStyleLbl="revTx" presStyleIdx="3" presStyleCnt="6">
        <dgm:presLayoutVars>
          <dgm:chMax val="1"/>
          <dgm:chPref val="1"/>
        </dgm:presLayoutVars>
      </dgm:prSet>
      <dgm:spPr/>
    </dgm:pt>
    <dgm:pt modelId="{81A6D5F6-071E-474E-A09A-97B3748A2133}" type="pres">
      <dgm:prSet presAssocID="{5B6C59E7-22B2-4BFD-AE4D-B8D9960EDC25}" presName="sibTrans" presStyleCnt="0"/>
      <dgm:spPr/>
    </dgm:pt>
    <dgm:pt modelId="{8601ADDF-8FA8-46DF-B429-3FD7B0DDCC7B}" type="pres">
      <dgm:prSet presAssocID="{FDAEA17C-FD5A-465D-9B3B-9E35BDD65278}" presName="compNode" presStyleCnt="0"/>
      <dgm:spPr/>
    </dgm:pt>
    <dgm:pt modelId="{9253902B-BA50-4328-8249-C9F4AC654BAF}" type="pres">
      <dgm:prSet presAssocID="{FDAEA17C-FD5A-465D-9B3B-9E35BDD6527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alculator"/>
        </a:ext>
      </dgm:extLst>
    </dgm:pt>
    <dgm:pt modelId="{B560DE82-48C7-4CEC-967D-E29C2E7172DC}" type="pres">
      <dgm:prSet presAssocID="{FDAEA17C-FD5A-465D-9B3B-9E35BDD65278}" presName="spaceRect" presStyleCnt="0"/>
      <dgm:spPr/>
    </dgm:pt>
    <dgm:pt modelId="{CE055CB9-1FD7-4763-A609-56FFFF806A0A}" type="pres">
      <dgm:prSet presAssocID="{FDAEA17C-FD5A-465D-9B3B-9E35BDD65278}" presName="textRect" presStyleLbl="revTx" presStyleIdx="4" presStyleCnt="6">
        <dgm:presLayoutVars>
          <dgm:chMax val="1"/>
          <dgm:chPref val="1"/>
        </dgm:presLayoutVars>
      </dgm:prSet>
      <dgm:spPr/>
    </dgm:pt>
    <dgm:pt modelId="{727979EC-C025-4F43-A0C5-74C6B35DEE22}" type="pres">
      <dgm:prSet presAssocID="{51E0FDF1-92E7-4C50-B152-31E4736CEA11}" presName="sibTrans" presStyleCnt="0"/>
      <dgm:spPr/>
    </dgm:pt>
    <dgm:pt modelId="{4068A731-F042-45C3-8771-F4C36D775C7C}" type="pres">
      <dgm:prSet presAssocID="{797703B8-45D5-4335-A909-09DC6ED6C149}" presName="compNode" presStyleCnt="0"/>
      <dgm:spPr/>
    </dgm:pt>
    <dgm:pt modelId="{1F8ACE63-F2F0-4C20-94BE-108D57F83443}" type="pres">
      <dgm:prSet presAssocID="{797703B8-45D5-4335-A909-09DC6ED6C14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avel"/>
        </a:ext>
      </dgm:extLst>
    </dgm:pt>
    <dgm:pt modelId="{2B09A82C-F955-4535-BFB2-277C11397738}" type="pres">
      <dgm:prSet presAssocID="{797703B8-45D5-4335-A909-09DC6ED6C149}" presName="spaceRect" presStyleCnt="0"/>
      <dgm:spPr/>
    </dgm:pt>
    <dgm:pt modelId="{82794E6C-0B82-4E78-B675-0305804D8190}" type="pres">
      <dgm:prSet presAssocID="{797703B8-45D5-4335-A909-09DC6ED6C149}" presName="textRect" presStyleLbl="revTx" presStyleIdx="5" presStyleCnt="6">
        <dgm:presLayoutVars>
          <dgm:chMax val="1"/>
          <dgm:chPref val="1"/>
        </dgm:presLayoutVars>
      </dgm:prSet>
      <dgm:spPr/>
    </dgm:pt>
  </dgm:ptLst>
  <dgm:cxnLst>
    <dgm:cxn modelId="{DF05C416-107E-45EA-97A4-CF7016E5410A}" type="presOf" srcId="{797703B8-45D5-4335-A909-09DC6ED6C149}" destId="{82794E6C-0B82-4E78-B675-0305804D8190}" srcOrd="0" destOrd="0" presId="urn:microsoft.com/office/officeart/2018/2/layout/IconLabelList"/>
    <dgm:cxn modelId="{3A345630-BC5F-44B9-96E8-E22D9A46271B}" srcId="{663DB30D-1B9E-41CA-A03C-32017C085E66}" destId="{797703B8-45D5-4335-A909-09DC6ED6C149}" srcOrd="5" destOrd="0" parTransId="{78F473C6-DE95-44F7-B51C-B561C63F4EDE}" sibTransId="{7E388198-EC32-4DC9-83FF-B013778A88A0}"/>
    <dgm:cxn modelId="{ACE7D836-EA0A-46C0-B31B-97E8FBF16E19}" type="presOf" srcId="{C46FFFA0-A4FD-41C7-A6CD-0D152B36E0CA}" destId="{4AC7EBE9-D0AF-4A84-B387-E204B0DBC99F}" srcOrd="0" destOrd="0" presId="urn:microsoft.com/office/officeart/2018/2/layout/IconLabelList"/>
    <dgm:cxn modelId="{D4611148-F62B-433D-BCED-B88B739D2DAF}" type="presOf" srcId="{FDAEA17C-FD5A-465D-9B3B-9E35BDD65278}" destId="{CE055CB9-1FD7-4763-A609-56FFFF806A0A}" srcOrd="0" destOrd="0" presId="urn:microsoft.com/office/officeart/2018/2/layout/IconLabelList"/>
    <dgm:cxn modelId="{CD523C4C-EEFA-455B-8AD6-64FEB15CFDB8}" type="presOf" srcId="{E7313F69-0918-40AE-88A1-8E5F541FCAD8}" destId="{11DCC96F-7863-47DD-94D8-A376C40B21A4}" srcOrd="0" destOrd="0" presId="urn:microsoft.com/office/officeart/2018/2/layout/IconLabelList"/>
    <dgm:cxn modelId="{118DCA54-BABC-4F7A-9BF3-30DBC1DA9158}" type="presOf" srcId="{6FEE9DB0-9D2A-4DED-8C31-690566C9D35B}" destId="{B5291AAA-D88F-4F87-844D-5D2C20DCA1E1}" srcOrd="0" destOrd="0" presId="urn:microsoft.com/office/officeart/2018/2/layout/IconLabelList"/>
    <dgm:cxn modelId="{A43C8E60-2226-43A5-9CC5-BA3425E206A8}" srcId="{663DB30D-1B9E-41CA-A03C-32017C085E66}" destId="{6FEE9DB0-9D2A-4DED-8C31-690566C9D35B}" srcOrd="3" destOrd="0" parTransId="{1E3CCFCF-4580-4222-876D-1B89A228032E}" sibTransId="{5B6C59E7-22B2-4BFD-AE4D-B8D9960EDC25}"/>
    <dgm:cxn modelId="{D77ACA8A-7739-4A2D-BF5D-AFB795FDE0BD}" srcId="{663DB30D-1B9E-41CA-A03C-32017C085E66}" destId="{C46FFFA0-A4FD-41C7-A6CD-0D152B36E0CA}" srcOrd="0" destOrd="0" parTransId="{66E601D7-507E-4D52-890A-581B5A7F3889}" sibTransId="{0F18E92A-6981-46A1-8D3E-7B90F571C678}"/>
    <dgm:cxn modelId="{3E0140B6-F76A-4E8C-8104-969765C7B082}" type="presOf" srcId="{663DB30D-1B9E-41CA-A03C-32017C085E66}" destId="{7A432F64-29CC-4E87-9883-0341D60D6CFB}" srcOrd="0" destOrd="0" presId="urn:microsoft.com/office/officeart/2018/2/layout/IconLabelList"/>
    <dgm:cxn modelId="{F80FBDBF-6F9F-45B5-84F3-60131D10A613}" srcId="{663DB30D-1B9E-41CA-A03C-32017C085E66}" destId="{9DC8842E-5CCA-473B-B96C-482A4EF417D4}" srcOrd="2" destOrd="0" parTransId="{C12F5722-7DE1-48E2-AEF0-9956E143CF43}" sibTransId="{35E58BF8-B671-4872-9BEB-10BCE5B39272}"/>
    <dgm:cxn modelId="{B25B40D4-922E-455D-BF8F-AD75D4E75088}" type="presOf" srcId="{9DC8842E-5CCA-473B-B96C-482A4EF417D4}" destId="{E6CF23F6-B3B6-482E-AB95-7FF780BE06EE}" srcOrd="0" destOrd="0" presId="urn:microsoft.com/office/officeart/2018/2/layout/IconLabelList"/>
    <dgm:cxn modelId="{DE3D84DC-B260-47D6-8112-B24F5C3E292E}" srcId="{663DB30D-1B9E-41CA-A03C-32017C085E66}" destId="{E7313F69-0918-40AE-88A1-8E5F541FCAD8}" srcOrd="1" destOrd="0" parTransId="{1C02E795-1185-48B2-AAF4-270288E5C8FB}" sibTransId="{91D1C77D-6CF6-404A-B0A6-1257752343CC}"/>
    <dgm:cxn modelId="{AED2F0FA-4D37-47C5-B704-8446833B9644}" srcId="{663DB30D-1B9E-41CA-A03C-32017C085E66}" destId="{FDAEA17C-FD5A-465D-9B3B-9E35BDD65278}" srcOrd="4" destOrd="0" parTransId="{51876420-7242-45EB-994B-0469E50E830E}" sibTransId="{51E0FDF1-92E7-4C50-B152-31E4736CEA11}"/>
    <dgm:cxn modelId="{5EDCBE1F-0796-4E9E-B2CB-C835669A5416}" type="presParOf" srcId="{7A432F64-29CC-4E87-9883-0341D60D6CFB}" destId="{05B85D09-9884-4166-A0EE-1515ADAD99D9}" srcOrd="0" destOrd="0" presId="urn:microsoft.com/office/officeart/2018/2/layout/IconLabelList"/>
    <dgm:cxn modelId="{643C1166-6DA9-4559-B2D2-A4DB212832C3}" type="presParOf" srcId="{05B85D09-9884-4166-A0EE-1515ADAD99D9}" destId="{77B986EB-84FA-42F8-A2D1-B44712E1552C}" srcOrd="0" destOrd="0" presId="urn:microsoft.com/office/officeart/2018/2/layout/IconLabelList"/>
    <dgm:cxn modelId="{1DBEBAAA-5A60-400B-ADCB-C1A309F30983}" type="presParOf" srcId="{05B85D09-9884-4166-A0EE-1515ADAD99D9}" destId="{1465242C-FC07-4404-AD4E-586257912C04}" srcOrd="1" destOrd="0" presId="urn:microsoft.com/office/officeart/2018/2/layout/IconLabelList"/>
    <dgm:cxn modelId="{678C1353-CF26-4E81-B64F-9C44669692E6}" type="presParOf" srcId="{05B85D09-9884-4166-A0EE-1515ADAD99D9}" destId="{4AC7EBE9-D0AF-4A84-B387-E204B0DBC99F}" srcOrd="2" destOrd="0" presId="urn:microsoft.com/office/officeart/2018/2/layout/IconLabelList"/>
    <dgm:cxn modelId="{64F574C1-6402-4946-8F84-BC94AEF25A1D}" type="presParOf" srcId="{7A432F64-29CC-4E87-9883-0341D60D6CFB}" destId="{6AA70C52-4A88-460A-90E0-D35134700835}" srcOrd="1" destOrd="0" presId="urn:microsoft.com/office/officeart/2018/2/layout/IconLabelList"/>
    <dgm:cxn modelId="{DE9DC097-D71C-490F-B991-DF362BEF6A70}" type="presParOf" srcId="{7A432F64-29CC-4E87-9883-0341D60D6CFB}" destId="{A9E81C1C-D6E7-4C63-95F9-D635211C3E08}" srcOrd="2" destOrd="0" presId="urn:microsoft.com/office/officeart/2018/2/layout/IconLabelList"/>
    <dgm:cxn modelId="{EE6C3721-88FC-45F4-97D0-B686D3E40CB4}" type="presParOf" srcId="{A9E81C1C-D6E7-4C63-95F9-D635211C3E08}" destId="{70751239-55F6-442E-B9B2-FDC08C7BF17B}" srcOrd="0" destOrd="0" presId="urn:microsoft.com/office/officeart/2018/2/layout/IconLabelList"/>
    <dgm:cxn modelId="{DDC51C5B-325D-45C9-B768-68A408896AC7}" type="presParOf" srcId="{A9E81C1C-D6E7-4C63-95F9-D635211C3E08}" destId="{E412E14F-F84E-452B-B9B8-B695FCA37FC4}" srcOrd="1" destOrd="0" presId="urn:microsoft.com/office/officeart/2018/2/layout/IconLabelList"/>
    <dgm:cxn modelId="{C0EEBEFB-9DC8-406E-A667-2F189E222409}" type="presParOf" srcId="{A9E81C1C-D6E7-4C63-95F9-D635211C3E08}" destId="{11DCC96F-7863-47DD-94D8-A376C40B21A4}" srcOrd="2" destOrd="0" presId="urn:microsoft.com/office/officeart/2018/2/layout/IconLabelList"/>
    <dgm:cxn modelId="{FF065247-BF03-466B-A05A-27BE9A5352E0}" type="presParOf" srcId="{7A432F64-29CC-4E87-9883-0341D60D6CFB}" destId="{70390668-1979-4D47-A5D2-15957089ADB6}" srcOrd="3" destOrd="0" presId="urn:microsoft.com/office/officeart/2018/2/layout/IconLabelList"/>
    <dgm:cxn modelId="{9DBBDBFD-CF70-455A-B7E5-0382C253AA88}" type="presParOf" srcId="{7A432F64-29CC-4E87-9883-0341D60D6CFB}" destId="{80831FFF-9979-4844-9F18-8BB8A09C19ED}" srcOrd="4" destOrd="0" presId="urn:microsoft.com/office/officeart/2018/2/layout/IconLabelList"/>
    <dgm:cxn modelId="{42E3F471-A817-44E5-9DAC-42A01D7897AD}" type="presParOf" srcId="{80831FFF-9979-4844-9F18-8BB8A09C19ED}" destId="{9CAB697E-D01C-465E-BD66-4B8B65C3E278}" srcOrd="0" destOrd="0" presId="urn:microsoft.com/office/officeart/2018/2/layout/IconLabelList"/>
    <dgm:cxn modelId="{F6D274AF-8E99-4D68-9065-815F69F1CE79}" type="presParOf" srcId="{80831FFF-9979-4844-9F18-8BB8A09C19ED}" destId="{9AE3994E-9913-4B5C-923A-DCCD592C1E03}" srcOrd="1" destOrd="0" presId="urn:microsoft.com/office/officeart/2018/2/layout/IconLabelList"/>
    <dgm:cxn modelId="{8149E538-A677-4145-AF33-A983C0194E5A}" type="presParOf" srcId="{80831FFF-9979-4844-9F18-8BB8A09C19ED}" destId="{E6CF23F6-B3B6-482E-AB95-7FF780BE06EE}" srcOrd="2" destOrd="0" presId="urn:microsoft.com/office/officeart/2018/2/layout/IconLabelList"/>
    <dgm:cxn modelId="{5419F25D-9C23-46F3-B104-D3E6873E70CF}" type="presParOf" srcId="{7A432F64-29CC-4E87-9883-0341D60D6CFB}" destId="{9A1BB7C5-D405-433C-A106-B94A0CA2F03B}" srcOrd="5" destOrd="0" presId="urn:microsoft.com/office/officeart/2018/2/layout/IconLabelList"/>
    <dgm:cxn modelId="{10FC7E4C-08A9-4370-A074-B63CFF52C50C}" type="presParOf" srcId="{7A432F64-29CC-4E87-9883-0341D60D6CFB}" destId="{B502BA17-AA8C-482A-94FE-3173A3524967}" srcOrd="6" destOrd="0" presId="urn:microsoft.com/office/officeart/2018/2/layout/IconLabelList"/>
    <dgm:cxn modelId="{5EF5BB68-D4BA-467C-B69B-CBE610B967D8}" type="presParOf" srcId="{B502BA17-AA8C-482A-94FE-3173A3524967}" destId="{C06EB0DC-08D7-40DA-A1B1-1AC985624D07}" srcOrd="0" destOrd="0" presId="urn:microsoft.com/office/officeart/2018/2/layout/IconLabelList"/>
    <dgm:cxn modelId="{8F8D8E4D-9B1B-4755-B50E-C4BA6601E1C4}" type="presParOf" srcId="{B502BA17-AA8C-482A-94FE-3173A3524967}" destId="{40E811D2-038D-4F54-8CA9-5C2408E108F9}" srcOrd="1" destOrd="0" presId="urn:microsoft.com/office/officeart/2018/2/layout/IconLabelList"/>
    <dgm:cxn modelId="{9BE0373F-EF9F-4585-B03A-34E3BDACF8D1}" type="presParOf" srcId="{B502BA17-AA8C-482A-94FE-3173A3524967}" destId="{B5291AAA-D88F-4F87-844D-5D2C20DCA1E1}" srcOrd="2" destOrd="0" presId="urn:microsoft.com/office/officeart/2018/2/layout/IconLabelList"/>
    <dgm:cxn modelId="{BFA68DB3-B950-4868-866B-FBDBEB89595B}" type="presParOf" srcId="{7A432F64-29CC-4E87-9883-0341D60D6CFB}" destId="{81A6D5F6-071E-474E-A09A-97B3748A2133}" srcOrd="7" destOrd="0" presId="urn:microsoft.com/office/officeart/2018/2/layout/IconLabelList"/>
    <dgm:cxn modelId="{1B0DBB5E-38EB-4183-838A-31C9AC9FF78E}" type="presParOf" srcId="{7A432F64-29CC-4E87-9883-0341D60D6CFB}" destId="{8601ADDF-8FA8-46DF-B429-3FD7B0DDCC7B}" srcOrd="8" destOrd="0" presId="urn:microsoft.com/office/officeart/2018/2/layout/IconLabelList"/>
    <dgm:cxn modelId="{A00A2158-634A-49EE-8DA7-4AD78A8C1907}" type="presParOf" srcId="{8601ADDF-8FA8-46DF-B429-3FD7B0DDCC7B}" destId="{9253902B-BA50-4328-8249-C9F4AC654BAF}" srcOrd="0" destOrd="0" presId="urn:microsoft.com/office/officeart/2018/2/layout/IconLabelList"/>
    <dgm:cxn modelId="{A8B83F9C-3670-44B7-B8B1-E54D8A53935F}" type="presParOf" srcId="{8601ADDF-8FA8-46DF-B429-3FD7B0DDCC7B}" destId="{B560DE82-48C7-4CEC-967D-E29C2E7172DC}" srcOrd="1" destOrd="0" presId="urn:microsoft.com/office/officeart/2018/2/layout/IconLabelList"/>
    <dgm:cxn modelId="{B7DD0F09-BA5A-4D10-AA4D-368F1DB155E9}" type="presParOf" srcId="{8601ADDF-8FA8-46DF-B429-3FD7B0DDCC7B}" destId="{CE055CB9-1FD7-4763-A609-56FFFF806A0A}" srcOrd="2" destOrd="0" presId="urn:microsoft.com/office/officeart/2018/2/layout/IconLabelList"/>
    <dgm:cxn modelId="{134FE143-4905-4A0A-9C79-DDC47AAF2ED8}" type="presParOf" srcId="{7A432F64-29CC-4E87-9883-0341D60D6CFB}" destId="{727979EC-C025-4F43-A0C5-74C6B35DEE22}" srcOrd="9" destOrd="0" presId="urn:microsoft.com/office/officeart/2018/2/layout/IconLabelList"/>
    <dgm:cxn modelId="{6F07B3AC-1767-40A1-AE62-1CF6F84C4453}" type="presParOf" srcId="{7A432F64-29CC-4E87-9883-0341D60D6CFB}" destId="{4068A731-F042-45C3-8771-F4C36D775C7C}" srcOrd="10" destOrd="0" presId="urn:microsoft.com/office/officeart/2018/2/layout/IconLabelList"/>
    <dgm:cxn modelId="{5FC3455A-E3EE-4A6E-87E0-63DCD00B6D11}" type="presParOf" srcId="{4068A731-F042-45C3-8771-F4C36D775C7C}" destId="{1F8ACE63-F2F0-4C20-94BE-108D57F83443}" srcOrd="0" destOrd="0" presId="urn:microsoft.com/office/officeart/2018/2/layout/IconLabelList"/>
    <dgm:cxn modelId="{9CCED2B8-ECBB-4078-8B47-A614EA0FA6E6}" type="presParOf" srcId="{4068A731-F042-45C3-8771-F4C36D775C7C}" destId="{2B09A82C-F955-4535-BFB2-277C11397738}" srcOrd="1" destOrd="0" presId="urn:microsoft.com/office/officeart/2018/2/layout/IconLabelList"/>
    <dgm:cxn modelId="{854B727C-CB2E-4069-A670-54CD503CDD7C}" type="presParOf" srcId="{4068A731-F042-45C3-8771-F4C36D775C7C}" destId="{82794E6C-0B82-4E78-B675-0305804D819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DA70808-2B5D-46B2-BA50-53B140E2B86B}"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D90345F6-3125-4EA2-AFD0-4501DEF2ABAF}">
      <dgm:prSet custT="1"/>
      <dgm:spPr/>
      <dgm:t>
        <a:bodyPr/>
        <a:lstStyle/>
        <a:p>
          <a:pPr>
            <a:lnSpc>
              <a:spcPct val="100000"/>
            </a:lnSpc>
            <a:defRPr b="1"/>
          </a:pPr>
          <a:r>
            <a:rPr lang="en-US" sz="1400" b="1" i="0" dirty="0"/>
            <a:t>Enhanced Communication</a:t>
          </a:r>
          <a:endParaRPr lang="en-US" sz="1400" dirty="0"/>
        </a:p>
      </dgm:t>
    </dgm:pt>
    <dgm:pt modelId="{B5712084-E0DC-42F2-A7D9-979399405759}" type="parTrans" cxnId="{6B79D105-EF22-4245-815A-A5F89E8AF487}">
      <dgm:prSet/>
      <dgm:spPr/>
      <dgm:t>
        <a:bodyPr/>
        <a:lstStyle/>
        <a:p>
          <a:endParaRPr lang="en-US" sz="1800"/>
        </a:p>
      </dgm:t>
    </dgm:pt>
    <dgm:pt modelId="{CE72DDF9-1B67-447E-B72B-1621E0E8A9B9}" type="sibTrans" cxnId="{6B79D105-EF22-4245-815A-A5F89E8AF487}">
      <dgm:prSet/>
      <dgm:spPr/>
      <dgm:t>
        <a:bodyPr/>
        <a:lstStyle/>
        <a:p>
          <a:endParaRPr lang="en-US" sz="1800"/>
        </a:p>
      </dgm:t>
    </dgm:pt>
    <dgm:pt modelId="{76AAAA53-48CA-4D54-8CE2-92B763A3EA4C}">
      <dgm:prSet custT="1"/>
      <dgm:spPr/>
      <dgm:t>
        <a:bodyPr/>
        <a:lstStyle/>
        <a:p>
          <a:pPr>
            <a:lnSpc>
              <a:spcPct val="100000"/>
            </a:lnSpc>
          </a:pPr>
          <a:r>
            <a:rPr lang="en-US" sz="1100" b="0" i="0"/>
            <a:t>Facilitates cross-language interactions among investors, clients, and stakeholders</a:t>
          </a:r>
          <a:endParaRPr lang="en-US" sz="1100"/>
        </a:p>
      </dgm:t>
    </dgm:pt>
    <dgm:pt modelId="{E3893D54-0A31-40BB-9E25-C7ADDC2155EB}" type="parTrans" cxnId="{96F182F2-09BA-4124-9AC8-4A34753B3360}">
      <dgm:prSet/>
      <dgm:spPr/>
      <dgm:t>
        <a:bodyPr/>
        <a:lstStyle/>
        <a:p>
          <a:endParaRPr lang="en-US" sz="1800"/>
        </a:p>
      </dgm:t>
    </dgm:pt>
    <dgm:pt modelId="{0E496FB2-EE15-4805-BE96-989A691D03A2}" type="sibTrans" cxnId="{96F182F2-09BA-4124-9AC8-4A34753B3360}">
      <dgm:prSet/>
      <dgm:spPr/>
      <dgm:t>
        <a:bodyPr/>
        <a:lstStyle/>
        <a:p>
          <a:endParaRPr lang="en-US" sz="1800"/>
        </a:p>
      </dgm:t>
    </dgm:pt>
    <dgm:pt modelId="{55F1CE8E-4CE6-4295-A0CB-941E293AE537}">
      <dgm:prSet custT="1"/>
      <dgm:spPr/>
      <dgm:t>
        <a:bodyPr/>
        <a:lstStyle/>
        <a:p>
          <a:pPr>
            <a:lnSpc>
              <a:spcPct val="100000"/>
            </a:lnSpc>
            <a:defRPr b="1"/>
          </a:pPr>
          <a:r>
            <a:rPr lang="en-US" sz="1400" b="1" i="0"/>
            <a:t>Transparency</a:t>
          </a:r>
          <a:endParaRPr lang="en-US" sz="1400"/>
        </a:p>
      </dgm:t>
    </dgm:pt>
    <dgm:pt modelId="{077B9774-E640-4493-BEF1-AC5B029190D6}" type="parTrans" cxnId="{986F45AA-79A3-4013-BF5B-5B4AF8E78B46}">
      <dgm:prSet/>
      <dgm:spPr/>
      <dgm:t>
        <a:bodyPr/>
        <a:lstStyle/>
        <a:p>
          <a:endParaRPr lang="en-US" sz="1800"/>
        </a:p>
      </dgm:t>
    </dgm:pt>
    <dgm:pt modelId="{BA43DFEE-8028-4CB2-8CAF-02248173B4F2}" type="sibTrans" cxnId="{986F45AA-79A3-4013-BF5B-5B4AF8E78B46}">
      <dgm:prSet/>
      <dgm:spPr/>
      <dgm:t>
        <a:bodyPr/>
        <a:lstStyle/>
        <a:p>
          <a:endParaRPr lang="en-US" sz="1800"/>
        </a:p>
      </dgm:t>
    </dgm:pt>
    <dgm:pt modelId="{7ACDE244-74CD-4F1D-BB16-5EEB9C5C3D0B}">
      <dgm:prSet custT="1"/>
      <dgm:spPr/>
      <dgm:t>
        <a:bodyPr/>
        <a:lstStyle/>
        <a:p>
          <a:pPr>
            <a:lnSpc>
              <a:spcPct val="100000"/>
            </a:lnSpc>
          </a:pPr>
          <a:r>
            <a:rPr lang="en-US" sz="1100" b="0" i="0"/>
            <a:t>Ensures accurate understanding of financial reports and contracts, fostering informed investment and trust in international transactions </a:t>
          </a:r>
          <a:endParaRPr lang="en-US" sz="1100"/>
        </a:p>
      </dgm:t>
    </dgm:pt>
    <dgm:pt modelId="{CB558AD2-45EB-4B43-8364-0BFDCFBFDCBA}" type="parTrans" cxnId="{444D68E9-0D96-4DBF-A10A-EE708FE1B299}">
      <dgm:prSet/>
      <dgm:spPr/>
      <dgm:t>
        <a:bodyPr/>
        <a:lstStyle/>
        <a:p>
          <a:endParaRPr lang="en-US" sz="1800"/>
        </a:p>
      </dgm:t>
    </dgm:pt>
    <dgm:pt modelId="{C6B1A915-0433-4563-AEB8-3F4E181E6D25}" type="sibTrans" cxnId="{444D68E9-0D96-4DBF-A10A-EE708FE1B299}">
      <dgm:prSet/>
      <dgm:spPr/>
      <dgm:t>
        <a:bodyPr/>
        <a:lstStyle/>
        <a:p>
          <a:endParaRPr lang="en-US" sz="1800"/>
        </a:p>
      </dgm:t>
    </dgm:pt>
    <dgm:pt modelId="{11906EA6-E3D1-4BFE-B333-F7D5112D03C5}">
      <dgm:prSet custT="1"/>
      <dgm:spPr/>
      <dgm:t>
        <a:bodyPr/>
        <a:lstStyle/>
        <a:p>
          <a:pPr>
            <a:lnSpc>
              <a:spcPct val="100000"/>
            </a:lnSpc>
            <a:defRPr b="1"/>
          </a:pPr>
          <a:r>
            <a:rPr lang="en-US" sz="1400" b="1" i="0"/>
            <a:t>Legal Compliance</a:t>
          </a:r>
          <a:endParaRPr lang="en-US" sz="1400"/>
        </a:p>
      </dgm:t>
    </dgm:pt>
    <dgm:pt modelId="{F5D670A5-CB90-44DE-A4FF-5E72E3C3F60A}" type="parTrans" cxnId="{C517257B-23B1-42BC-A731-05EBD82485BE}">
      <dgm:prSet/>
      <dgm:spPr/>
      <dgm:t>
        <a:bodyPr/>
        <a:lstStyle/>
        <a:p>
          <a:endParaRPr lang="en-US" sz="1800"/>
        </a:p>
      </dgm:t>
    </dgm:pt>
    <dgm:pt modelId="{50A6BE65-5707-490E-9CA9-A3C2C010AB3E}" type="sibTrans" cxnId="{C517257B-23B1-42BC-A731-05EBD82485BE}">
      <dgm:prSet/>
      <dgm:spPr/>
      <dgm:t>
        <a:bodyPr/>
        <a:lstStyle/>
        <a:p>
          <a:endParaRPr lang="en-US" sz="1800"/>
        </a:p>
      </dgm:t>
    </dgm:pt>
    <dgm:pt modelId="{930756B8-EC2E-459E-904D-AB80B71C2472}">
      <dgm:prSet custT="1"/>
      <dgm:spPr/>
      <dgm:t>
        <a:bodyPr/>
        <a:lstStyle/>
        <a:p>
          <a:pPr>
            <a:lnSpc>
              <a:spcPct val="100000"/>
            </a:lnSpc>
          </a:pPr>
          <a:r>
            <a:rPr lang="en-US" sz="1100" b="0" i="0"/>
            <a:t>Aids in maintaining compliance with local and international financial laws, reducing legal risk</a:t>
          </a:r>
          <a:endParaRPr lang="en-US" sz="1100"/>
        </a:p>
      </dgm:t>
    </dgm:pt>
    <dgm:pt modelId="{60DCABF8-4F14-4D16-83A2-F0492FAAE0B2}" type="parTrans" cxnId="{512206B3-A9E5-49F7-B683-2357C5A7B56B}">
      <dgm:prSet/>
      <dgm:spPr/>
      <dgm:t>
        <a:bodyPr/>
        <a:lstStyle/>
        <a:p>
          <a:endParaRPr lang="en-US" sz="1800"/>
        </a:p>
      </dgm:t>
    </dgm:pt>
    <dgm:pt modelId="{324AA8D9-E99B-41C0-832C-58FFEF62F49F}" type="sibTrans" cxnId="{512206B3-A9E5-49F7-B683-2357C5A7B56B}">
      <dgm:prSet/>
      <dgm:spPr/>
      <dgm:t>
        <a:bodyPr/>
        <a:lstStyle/>
        <a:p>
          <a:endParaRPr lang="en-US" sz="1800"/>
        </a:p>
      </dgm:t>
    </dgm:pt>
    <dgm:pt modelId="{0C53D8D2-8DB8-41CB-B8FE-48114E13591B}">
      <dgm:prSet custT="1"/>
      <dgm:spPr/>
      <dgm:t>
        <a:bodyPr/>
        <a:lstStyle/>
        <a:p>
          <a:pPr>
            <a:lnSpc>
              <a:spcPct val="100000"/>
            </a:lnSpc>
            <a:defRPr b="1"/>
          </a:pPr>
          <a:r>
            <a:rPr lang="en-US" sz="1400" b="1" i="0"/>
            <a:t>Global Market Reach</a:t>
          </a:r>
          <a:endParaRPr lang="en-US" sz="1400"/>
        </a:p>
      </dgm:t>
    </dgm:pt>
    <dgm:pt modelId="{AF7270B9-0980-499E-9B8C-5ACAAC1F8690}" type="parTrans" cxnId="{1F5D5B40-766D-46EA-9392-56AD74C7FD2E}">
      <dgm:prSet/>
      <dgm:spPr/>
      <dgm:t>
        <a:bodyPr/>
        <a:lstStyle/>
        <a:p>
          <a:endParaRPr lang="en-US" sz="1800"/>
        </a:p>
      </dgm:t>
    </dgm:pt>
    <dgm:pt modelId="{516862A9-5977-48EA-AC03-52CEBF2455E5}" type="sibTrans" cxnId="{1F5D5B40-766D-46EA-9392-56AD74C7FD2E}">
      <dgm:prSet/>
      <dgm:spPr/>
      <dgm:t>
        <a:bodyPr/>
        <a:lstStyle/>
        <a:p>
          <a:endParaRPr lang="en-US" sz="1800"/>
        </a:p>
      </dgm:t>
    </dgm:pt>
    <dgm:pt modelId="{CE962213-B2DE-4821-980B-645D15A4DEEE}">
      <dgm:prSet custT="1"/>
      <dgm:spPr/>
      <dgm:t>
        <a:bodyPr/>
        <a:lstStyle/>
        <a:p>
          <a:pPr>
            <a:lnSpc>
              <a:spcPct val="100000"/>
            </a:lnSpc>
          </a:pPr>
          <a:r>
            <a:rPr lang="en-US" sz="1100" b="0" i="0"/>
            <a:t>Enables effective engagement with international clients, increasing potential for foreign investment</a:t>
          </a:r>
          <a:endParaRPr lang="en-US" sz="1100"/>
        </a:p>
      </dgm:t>
    </dgm:pt>
    <dgm:pt modelId="{644DC6DE-9B3B-4A7C-A166-7D3AD5F86D6E}" type="parTrans" cxnId="{2E80EF0F-CECF-490D-ACBD-B9B21BC46E28}">
      <dgm:prSet/>
      <dgm:spPr/>
      <dgm:t>
        <a:bodyPr/>
        <a:lstStyle/>
        <a:p>
          <a:endParaRPr lang="en-US" sz="1800"/>
        </a:p>
      </dgm:t>
    </dgm:pt>
    <dgm:pt modelId="{07FCFEA4-265C-4F66-AAA7-9F6061FA4028}" type="sibTrans" cxnId="{2E80EF0F-CECF-490D-ACBD-B9B21BC46E28}">
      <dgm:prSet/>
      <dgm:spPr/>
      <dgm:t>
        <a:bodyPr/>
        <a:lstStyle/>
        <a:p>
          <a:endParaRPr lang="en-US" sz="1800"/>
        </a:p>
      </dgm:t>
    </dgm:pt>
    <dgm:pt modelId="{9BB3E669-9308-49BE-831F-BF9A759160F1}" type="pres">
      <dgm:prSet presAssocID="{BDA70808-2B5D-46B2-BA50-53B140E2B86B}" presName="root" presStyleCnt="0">
        <dgm:presLayoutVars>
          <dgm:dir/>
          <dgm:resizeHandles val="exact"/>
        </dgm:presLayoutVars>
      </dgm:prSet>
      <dgm:spPr/>
    </dgm:pt>
    <dgm:pt modelId="{2F3507CC-93D4-4954-BBE7-15FADA4E7FFC}" type="pres">
      <dgm:prSet presAssocID="{D90345F6-3125-4EA2-AFD0-4501DEF2ABAF}" presName="compNode" presStyleCnt="0"/>
      <dgm:spPr/>
    </dgm:pt>
    <dgm:pt modelId="{6F92650A-0ACA-4369-9A3C-A26862400168}" type="pres">
      <dgm:prSet presAssocID="{D90345F6-3125-4EA2-AFD0-4501DEF2ABA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ard Room"/>
        </a:ext>
      </dgm:extLst>
    </dgm:pt>
    <dgm:pt modelId="{30E2AC85-1655-41CC-A8CB-937AD68F650F}" type="pres">
      <dgm:prSet presAssocID="{D90345F6-3125-4EA2-AFD0-4501DEF2ABAF}" presName="iconSpace" presStyleCnt="0"/>
      <dgm:spPr/>
    </dgm:pt>
    <dgm:pt modelId="{C68A0F10-B831-4EFF-BA8C-AB1572859527}" type="pres">
      <dgm:prSet presAssocID="{D90345F6-3125-4EA2-AFD0-4501DEF2ABAF}" presName="parTx" presStyleLbl="revTx" presStyleIdx="0" presStyleCnt="8">
        <dgm:presLayoutVars>
          <dgm:chMax val="0"/>
          <dgm:chPref val="0"/>
        </dgm:presLayoutVars>
      </dgm:prSet>
      <dgm:spPr/>
    </dgm:pt>
    <dgm:pt modelId="{0EFFFD2A-A530-4182-A408-E623AAD6C49F}" type="pres">
      <dgm:prSet presAssocID="{D90345F6-3125-4EA2-AFD0-4501DEF2ABAF}" presName="txSpace" presStyleCnt="0"/>
      <dgm:spPr/>
    </dgm:pt>
    <dgm:pt modelId="{E22FAAFF-C78C-4ABE-BF7F-EABE3F9473CB}" type="pres">
      <dgm:prSet presAssocID="{D90345F6-3125-4EA2-AFD0-4501DEF2ABAF}" presName="desTx" presStyleLbl="revTx" presStyleIdx="1" presStyleCnt="8">
        <dgm:presLayoutVars/>
      </dgm:prSet>
      <dgm:spPr/>
    </dgm:pt>
    <dgm:pt modelId="{86C2F099-CBC9-4E39-9EC9-0BD4958B5FE6}" type="pres">
      <dgm:prSet presAssocID="{CE72DDF9-1B67-447E-B72B-1621E0E8A9B9}" presName="sibTrans" presStyleCnt="0"/>
      <dgm:spPr/>
    </dgm:pt>
    <dgm:pt modelId="{A2ED9CDE-0B39-4F5E-9F67-23800EEEB889}" type="pres">
      <dgm:prSet presAssocID="{55F1CE8E-4CE6-4295-A0CB-941E293AE537}" presName="compNode" presStyleCnt="0"/>
      <dgm:spPr/>
    </dgm:pt>
    <dgm:pt modelId="{AB450BA5-70A5-42D8-B5D8-6E3CE64D7163}" type="pres">
      <dgm:prSet presAssocID="{55F1CE8E-4CE6-4295-A0CB-941E293AE53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andshake"/>
        </a:ext>
      </dgm:extLst>
    </dgm:pt>
    <dgm:pt modelId="{B572F129-5417-4685-B2D5-A52E9E152CA0}" type="pres">
      <dgm:prSet presAssocID="{55F1CE8E-4CE6-4295-A0CB-941E293AE537}" presName="iconSpace" presStyleCnt="0"/>
      <dgm:spPr/>
    </dgm:pt>
    <dgm:pt modelId="{934A0648-DE53-4246-B4D7-271FFB52948B}" type="pres">
      <dgm:prSet presAssocID="{55F1CE8E-4CE6-4295-A0CB-941E293AE537}" presName="parTx" presStyleLbl="revTx" presStyleIdx="2" presStyleCnt="8">
        <dgm:presLayoutVars>
          <dgm:chMax val="0"/>
          <dgm:chPref val="0"/>
        </dgm:presLayoutVars>
      </dgm:prSet>
      <dgm:spPr/>
    </dgm:pt>
    <dgm:pt modelId="{706178FF-CCBC-4C96-A8FB-B40726940F34}" type="pres">
      <dgm:prSet presAssocID="{55F1CE8E-4CE6-4295-A0CB-941E293AE537}" presName="txSpace" presStyleCnt="0"/>
      <dgm:spPr/>
    </dgm:pt>
    <dgm:pt modelId="{13191536-087B-4EEE-9C89-D24BB3647A5C}" type="pres">
      <dgm:prSet presAssocID="{55F1CE8E-4CE6-4295-A0CB-941E293AE537}" presName="desTx" presStyleLbl="revTx" presStyleIdx="3" presStyleCnt="8">
        <dgm:presLayoutVars/>
      </dgm:prSet>
      <dgm:spPr/>
    </dgm:pt>
    <dgm:pt modelId="{C070AF7F-CD42-4B8D-A7B7-A575668FCBC3}" type="pres">
      <dgm:prSet presAssocID="{BA43DFEE-8028-4CB2-8CAF-02248173B4F2}" presName="sibTrans" presStyleCnt="0"/>
      <dgm:spPr/>
    </dgm:pt>
    <dgm:pt modelId="{36CA2A60-4F4E-4153-8F2C-1563BC986080}" type="pres">
      <dgm:prSet presAssocID="{11906EA6-E3D1-4BFE-B333-F7D5112D03C5}" presName="compNode" presStyleCnt="0"/>
      <dgm:spPr/>
    </dgm:pt>
    <dgm:pt modelId="{2A529A11-2EA0-48B2-A71E-F9996F8A65FC}" type="pres">
      <dgm:prSet presAssocID="{11906EA6-E3D1-4BFE-B333-F7D5112D03C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cales of Justice"/>
        </a:ext>
      </dgm:extLst>
    </dgm:pt>
    <dgm:pt modelId="{359FE4BE-723C-4688-ABD3-06B3048EC8A9}" type="pres">
      <dgm:prSet presAssocID="{11906EA6-E3D1-4BFE-B333-F7D5112D03C5}" presName="iconSpace" presStyleCnt="0"/>
      <dgm:spPr/>
    </dgm:pt>
    <dgm:pt modelId="{CCECEF90-1E32-422A-BE12-150719271E1D}" type="pres">
      <dgm:prSet presAssocID="{11906EA6-E3D1-4BFE-B333-F7D5112D03C5}" presName="parTx" presStyleLbl="revTx" presStyleIdx="4" presStyleCnt="8">
        <dgm:presLayoutVars>
          <dgm:chMax val="0"/>
          <dgm:chPref val="0"/>
        </dgm:presLayoutVars>
      </dgm:prSet>
      <dgm:spPr/>
    </dgm:pt>
    <dgm:pt modelId="{3FC3EF42-96ED-49BE-84D6-CB7F0C0995CC}" type="pres">
      <dgm:prSet presAssocID="{11906EA6-E3D1-4BFE-B333-F7D5112D03C5}" presName="txSpace" presStyleCnt="0"/>
      <dgm:spPr/>
    </dgm:pt>
    <dgm:pt modelId="{95FC0D1E-97A0-4F2B-A7B1-5666335ABF56}" type="pres">
      <dgm:prSet presAssocID="{11906EA6-E3D1-4BFE-B333-F7D5112D03C5}" presName="desTx" presStyleLbl="revTx" presStyleIdx="5" presStyleCnt="8">
        <dgm:presLayoutVars/>
      </dgm:prSet>
      <dgm:spPr/>
    </dgm:pt>
    <dgm:pt modelId="{8A38D0B6-B4C6-4174-AF92-703DD0C9077F}" type="pres">
      <dgm:prSet presAssocID="{50A6BE65-5707-490E-9CA9-A3C2C010AB3E}" presName="sibTrans" presStyleCnt="0"/>
      <dgm:spPr/>
    </dgm:pt>
    <dgm:pt modelId="{A05F1F45-373A-4B1F-B089-800D54746597}" type="pres">
      <dgm:prSet presAssocID="{0C53D8D2-8DB8-41CB-B8FE-48114E13591B}" presName="compNode" presStyleCnt="0"/>
      <dgm:spPr/>
    </dgm:pt>
    <dgm:pt modelId="{30DC412E-F486-4FCC-8C8A-2625EFC67D92}" type="pres">
      <dgm:prSet presAssocID="{0C53D8D2-8DB8-41CB-B8FE-48114E13591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usiness Growth"/>
        </a:ext>
      </dgm:extLst>
    </dgm:pt>
    <dgm:pt modelId="{3AA33515-5CEA-40E5-9713-115E6840C1E1}" type="pres">
      <dgm:prSet presAssocID="{0C53D8D2-8DB8-41CB-B8FE-48114E13591B}" presName="iconSpace" presStyleCnt="0"/>
      <dgm:spPr/>
    </dgm:pt>
    <dgm:pt modelId="{46EDC025-B81B-4C60-A292-086EE0602989}" type="pres">
      <dgm:prSet presAssocID="{0C53D8D2-8DB8-41CB-B8FE-48114E13591B}" presName="parTx" presStyleLbl="revTx" presStyleIdx="6" presStyleCnt="8">
        <dgm:presLayoutVars>
          <dgm:chMax val="0"/>
          <dgm:chPref val="0"/>
        </dgm:presLayoutVars>
      </dgm:prSet>
      <dgm:spPr/>
    </dgm:pt>
    <dgm:pt modelId="{DC39067E-0CEC-4C26-9ED6-C8B38BD3F91F}" type="pres">
      <dgm:prSet presAssocID="{0C53D8D2-8DB8-41CB-B8FE-48114E13591B}" presName="txSpace" presStyleCnt="0"/>
      <dgm:spPr/>
    </dgm:pt>
    <dgm:pt modelId="{462B9302-D709-4013-A52A-67B253762C81}" type="pres">
      <dgm:prSet presAssocID="{0C53D8D2-8DB8-41CB-B8FE-48114E13591B}" presName="desTx" presStyleLbl="revTx" presStyleIdx="7" presStyleCnt="8">
        <dgm:presLayoutVars/>
      </dgm:prSet>
      <dgm:spPr/>
    </dgm:pt>
  </dgm:ptLst>
  <dgm:cxnLst>
    <dgm:cxn modelId="{6B79D105-EF22-4245-815A-A5F89E8AF487}" srcId="{BDA70808-2B5D-46B2-BA50-53B140E2B86B}" destId="{D90345F6-3125-4EA2-AFD0-4501DEF2ABAF}" srcOrd="0" destOrd="0" parTransId="{B5712084-E0DC-42F2-A7D9-979399405759}" sibTransId="{CE72DDF9-1B67-447E-B72B-1621E0E8A9B9}"/>
    <dgm:cxn modelId="{4C35D30F-32F6-FC42-99BE-7C7F572BC723}" type="presOf" srcId="{0C53D8D2-8DB8-41CB-B8FE-48114E13591B}" destId="{46EDC025-B81B-4C60-A292-086EE0602989}" srcOrd="0" destOrd="0" presId="urn:microsoft.com/office/officeart/2018/2/layout/IconLabelDescriptionList"/>
    <dgm:cxn modelId="{2E80EF0F-CECF-490D-ACBD-B9B21BC46E28}" srcId="{0C53D8D2-8DB8-41CB-B8FE-48114E13591B}" destId="{CE962213-B2DE-4821-980B-645D15A4DEEE}" srcOrd="0" destOrd="0" parTransId="{644DC6DE-9B3B-4A7C-A166-7D3AD5F86D6E}" sibTransId="{07FCFEA4-265C-4F66-AAA7-9F6061FA4028}"/>
    <dgm:cxn modelId="{4F09E82E-D984-174B-9237-37B342D0B0B2}" type="presOf" srcId="{930756B8-EC2E-459E-904D-AB80B71C2472}" destId="{95FC0D1E-97A0-4F2B-A7B1-5666335ABF56}" srcOrd="0" destOrd="0" presId="urn:microsoft.com/office/officeart/2018/2/layout/IconLabelDescriptionList"/>
    <dgm:cxn modelId="{CA90E23E-C576-2A46-A5A6-62D5F5053911}" type="presOf" srcId="{CE962213-B2DE-4821-980B-645D15A4DEEE}" destId="{462B9302-D709-4013-A52A-67B253762C81}" srcOrd="0" destOrd="0" presId="urn:microsoft.com/office/officeart/2018/2/layout/IconLabelDescriptionList"/>
    <dgm:cxn modelId="{1F5D5B40-766D-46EA-9392-56AD74C7FD2E}" srcId="{BDA70808-2B5D-46B2-BA50-53B140E2B86B}" destId="{0C53D8D2-8DB8-41CB-B8FE-48114E13591B}" srcOrd="3" destOrd="0" parTransId="{AF7270B9-0980-499E-9B8C-5ACAAC1F8690}" sibTransId="{516862A9-5977-48EA-AC03-52CEBF2455E5}"/>
    <dgm:cxn modelId="{C517257B-23B1-42BC-A731-05EBD82485BE}" srcId="{BDA70808-2B5D-46B2-BA50-53B140E2B86B}" destId="{11906EA6-E3D1-4BFE-B333-F7D5112D03C5}" srcOrd="2" destOrd="0" parTransId="{F5D670A5-CB90-44DE-A4FF-5E72E3C3F60A}" sibTransId="{50A6BE65-5707-490E-9CA9-A3C2C010AB3E}"/>
    <dgm:cxn modelId="{F4766F87-6015-9B41-83B6-D27BA7712EB2}" type="presOf" srcId="{7ACDE244-74CD-4F1D-BB16-5EEB9C5C3D0B}" destId="{13191536-087B-4EEE-9C89-D24BB3647A5C}" srcOrd="0" destOrd="0" presId="urn:microsoft.com/office/officeart/2018/2/layout/IconLabelDescriptionList"/>
    <dgm:cxn modelId="{9B325099-8801-AC4A-9983-B16C64399327}" type="presOf" srcId="{11906EA6-E3D1-4BFE-B333-F7D5112D03C5}" destId="{CCECEF90-1E32-422A-BE12-150719271E1D}" srcOrd="0" destOrd="0" presId="urn:microsoft.com/office/officeart/2018/2/layout/IconLabelDescriptionList"/>
    <dgm:cxn modelId="{6E83109F-8E99-D04D-ACC4-157BD5636425}" type="presOf" srcId="{55F1CE8E-4CE6-4295-A0CB-941E293AE537}" destId="{934A0648-DE53-4246-B4D7-271FFB52948B}" srcOrd="0" destOrd="0" presId="urn:microsoft.com/office/officeart/2018/2/layout/IconLabelDescriptionList"/>
    <dgm:cxn modelId="{986F45AA-79A3-4013-BF5B-5B4AF8E78B46}" srcId="{BDA70808-2B5D-46B2-BA50-53B140E2B86B}" destId="{55F1CE8E-4CE6-4295-A0CB-941E293AE537}" srcOrd="1" destOrd="0" parTransId="{077B9774-E640-4493-BEF1-AC5B029190D6}" sibTransId="{BA43DFEE-8028-4CB2-8CAF-02248173B4F2}"/>
    <dgm:cxn modelId="{512206B3-A9E5-49F7-B683-2357C5A7B56B}" srcId="{11906EA6-E3D1-4BFE-B333-F7D5112D03C5}" destId="{930756B8-EC2E-459E-904D-AB80B71C2472}" srcOrd="0" destOrd="0" parTransId="{60DCABF8-4F14-4D16-83A2-F0492FAAE0B2}" sibTransId="{324AA8D9-E99B-41C0-832C-58FFEF62F49F}"/>
    <dgm:cxn modelId="{60CB4FB8-6756-234A-BB91-403875F69FD0}" type="presOf" srcId="{76AAAA53-48CA-4D54-8CE2-92B763A3EA4C}" destId="{E22FAAFF-C78C-4ABE-BF7F-EABE3F9473CB}" srcOrd="0" destOrd="0" presId="urn:microsoft.com/office/officeart/2018/2/layout/IconLabelDescriptionList"/>
    <dgm:cxn modelId="{444D68E9-0D96-4DBF-A10A-EE708FE1B299}" srcId="{55F1CE8E-4CE6-4295-A0CB-941E293AE537}" destId="{7ACDE244-74CD-4F1D-BB16-5EEB9C5C3D0B}" srcOrd="0" destOrd="0" parTransId="{CB558AD2-45EB-4B43-8364-0BFDCFBFDCBA}" sibTransId="{C6B1A915-0433-4563-AEB8-3F4E181E6D25}"/>
    <dgm:cxn modelId="{96F182F2-09BA-4124-9AC8-4A34753B3360}" srcId="{D90345F6-3125-4EA2-AFD0-4501DEF2ABAF}" destId="{76AAAA53-48CA-4D54-8CE2-92B763A3EA4C}" srcOrd="0" destOrd="0" parTransId="{E3893D54-0A31-40BB-9E25-C7ADDC2155EB}" sibTransId="{0E496FB2-EE15-4805-BE96-989A691D03A2}"/>
    <dgm:cxn modelId="{18F14DF5-8B1C-7640-A683-7DC2356CC304}" type="presOf" srcId="{BDA70808-2B5D-46B2-BA50-53B140E2B86B}" destId="{9BB3E669-9308-49BE-831F-BF9A759160F1}" srcOrd="0" destOrd="0" presId="urn:microsoft.com/office/officeart/2018/2/layout/IconLabelDescriptionList"/>
    <dgm:cxn modelId="{8AABC6FB-46A3-BE41-8A90-2FDABDC5B3D5}" type="presOf" srcId="{D90345F6-3125-4EA2-AFD0-4501DEF2ABAF}" destId="{C68A0F10-B831-4EFF-BA8C-AB1572859527}" srcOrd="0" destOrd="0" presId="urn:microsoft.com/office/officeart/2018/2/layout/IconLabelDescriptionList"/>
    <dgm:cxn modelId="{F1C41220-5225-484D-B4E9-683E0A7B5D75}" type="presParOf" srcId="{9BB3E669-9308-49BE-831F-BF9A759160F1}" destId="{2F3507CC-93D4-4954-BBE7-15FADA4E7FFC}" srcOrd="0" destOrd="0" presId="urn:microsoft.com/office/officeart/2018/2/layout/IconLabelDescriptionList"/>
    <dgm:cxn modelId="{B31B09BB-A33A-2A45-A462-143E34FEF568}" type="presParOf" srcId="{2F3507CC-93D4-4954-BBE7-15FADA4E7FFC}" destId="{6F92650A-0ACA-4369-9A3C-A26862400168}" srcOrd="0" destOrd="0" presId="urn:microsoft.com/office/officeart/2018/2/layout/IconLabelDescriptionList"/>
    <dgm:cxn modelId="{00AC6E24-B6C4-7948-9636-A82C7385CF32}" type="presParOf" srcId="{2F3507CC-93D4-4954-BBE7-15FADA4E7FFC}" destId="{30E2AC85-1655-41CC-A8CB-937AD68F650F}" srcOrd="1" destOrd="0" presId="urn:microsoft.com/office/officeart/2018/2/layout/IconLabelDescriptionList"/>
    <dgm:cxn modelId="{668DAE02-1B8D-374A-B6AD-073312FF651B}" type="presParOf" srcId="{2F3507CC-93D4-4954-BBE7-15FADA4E7FFC}" destId="{C68A0F10-B831-4EFF-BA8C-AB1572859527}" srcOrd="2" destOrd="0" presId="urn:microsoft.com/office/officeart/2018/2/layout/IconLabelDescriptionList"/>
    <dgm:cxn modelId="{21A17B67-CD2C-6147-AE19-70E119D2350B}" type="presParOf" srcId="{2F3507CC-93D4-4954-BBE7-15FADA4E7FFC}" destId="{0EFFFD2A-A530-4182-A408-E623AAD6C49F}" srcOrd="3" destOrd="0" presId="urn:microsoft.com/office/officeart/2018/2/layout/IconLabelDescriptionList"/>
    <dgm:cxn modelId="{A6FB55CE-3D29-2A4B-BA61-1F067573C63A}" type="presParOf" srcId="{2F3507CC-93D4-4954-BBE7-15FADA4E7FFC}" destId="{E22FAAFF-C78C-4ABE-BF7F-EABE3F9473CB}" srcOrd="4" destOrd="0" presId="urn:microsoft.com/office/officeart/2018/2/layout/IconLabelDescriptionList"/>
    <dgm:cxn modelId="{3C8547F6-D3B1-2E41-BF41-ABB0073F54C0}" type="presParOf" srcId="{9BB3E669-9308-49BE-831F-BF9A759160F1}" destId="{86C2F099-CBC9-4E39-9EC9-0BD4958B5FE6}" srcOrd="1" destOrd="0" presId="urn:microsoft.com/office/officeart/2018/2/layout/IconLabelDescriptionList"/>
    <dgm:cxn modelId="{65EB9B79-54D8-5540-BCFC-6A9B54DE7CB0}" type="presParOf" srcId="{9BB3E669-9308-49BE-831F-BF9A759160F1}" destId="{A2ED9CDE-0B39-4F5E-9F67-23800EEEB889}" srcOrd="2" destOrd="0" presId="urn:microsoft.com/office/officeart/2018/2/layout/IconLabelDescriptionList"/>
    <dgm:cxn modelId="{84EC8BF6-2D8B-6B47-8255-BB0AA67A642E}" type="presParOf" srcId="{A2ED9CDE-0B39-4F5E-9F67-23800EEEB889}" destId="{AB450BA5-70A5-42D8-B5D8-6E3CE64D7163}" srcOrd="0" destOrd="0" presId="urn:microsoft.com/office/officeart/2018/2/layout/IconLabelDescriptionList"/>
    <dgm:cxn modelId="{0405E190-5ABD-6C40-8A91-FDFFA4976DCA}" type="presParOf" srcId="{A2ED9CDE-0B39-4F5E-9F67-23800EEEB889}" destId="{B572F129-5417-4685-B2D5-A52E9E152CA0}" srcOrd="1" destOrd="0" presId="urn:microsoft.com/office/officeart/2018/2/layout/IconLabelDescriptionList"/>
    <dgm:cxn modelId="{3F3CB131-D11D-134C-9B24-C11926111A3C}" type="presParOf" srcId="{A2ED9CDE-0B39-4F5E-9F67-23800EEEB889}" destId="{934A0648-DE53-4246-B4D7-271FFB52948B}" srcOrd="2" destOrd="0" presId="urn:microsoft.com/office/officeart/2018/2/layout/IconLabelDescriptionList"/>
    <dgm:cxn modelId="{1B0C282F-45C5-1F42-BFD3-FF2137BCE5D1}" type="presParOf" srcId="{A2ED9CDE-0B39-4F5E-9F67-23800EEEB889}" destId="{706178FF-CCBC-4C96-A8FB-B40726940F34}" srcOrd="3" destOrd="0" presId="urn:microsoft.com/office/officeart/2018/2/layout/IconLabelDescriptionList"/>
    <dgm:cxn modelId="{9A35D693-A0E3-1647-9F94-2084572C7E22}" type="presParOf" srcId="{A2ED9CDE-0B39-4F5E-9F67-23800EEEB889}" destId="{13191536-087B-4EEE-9C89-D24BB3647A5C}" srcOrd="4" destOrd="0" presId="urn:microsoft.com/office/officeart/2018/2/layout/IconLabelDescriptionList"/>
    <dgm:cxn modelId="{B103BC6B-B0C5-2448-90FD-F005BE1A91EC}" type="presParOf" srcId="{9BB3E669-9308-49BE-831F-BF9A759160F1}" destId="{C070AF7F-CD42-4B8D-A7B7-A575668FCBC3}" srcOrd="3" destOrd="0" presId="urn:microsoft.com/office/officeart/2018/2/layout/IconLabelDescriptionList"/>
    <dgm:cxn modelId="{56BEB8F7-9BD9-314D-81EB-1E9DDFA261FA}" type="presParOf" srcId="{9BB3E669-9308-49BE-831F-BF9A759160F1}" destId="{36CA2A60-4F4E-4153-8F2C-1563BC986080}" srcOrd="4" destOrd="0" presId="urn:microsoft.com/office/officeart/2018/2/layout/IconLabelDescriptionList"/>
    <dgm:cxn modelId="{2F2E8FD4-5437-5E48-AC31-5BBD6DBD13FC}" type="presParOf" srcId="{36CA2A60-4F4E-4153-8F2C-1563BC986080}" destId="{2A529A11-2EA0-48B2-A71E-F9996F8A65FC}" srcOrd="0" destOrd="0" presId="urn:microsoft.com/office/officeart/2018/2/layout/IconLabelDescriptionList"/>
    <dgm:cxn modelId="{F65F8884-88DE-4D42-B574-3FF0E40903F3}" type="presParOf" srcId="{36CA2A60-4F4E-4153-8F2C-1563BC986080}" destId="{359FE4BE-723C-4688-ABD3-06B3048EC8A9}" srcOrd="1" destOrd="0" presId="urn:microsoft.com/office/officeart/2018/2/layout/IconLabelDescriptionList"/>
    <dgm:cxn modelId="{8085C741-69C2-2444-8CC3-ABA6A85498BB}" type="presParOf" srcId="{36CA2A60-4F4E-4153-8F2C-1563BC986080}" destId="{CCECEF90-1E32-422A-BE12-150719271E1D}" srcOrd="2" destOrd="0" presId="urn:microsoft.com/office/officeart/2018/2/layout/IconLabelDescriptionList"/>
    <dgm:cxn modelId="{16AED14C-0CEB-4447-B916-BC11E1A961C8}" type="presParOf" srcId="{36CA2A60-4F4E-4153-8F2C-1563BC986080}" destId="{3FC3EF42-96ED-49BE-84D6-CB7F0C0995CC}" srcOrd="3" destOrd="0" presId="urn:microsoft.com/office/officeart/2018/2/layout/IconLabelDescriptionList"/>
    <dgm:cxn modelId="{A4928A55-6BF2-3141-9047-939A7CCBA096}" type="presParOf" srcId="{36CA2A60-4F4E-4153-8F2C-1563BC986080}" destId="{95FC0D1E-97A0-4F2B-A7B1-5666335ABF56}" srcOrd="4" destOrd="0" presId="urn:microsoft.com/office/officeart/2018/2/layout/IconLabelDescriptionList"/>
    <dgm:cxn modelId="{AEA2F8C5-0526-154F-8C5B-4D6A3C4099B0}" type="presParOf" srcId="{9BB3E669-9308-49BE-831F-BF9A759160F1}" destId="{8A38D0B6-B4C6-4174-AF92-703DD0C9077F}" srcOrd="5" destOrd="0" presId="urn:microsoft.com/office/officeart/2018/2/layout/IconLabelDescriptionList"/>
    <dgm:cxn modelId="{8F54E516-1563-8E48-A965-C8FD20FCDC93}" type="presParOf" srcId="{9BB3E669-9308-49BE-831F-BF9A759160F1}" destId="{A05F1F45-373A-4B1F-B089-800D54746597}" srcOrd="6" destOrd="0" presId="urn:microsoft.com/office/officeart/2018/2/layout/IconLabelDescriptionList"/>
    <dgm:cxn modelId="{85E51593-9E4C-FA46-A45A-2B7C505E2325}" type="presParOf" srcId="{A05F1F45-373A-4B1F-B089-800D54746597}" destId="{30DC412E-F486-4FCC-8C8A-2625EFC67D92}" srcOrd="0" destOrd="0" presId="urn:microsoft.com/office/officeart/2018/2/layout/IconLabelDescriptionList"/>
    <dgm:cxn modelId="{1A26AD8D-9548-8742-9B2D-B5C9E92D5681}" type="presParOf" srcId="{A05F1F45-373A-4B1F-B089-800D54746597}" destId="{3AA33515-5CEA-40E5-9713-115E6840C1E1}" srcOrd="1" destOrd="0" presId="urn:microsoft.com/office/officeart/2018/2/layout/IconLabelDescriptionList"/>
    <dgm:cxn modelId="{97F15ACE-7218-1A41-A3C7-0BBB101D0D60}" type="presParOf" srcId="{A05F1F45-373A-4B1F-B089-800D54746597}" destId="{46EDC025-B81B-4C60-A292-086EE0602989}" srcOrd="2" destOrd="0" presId="urn:microsoft.com/office/officeart/2018/2/layout/IconLabelDescriptionList"/>
    <dgm:cxn modelId="{9A3838FA-E817-234F-A636-A313FB30C541}" type="presParOf" srcId="{A05F1F45-373A-4B1F-B089-800D54746597}" destId="{DC39067E-0CEC-4C26-9ED6-C8B38BD3F91F}" srcOrd="3" destOrd="0" presId="urn:microsoft.com/office/officeart/2018/2/layout/IconLabelDescriptionList"/>
    <dgm:cxn modelId="{9CDCDB2B-2707-5948-9C5F-9F4816C54973}" type="presParOf" srcId="{A05F1F45-373A-4B1F-B089-800D54746597}" destId="{462B9302-D709-4013-A52A-67B253762C81}"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106EE9A-4644-4E98-924B-DE14E6EEEB5B}"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14A6536-6935-4AB2-91EF-B5EC97243939}">
      <dgm:prSet custT="1"/>
      <dgm:spPr/>
      <dgm:t>
        <a:bodyPr/>
        <a:lstStyle/>
        <a:p>
          <a:pPr>
            <a:lnSpc>
              <a:spcPct val="100000"/>
            </a:lnSpc>
            <a:defRPr b="1"/>
          </a:pPr>
          <a:r>
            <a:rPr lang="en-US" sz="1600" b="1" i="0" dirty="0"/>
            <a:t>1. Regulatory Documents</a:t>
          </a:r>
          <a:endParaRPr lang="en-US" sz="1600" b="1" dirty="0"/>
        </a:p>
      </dgm:t>
    </dgm:pt>
    <dgm:pt modelId="{A4C72EA7-DAE3-45FC-91EE-745B7C2F81A2}" type="parTrans" cxnId="{A81972A2-41F5-4979-A93A-D407B408273D}">
      <dgm:prSet/>
      <dgm:spPr/>
      <dgm:t>
        <a:bodyPr/>
        <a:lstStyle/>
        <a:p>
          <a:endParaRPr lang="en-US" sz="2800"/>
        </a:p>
      </dgm:t>
    </dgm:pt>
    <dgm:pt modelId="{56B602FA-19BD-4FB9-8ABE-1DD34606A3AC}" type="sibTrans" cxnId="{A81972A2-41F5-4979-A93A-D407B408273D}">
      <dgm:prSet/>
      <dgm:spPr/>
      <dgm:t>
        <a:bodyPr/>
        <a:lstStyle/>
        <a:p>
          <a:endParaRPr lang="en-US" sz="2000"/>
        </a:p>
      </dgm:t>
    </dgm:pt>
    <dgm:pt modelId="{8DDD09AA-8A35-45EF-81A7-371918F3D43D}">
      <dgm:prSet custT="1"/>
      <dgm:spPr/>
      <dgm:t>
        <a:bodyPr/>
        <a:lstStyle/>
        <a:p>
          <a:pPr>
            <a:lnSpc>
              <a:spcPct val="100000"/>
            </a:lnSpc>
          </a:pPr>
          <a:r>
            <a:rPr lang="en-US" sz="1200" b="0" i="0" dirty="0"/>
            <a:t>Mandatory filings for regulatory bodies (e.g., IPO prospectuses)</a:t>
          </a:r>
          <a:endParaRPr lang="en-US" sz="1200" dirty="0"/>
        </a:p>
      </dgm:t>
    </dgm:pt>
    <dgm:pt modelId="{FE64CE92-781F-445B-B007-E7536CBA3D6C}" type="parTrans" cxnId="{6E0BD7F8-8AFF-4469-8A46-EB05460558F8}">
      <dgm:prSet/>
      <dgm:spPr/>
      <dgm:t>
        <a:bodyPr/>
        <a:lstStyle/>
        <a:p>
          <a:endParaRPr lang="en-US" sz="2800"/>
        </a:p>
      </dgm:t>
    </dgm:pt>
    <dgm:pt modelId="{4AE72105-F2B7-4EAF-AF85-1BEA69C1692C}" type="sibTrans" cxnId="{6E0BD7F8-8AFF-4469-8A46-EB05460558F8}">
      <dgm:prSet/>
      <dgm:spPr/>
      <dgm:t>
        <a:bodyPr/>
        <a:lstStyle/>
        <a:p>
          <a:endParaRPr lang="en-US" sz="2000"/>
        </a:p>
      </dgm:t>
    </dgm:pt>
    <dgm:pt modelId="{B47679A7-3EA9-4CDE-BF78-CBA673B3553E}">
      <dgm:prSet custT="1"/>
      <dgm:spPr/>
      <dgm:t>
        <a:bodyPr/>
        <a:lstStyle/>
        <a:p>
          <a:pPr>
            <a:lnSpc>
              <a:spcPct val="100000"/>
            </a:lnSpc>
            <a:defRPr b="1"/>
          </a:pPr>
          <a:r>
            <a:rPr lang="en-US" sz="1600" b="1" i="0" dirty="0"/>
            <a:t>2. Company Annual Reports</a:t>
          </a:r>
          <a:endParaRPr lang="en-US" sz="1600" b="1" dirty="0"/>
        </a:p>
      </dgm:t>
    </dgm:pt>
    <dgm:pt modelId="{7EB0FE49-B50F-4824-A524-3E5146E2AFED}" type="parTrans" cxnId="{8BE98FC7-2705-4A8D-B7D0-FD3287DE0A52}">
      <dgm:prSet/>
      <dgm:spPr/>
      <dgm:t>
        <a:bodyPr/>
        <a:lstStyle/>
        <a:p>
          <a:endParaRPr lang="en-US" sz="2800"/>
        </a:p>
      </dgm:t>
    </dgm:pt>
    <dgm:pt modelId="{562CC29E-09EB-4ED3-B4CE-BED62B7CFE8C}" type="sibTrans" cxnId="{8BE98FC7-2705-4A8D-B7D0-FD3287DE0A52}">
      <dgm:prSet/>
      <dgm:spPr/>
      <dgm:t>
        <a:bodyPr/>
        <a:lstStyle/>
        <a:p>
          <a:endParaRPr lang="en-US" sz="2000"/>
        </a:p>
      </dgm:t>
    </dgm:pt>
    <dgm:pt modelId="{800C1570-BA1D-4EEB-B566-FC502D1B585F}">
      <dgm:prSet custT="1"/>
      <dgm:spPr/>
      <dgm:t>
        <a:bodyPr/>
        <a:lstStyle/>
        <a:p>
          <a:pPr>
            <a:lnSpc>
              <a:spcPct val="100000"/>
            </a:lnSpc>
          </a:pPr>
          <a:r>
            <a:rPr lang="en-US" sz="1200" b="0" i="0"/>
            <a:t>Detailed annual overviews of company’s performance and activities</a:t>
          </a:r>
          <a:endParaRPr lang="en-US" sz="1200"/>
        </a:p>
      </dgm:t>
    </dgm:pt>
    <dgm:pt modelId="{5B3B9862-7FBA-47CE-A0CD-D590DCA6F9C6}" type="parTrans" cxnId="{211E0D0E-FBB9-43EA-8368-9078DC20CCCC}">
      <dgm:prSet/>
      <dgm:spPr/>
      <dgm:t>
        <a:bodyPr/>
        <a:lstStyle/>
        <a:p>
          <a:endParaRPr lang="en-US" sz="2800"/>
        </a:p>
      </dgm:t>
    </dgm:pt>
    <dgm:pt modelId="{83B059F0-EE21-43B7-B375-14AAFAFB8A2B}" type="sibTrans" cxnId="{211E0D0E-FBB9-43EA-8368-9078DC20CCCC}">
      <dgm:prSet/>
      <dgm:spPr/>
      <dgm:t>
        <a:bodyPr/>
        <a:lstStyle/>
        <a:p>
          <a:endParaRPr lang="en-US" sz="2000"/>
        </a:p>
      </dgm:t>
    </dgm:pt>
    <dgm:pt modelId="{F1027EB0-CB6D-4E66-B525-6CD6EDFD89FA}">
      <dgm:prSet custT="1"/>
      <dgm:spPr/>
      <dgm:t>
        <a:bodyPr/>
        <a:lstStyle/>
        <a:p>
          <a:pPr>
            <a:lnSpc>
              <a:spcPct val="100000"/>
            </a:lnSpc>
            <a:defRPr b="1"/>
          </a:pPr>
          <a:r>
            <a:rPr lang="en-US" sz="1400" b="1" i="0" dirty="0"/>
            <a:t>3. Corporate Announcements and Circulars</a:t>
          </a:r>
          <a:endParaRPr lang="en-US" sz="1400" b="1" dirty="0"/>
        </a:p>
      </dgm:t>
    </dgm:pt>
    <dgm:pt modelId="{2CCFB53C-2F75-443C-9B52-4602F5F6BFDC}" type="parTrans" cxnId="{73AC78FB-87E5-472E-9D6E-20C6F5E40302}">
      <dgm:prSet/>
      <dgm:spPr/>
      <dgm:t>
        <a:bodyPr/>
        <a:lstStyle/>
        <a:p>
          <a:endParaRPr lang="en-US" sz="2800"/>
        </a:p>
      </dgm:t>
    </dgm:pt>
    <dgm:pt modelId="{FE410323-5EA3-4BD1-BC02-188B90341B6C}" type="sibTrans" cxnId="{73AC78FB-87E5-472E-9D6E-20C6F5E40302}">
      <dgm:prSet/>
      <dgm:spPr/>
      <dgm:t>
        <a:bodyPr/>
        <a:lstStyle/>
        <a:p>
          <a:endParaRPr lang="en-US" sz="2000"/>
        </a:p>
      </dgm:t>
    </dgm:pt>
    <dgm:pt modelId="{B02BDDC9-E2D1-480F-B834-5FED4724AA37}">
      <dgm:prSet custT="1"/>
      <dgm:spPr/>
      <dgm:t>
        <a:bodyPr/>
        <a:lstStyle/>
        <a:p>
          <a:pPr>
            <a:lnSpc>
              <a:spcPct val="100000"/>
            </a:lnSpc>
          </a:pPr>
          <a:r>
            <a:rPr lang="en-US" sz="1200" b="0" i="0"/>
            <a:t>Important updates and news for stakeholders (e.g., major corporate decisions)</a:t>
          </a:r>
          <a:endParaRPr lang="en-US" sz="1200"/>
        </a:p>
      </dgm:t>
    </dgm:pt>
    <dgm:pt modelId="{6C22B7FE-7469-4D5C-9922-2854BD492A42}" type="parTrans" cxnId="{06D6D4C8-0A27-47C1-863D-493BE62DD499}">
      <dgm:prSet/>
      <dgm:spPr/>
      <dgm:t>
        <a:bodyPr/>
        <a:lstStyle/>
        <a:p>
          <a:endParaRPr lang="en-US" sz="2800"/>
        </a:p>
      </dgm:t>
    </dgm:pt>
    <dgm:pt modelId="{58E97CE0-E986-4B48-8509-0E272A84BB86}" type="sibTrans" cxnId="{06D6D4C8-0A27-47C1-863D-493BE62DD499}">
      <dgm:prSet/>
      <dgm:spPr/>
      <dgm:t>
        <a:bodyPr/>
        <a:lstStyle/>
        <a:p>
          <a:endParaRPr lang="en-US" sz="2000"/>
        </a:p>
      </dgm:t>
    </dgm:pt>
    <dgm:pt modelId="{23FF33EF-B1FD-4914-BFCE-4267D8357822}">
      <dgm:prSet custT="1"/>
      <dgm:spPr/>
      <dgm:t>
        <a:bodyPr/>
        <a:lstStyle/>
        <a:p>
          <a:pPr>
            <a:lnSpc>
              <a:spcPct val="100000"/>
            </a:lnSpc>
            <a:defRPr b="1"/>
          </a:pPr>
          <a:r>
            <a:rPr lang="en-US" sz="1600" b="1" i="0" dirty="0"/>
            <a:t>4. Market Insights &amp; Financial News</a:t>
          </a:r>
          <a:endParaRPr lang="en-US" sz="1600" b="1" dirty="0"/>
        </a:p>
      </dgm:t>
    </dgm:pt>
    <dgm:pt modelId="{A1C112F4-E5F9-4D3A-A690-BB78125975B7}" type="parTrans" cxnId="{306CD013-C2BE-484D-BA2E-227A2E06779C}">
      <dgm:prSet/>
      <dgm:spPr/>
      <dgm:t>
        <a:bodyPr/>
        <a:lstStyle/>
        <a:p>
          <a:endParaRPr lang="en-US" sz="2800"/>
        </a:p>
      </dgm:t>
    </dgm:pt>
    <dgm:pt modelId="{43136477-6E9A-49DA-BA7E-47483B7E16DA}" type="sibTrans" cxnId="{306CD013-C2BE-484D-BA2E-227A2E06779C}">
      <dgm:prSet/>
      <dgm:spPr/>
      <dgm:t>
        <a:bodyPr/>
        <a:lstStyle/>
        <a:p>
          <a:endParaRPr lang="en-US" sz="2000"/>
        </a:p>
      </dgm:t>
    </dgm:pt>
    <dgm:pt modelId="{CCDEF464-D58F-41C1-8F10-B26FD6FF2FB5}">
      <dgm:prSet custT="1"/>
      <dgm:spPr/>
      <dgm:t>
        <a:bodyPr/>
        <a:lstStyle/>
        <a:p>
          <a:pPr>
            <a:lnSpc>
              <a:spcPct val="100000"/>
            </a:lnSpc>
          </a:pPr>
          <a:r>
            <a:rPr lang="en-US" sz="1200" b="0" i="0"/>
            <a:t>Investment analyses and financial news articles</a:t>
          </a:r>
          <a:endParaRPr lang="en-US" sz="1200"/>
        </a:p>
      </dgm:t>
    </dgm:pt>
    <dgm:pt modelId="{4CA0B8A7-C6B5-4787-A7D1-935CDC6A45FA}" type="parTrans" cxnId="{C9A5DDEA-BE51-48FA-994F-EC03DF06096F}">
      <dgm:prSet/>
      <dgm:spPr/>
      <dgm:t>
        <a:bodyPr/>
        <a:lstStyle/>
        <a:p>
          <a:endParaRPr lang="en-US" sz="2800"/>
        </a:p>
      </dgm:t>
    </dgm:pt>
    <dgm:pt modelId="{F5A37415-4E7A-48F2-83EA-5AC12536128D}" type="sibTrans" cxnId="{C9A5DDEA-BE51-48FA-994F-EC03DF06096F}">
      <dgm:prSet/>
      <dgm:spPr/>
      <dgm:t>
        <a:bodyPr/>
        <a:lstStyle/>
        <a:p>
          <a:endParaRPr lang="en-US" sz="2000"/>
        </a:p>
      </dgm:t>
    </dgm:pt>
    <dgm:pt modelId="{93DCC213-F376-46A9-9DA8-F56DD7ECF91E}">
      <dgm:prSet custT="1"/>
      <dgm:spPr/>
      <dgm:t>
        <a:bodyPr/>
        <a:lstStyle/>
        <a:p>
          <a:pPr>
            <a:lnSpc>
              <a:spcPct val="100000"/>
            </a:lnSpc>
            <a:defRPr b="1"/>
          </a:pPr>
          <a:r>
            <a:rPr lang="en-US" sz="1600" b="1" i="0" dirty="0"/>
            <a:t>5. Financial Product Marketing Materials</a:t>
          </a:r>
          <a:endParaRPr lang="en-US" sz="1600" b="1" dirty="0"/>
        </a:p>
      </dgm:t>
    </dgm:pt>
    <dgm:pt modelId="{90545228-49BE-403F-96E3-EAA6F7333D0D}" type="parTrans" cxnId="{8A3C7E25-C78C-42ED-8729-A16A2DB0C674}">
      <dgm:prSet/>
      <dgm:spPr/>
      <dgm:t>
        <a:bodyPr/>
        <a:lstStyle/>
        <a:p>
          <a:endParaRPr lang="en-US" sz="2800"/>
        </a:p>
      </dgm:t>
    </dgm:pt>
    <dgm:pt modelId="{C8636075-3DBB-4EC3-AD47-C8165AEA67D5}" type="sibTrans" cxnId="{8A3C7E25-C78C-42ED-8729-A16A2DB0C674}">
      <dgm:prSet/>
      <dgm:spPr/>
      <dgm:t>
        <a:bodyPr/>
        <a:lstStyle/>
        <a:p>
          <a:endParaRPr lang="en-US" sz="2000"/>
        </a:p>
      </dgm:t>
    </dgm:pt>
    <dgm:pt modelId="{97BB95FC-AE5B-45A6-99E5-5E9D19CA9135}">
      <dgm:prSet custT="1"/>
      <dgm:spPr/>
      <dgm:t>
        <a:bodyPr/>
        <a:lstStyle/>
        <a:p>
          <a:pPr>
            <a:lnSpc>
              <a:spcPct val="100000"/>
            </a:lnSpc>
          </a:pPr>
          <a:r>
            <a:rPr lang="en-US" sz="1200" b="0" i="0"/>
            <a:t>Promotional content for financial products (e.g., product brochures, newsletters, websites)</a:t>
          </a:r>
          <a:endParaRPr lang="en-US" sz="1200"/>
        </a:p>
      </dgm:t>
    </dgm:pt>
    <dgm:pt modelId="{C20A9C03-2DE6-424D-97B0-ECFEC2FE0612}" type="parTrans" cxnId="{F2A28E6B-4B00-4066-9379-56E64E818079}">
      <dgm:prSet/>
      <dgm:spPr/>
      <dgm:t>
        <a:bodyPr/>
        <a:lstStyle/>
        <a:p>
          <a:endParaRPr lang="en-US" sz="2800"/>
        </a:p>
      </dgm:t>
    </dgm:pt>
    <dgm:pt modelId="{1246B964-7354-4500-851C-12363FFD46E2}" type="sibTrans" cxnId="{F2A28E6B-4B00-4066-9379-56E64E818079}">
      <dgm:prSet/>
      <dgm:spPr/>
      <dgm:t>
        <a:bodyPr/>
        <a:lstStyle/>
        <a:p>
          <a:endParaRPr lang="en-US" sz="2000"/>
        </a:p>
      </dgm:t>
    </dgm:pt>
    <dgm:pt modelId="{EF3F4CB3-B0AC-483B-9AE1-A92F9765410B}">
      <dgm:prSet custT="1"/>
      <dgm:spPr/>
      <dgm:t>
        <a:bodyPr/>
        <a:lstStyle/>
        <a:p>
          <a:pPr>
            <a:lnSpc>
              <a:spcPct val="100000"/>
            </a:lnSpc>
            <a:defRPr b="1"/>
          </a:pPr>
          <a:r>
            <a:rPr lang="en-US" sz="1600" b="1" i="0" dirty="0"/>
            <a:t>6. Legal and Contractual Documents</a:t>
          </a:r>
          <a:endParaRPr lang="en-US" sz="1600" b="1" dirty="0"/>
        </a:p>
      </dgm:t>
    </dgm:pt>
    <dgm:pt modelId="{F5404D58-6E43-44BF-B0EA-575A9A70FE6B}" type="parTrans" cxnId="{22A9824A-F593-4761-B48D-913B907AF174}">
      <dgm:prSet/>
      <dgm:spPr/>
      <dgm:t>
        <a:bodyPr/>
        <a:lstStyle/>
        <a:p>
          <a:endParaRPr lang="en-US" sz="2800"/>
        </a:p>
      </dgm:t>
    </dgm:pt>
    <dgm:pt modelId="{FB2033CA-5687-4406-AAE5-D2015C2CB4F6}" type="sibTrans" cxnId="{22A9824A-F593-4761-B48D-913B907AF174}">
      <dgm:prSet/>
      <dgm:spPr/>
      <dgm:t>
        <a:bodyPr/>
        <a:lstStyle/>
        <a:p>
          <a:endParaRPr lang="en-US" sz="2000"/>
        </a:p>
      </dgm:t>
    </dgm:pt>
    <dgm:pt modelId="{F766E2AE-DE4A-487E-A286-C48F254977E9}">
      <dgm:prSet custT="1"/>
      <dgm:spPr/>
      <dgm:t>
        <a:bodyPr/>
        <a:lstStyle/>
        <a:p>
          <a:pPr>
            <a:lnSpc>
              <a:spcPct val="100000"/>
            </a:lnSpc>
          </a:pPr>
          <a:r>
            <a:rPr lang="en-US" sz="1200" b="0" i="0"/>
            <a:t>Legal agreements, contracts, terms and conditions, and disclaimers in financial operations</a:t>
          </a:r>
          <a:endParaRPr lang="en-US" sz="1200"/>
        </a:p>
      </dgm:t>
    </dgm:pt>
    <dgm:pt modelId="{B907ABB5-434A-42A5-B487-6FEBB747C22B}" type="parTrans" cxnId="{B41CB247-8CD3-4EC2-95A8-FFC6BC89FCCD}">
      <dgm:prSet/>
      <dgm:spPr/>
      <dgm:t>
        <a:bodyPr/>
        <a:lstStyle/>
        <a:p>
          <a:endParaRPr lang="en-US" sz="2800"/>
        </a:p>
      </dgm:t>
    </dgm:pt>
    <dgm:pt modelId="{651FAA7D-4CC6-4853-BC61-99B27A054DD0}" type="sibTrans" cxnId="{B41CB247-8CD3-4EC2-95A8-FFC6BC89FCCD}">
      <dgm:prSet/>
      <dgm:spPr/>
      <dgm:t>
        <a:bodyPr/>
        <a:lstStyle/>
        <a:p>
          <a:endParaRPr lang="en-US" sz="2000"/>
        </a:p>
      </dgm:t>
    </dgm:pt>
    <dgm:pt modelId="{D3AEE733-31C8-447C-B9BA-F51A1F85652D}" type="pres">
      <dgm:prSet presAssocID="{2106EE9A-4644-4E98-924B-DE14E6EEEB5B}" presName="root" presStyleCnt="0">
        <dgm:presLayoutVars>
          <dgm:dir/>
          <dgm:resizeHandles val="exact"/>
        </dgm:presLayoutVars>
      </dgm:prSet>
      <dgm:spPr/>
    </dgm:pt>
    <dgm:pt modelId="{1A2D54E9-7275-42ED-823D-8A5238028F31}" type="pres">
      <dgm:prSet presAssocID="{814A6536-6935-4AB2-91EF-B5EC97243939}" presName="compNode" presStyleCnt="0"/>
      <dgm:spPr/>
    </dgm:pt>
    <dgm:pt modelId="{E4783672-EA75-4998-A842-600DD3F76D37}" type="pres">
      <dgm:prSet presAssocID="{814A6536-6935-4AB2-91EF-B5EC9724393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Judge"/>
        </a:ext>
      </dgm:extLst>
    </dgm:pt>
    <dgm:pt modelId="{5B1DD2D7-4A6F-4EE8-B145-19260581094B}" type="pres">
      <dgm:prSet presAssocID="{814A6536-6935-4AB2-91EF-B5EC97243939}" presName="iconSpace" presStyleCnt="0"/>
      <dgm:spPr/>
    </dgm:pt>
    <dgm:pt modelId="{F5B33ED2-4462-4E62-8910-CE9651EBD419}" type="pres">
      <dgm:prSet presAssocID="{814A6536-6935-4AB2-91EF-B5EC97243939}" presName="parTx" presStyleLbl="revTx" presStyleIdx="0" presStyleCnt="12">
        <dgm:presLayoutVars>
          <dgm:chMax val="0"/>
          <dgm:chPref val="0"/>
        </dgm:presLayoutVars>
      </dgm:prSet>
      <dgm:spPr/>
    </dgm:pt>
    <dgm:pt modelId="{D5CBB19C-C3AD-45D2-815E-B210FAD875CF}" type="pres">
      <dgm:prSet presAssocID="{814A6536-6935-4AB2-91EF-B5EC97243939}" presName="txSpace" presStyleCnt="0"/>
      <dgm:spPr/>
    </dgm:pt>
    <dgm:pt modelId="{CBCD0FA7-459D-4C04-935A-0AB0882C4A5F}" type="pres">
      <dgm:prSet presAssocID="{814A6536-6935-4AB2-91EF-B5EC97243939}" presName="desTx" presStyleLbl="revTx" presStyleIdx="1" presStyleCnt="12">
        <dgm:presLayoutVars/>
      </dgm:prSet>
      <dgm:spPr/>
    </dgm:pt>
    <dgm:pt modelId="{67B48832-BD23-4503-A2DC-C385970E828E}" type="pres">
      <dgm:prSet presAssocID="{56B602FA-19BD-4FB9-8ABE-1DD34606A3AC}" presName="sibTrans" presStyleCnt="0"/>
      <dgm:spPr/>
    </dgm:pt>
    <dgm:pt modelId="{1CAAF994-C3B8-4020-853B-07B382DE4074}" type="pres">
      <dgm:prSet presAssocID="{B47679A7-3EA9-4CDE-BF78-CBA673B3553E}" presName="compNode" presStyleCnt="0"/>
      <dgm:spPr/>
    </dgm:pt>
    <dgm:pt modelId="{76C3A4DB-B31B-42BA-9541-F37C2F9A13EC}" type="pres">
      <dgm:prSet presAssocID="{B47679A7-3EA9-4CDE-BF78-CBA673B3553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7CB77F91-312F-481C-93D6-345A4F129BE6}" type="pres">
      <dgm:prSet presAssocID="{B47679A7-3EA9-4CDE-BF78-CBA673B3553E}" presName="iconSpace" presStyleCnt="0"/>
      <dgm:spPr/>
    </dgm:pt>
    <dgm:pt modelId="{2A327086-E74F-442C-A19B-E58AFFA658E9}" type="pres">
      <dgm:prSet presAssocID="{B47679A7-3EA9-4CDE-BF78-CBA673B3553E}" presName="parTx" presStyleLbl="revTx" presStyleIdx="2" presStyleCnt="12">
        <dgm:presLayoutVars>
          <dgm:chMax val="0"/>
          <dgm:chPref val="0"/>
        </dgm:presLayoutVars>
      </dgm:prSet>
      <dgm:spPr/>
    </dgm:pt>
    <dgm:pt modelId="{4AAA056F-A7A3-445F-9C66-6C666FD8CF80}" type="pres">
      <dgm:prSet presAssocID="{B47679A7-3EA9-4CDE-BF78-CBA673B3553E}" presName="txSpace" presStyleCnt="0"/>
      <dgm:spPr/>
    </dgm:pt>
    <dgm:pt modelId="{FB9EC18C-9659-4C5E-BAEB-B5232716D41B}" type="pres">
      <dgm:prSet presAssocID="{B47679A7-3EA9-4CDE-BF78-CBA673B3553E}" presName="desTx" presStyleLbl="revTx" presStyleIdx="3" presStyleCnt="12">
        <dgm:presLayoutVars/>
      </dgm:prSet>
      <dgm:spPr/>
    </dgm:pt>
    <dgm:pt modelId="{F671A2E2-845C-4AEC-894B-EECBB224C6A5}" type="pres">
      <dgm:prSet presAssocID="{562CC29E-09EB-4ED3-B4CE-BED62B7CFE8C}" presName="sibTrans" presStyleCnt="0"/>
      <dgm:spPr/>
    </dgm:pt>
    <dgm:pt modelId="{5DA07C00-F2DD-4BF3-915E-CF25160A1176}" type="pres">
      <dgm:prSet presAssocID="{F1027EB0-CB6D-4E66-B525-6CD6EDFD89FA}" presName="compNode" presStyleCnt="0"/>
      <dgm:spPr/>
    </dgm:pt>
    <dgm:pt modelId="{DE86AC31-B176-4FCF-AB13-E65BEA3282F5}" type="pres">
      <dgm:prSet presAssocID="{F1027EB0-CB6D-4E66-B525-6CD6EDFD89F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wspaper"/>
        </a:ext>
      </dgm:extLst>
    </dgm:pt>
    <dgm:pt modelId="{BD6479DC-317C-48AB-A630-88A6A8D49265}" type="pres">
      <dgm:prSet presAssocID="{F1027EB0-CB6D-4E66-B525-6CD6EDFD89FA}" presName="iconSpace" presStyleCnt="0"/>
      <dgm:spPr/>
    </dgm:pt>
    <dgm:pt modelId="{444186DF-364E-4D48-AE83-5BEAD276F528}" type="pres">
      <dgm:prSet presAssocID="{F1027EB0-CB6D-4E66-B525-6CD6EDFD89FA}" presName="parTx" presStyleLbl="revTx" presStyleIdx="4" presStyleCnt="12">
        <dgm:presLayoutVars>
          <dgm:chMax val="0"/>
          <dgm:chPref val="0"/>
        </dgm:presLayoutVars>
      </dgm:prSet>
      <dgm:spPr/>
    </dgm:pt>
    <dgm:pt modelId="{05DB51F5-6024-4B38-906B-8D0740970170}" type="pres">
      <dgm:prSet presAssocID="{F1027EB0-CB6D-4E66-B525-6CD6EDFD89FA}" presName="txSpace" presStyleCnt="0"/>
      <dgm:spPr/>
    </dgm:pt>
    <dgm:pt modelId="{4682551A-8A06-45FE-8C74-ACBA2A1B2DBF}" type="pres">
      <dgm:prSet presAssocID="{F1027EB0-CB6D-4E66-B525-6CD6EDFD89FA}" presName="desTx" presStyleLbl="revTx" presStyleIdx="5" presStyleCnt="12">
        <dgm:presLayoutVars/>
      </dgm:prSet>
      <dgm:spPr/>
    </dgm:pt>
    <dgm:pt modelId="{7A59CD15-B403-4C08-B23D-0A6937892C71}" type="pres">
      <dgm:prSet presAssocID="{FE410323-5EA3-4BD1-BC02-188B90341B6C}" presName="sibTrans" presStyleCnt="0"/>
      <dgm:spPr/>
    </dgm:pt>
    <dgm:pt modelId="{910229B5-1AD2-46A7-B161-04A3B0792B5E}" type="pres">
      <dgm:prSet presAssocID="{23FF33EF-B1FD-4914-BFCE-4267D8357822}" presName="compNode" presStyleCnt="0"/>
      <dgm:spPr/>
    </dgm:pt>
    <dgm:pt modelId="{6F114411-3CAC-476E-B18D-67A4720F37E2}" type="pres">
      <dgm:prSet presAssocID="{23FF33EF-B1FD-4914-BFCE-4267D835782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2096F720-B81A-432F-BCBC-9E134D6BA539}" type="pres">
      <dgm:prSet presAssocID="{23FF33EF-B1FD-4914-BFCE-4267D8357822}" presName="iconSpace" presStyleCnt="0"/>
      <dgm:spPr/>
    </dgm:pt>
    <dgm:pt modelId="{F55DC9D4-3194-4123-B573-F0359440B5A9}" type="pres">
      <dgm:prSet presAssocID="{23FF33EF-B1FD-4914-BFCE-4267D8357822}" presName="parTx" presStyleLbl="revTx" presStyleIdx="6" presStyleCnt="12">
        <dgm:presLayoutVars>
          <dgm:chMax val="0"/>
          <dgm:chPref val="0"/>
        </dgm:presLayoutVars>
      </dgm:prSet>
      <dgm:spPr/>
    </dgm:pt>
    <dgm:pt modelId="{DC9CD39A-808E-4399-8D43-2615C21F1589}" type="pres">
      <dgm:prSet presAssocID="{23FF33EF-B1FD-4914-BFCE-4267D8357822}" presName="txSpace" presStyleCnt="0"/>
      <dgm:spPr/>
    </dgm:pt>
    <dgm:pt modelId="{5A694894-C16C-4FAE-A6CC-13A6A287CFA1}" type="pres">
      <dgm:prSet presAssocID="{23FF33EF-B1FD-4914-BFCE-4267D8357822}" presName="desTx" presStyleLbl="revTx" presStyleIdx="7" presStyleCnt="12">
        <dgm:presLayoutVars/>
      </dgm:prSet>
      <dgm:spPr/>
    </dgm:pt>
    <dgm:pt modelId="{31BD74E1-45A7-42CF-A254-70EDB2246BEE}" type="pres">
      <dgm:prSet presAssocID="{43136477-6E9A-49DA-BA7E-47483B7E16DA}" presName="sibTrans" presStyleCnt="0"/>
      <dgm:spPr/>
    </dgm:pt>
    <dgm:pt modelId="{6D35D891-B0CE-45E7-BAA0-F2E548F5F235}" type="pres">
      <dgm:prSet presAssocID="{93DCC213-F376-46A9-9DA8-F56DD7ECF91E}" presName="compNode" presStyleCnt="0"/>
      <dgm:spPr/>
    </dgm:pt>
    <dgm:pt modelId="{D9BFBEA0-4952-4E75-AF54-EDE83B5AA987}" type="pres">
      <dgm:prSet presAssocID="{93DCC213-F376-46A9-9DA8-F56DD7ECF91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pen envelope"/>
        </a:ext>
      </dgm:extLst>
    </dgm:pt>
    <dgm:pt modelId="{73667EB0-6149-4E7A-AB90-FD01DD1C8479}" type="pres">
      <dgm:prSet presAssocID="{93DCC213-F376-46A9-9DA8-F56DD7ECF91E}" presName="iconSpace" presStyleCnt="0"/>
      <dgm:spPr/>
    </dgm:pt>
    <dgm:pt modelId="{9696D690-1A01-4F81-A523-84DB2573FD3A}" type="pres">
      <dgm:prSet presAssocID="{93DCC213-F376-46A9-9DA8-F56DD7ECF91E}" presName="parTx" presStyleLbl="revTx" presStyleIdx="8" presStyleCnt="12">
        <dgm:presLayoutVars>
          <dgm:chMax val="0"/>
          <dgm:chPref val="0"/>
        </dgm:presLayoutVars>
      </dgm:prSet>
      <dgm:spPr/>
    </dgm:pt>
    <dgm:pt modelId="{0E99C5BC-2C09-405B-9C31-E5BE15D720C2}" type="pres">
      <dgm:prSet presAssocID="{93DCC213-F376-46A9-9DA8-F56DD7ECF91E}" presName="txSpace" presStyleCnt="0"/>
      <dgm:spPr/>
    </dgm:pt>
    <dgm:pt modelId="{EA60791E-8545-4027-B365-5D932965B798}" type="pres">
      <dgm:prSet presAssocID="{93DCC213-F376-46A9-9DA8-F56DD7ECF91E}" presName="desTx" presStyleLbl="revTx" presStyleIdx="9" presStyleCnt="12">
        <dgm:presLayoutVars/>
      </dgm:prSet>
      <dgm:spPr/>
    </dgm:pt>
    <dgm:pt modelId="{14C31462-3FF2-4C11-BF72-94DF1D722CE1}" type="pres">
      <dgm:prSet presAssocID="{C8636075-3DBB-4EC3-AD47-C8165AEA67D5}" presName="sibTrans" presStyleCnt="0"/>
      <dgm:spPr/>
    </dgm:pt>
    <dgm:pt modelId="{DEA673D1-6297-4D9C-97B6-6A34963E905D}" type="pres">
      <dgm:prSet presAssocID="{EF3F4CB3-B0AC-483B-9AE1-A92F9765410B}" presName="compNode" presStyleCnt="0"/>
      <dgm:spPr/>
    </dgm:pt>
    <dgm:pt modelId="{24729BB6-906E-411B-8E7A-6EA82C62AC44}" type="pres">
      <dgm:prSet presAssocID="{EF3F4CB3-B0AC-483B-9AE1-A92F9765410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ntract"/>
        </a:ext>
      </dgm:extLst>
    </dgm:pt>
    <dgm:pt modelId="{7B86DEF4-A13B-4DA9-8A58-00A0AEA5F6F6}" type="pres">
      <dgm:prSet presAssocID="{EF3F4CB3-B0AC-483B-9AE1-A92F9765410B}" presName="iconSpace" presStyleCnt="0"/>
      <dgm:spPr/>
    </dgm:pt>
    <dgm:pt modelId="{07CD5B51-7D3C-4F0B-A21E-5B98B2A1B726}" type="pres">
      <dgm:prSet presAssocID="{EF3F4CB3-B0AC-483B-9AE1-A92F9765410B}" presName="parTx" presStyleLbl="revTx" presStyleIdx="10" presStyleCnt="12">
        <dgm:presLayoutVars>
          <dgm:chMax val="0"/>
          <dgm:chPref val="0"/>
        </dgm:presLayoutVars>
      </dgm:prSet>
      <dgm:spPr/>
    </dgm:pt>
    <dgm:pt modelId="{484463CC-9498-4C9B-9040-65945D97026B}" type="pres">
      <dgm:prSet presAssocID="{EF3F4CB3-B0AC-483B-9AE1-A92F9765410B}" presName="txSpace" presStyleCnt="0"/>
      <dgm:spPr/>
    </dgm:pt>
    <dgm:pt modelId="{176E65F3-1C75-4A06-9037-C0D18AC30513}" type="pres">
      <dgm:prSet presAssocID="{EF3F4CB3-B0AC-483B-9AE1-A92F9765410B}" presName="desTx" presStyleLbl="revTx" presStyleIdx="11" presStyleCnt="12">
        <dgm:presLayoutVars/>
      </dgm:prSet>
      <dgm:spPr/>
    </dgm:pt>
  </dgm:ptLst>
  <dgm:cxnLst>
    <dgm:cxn modelId="{FBAADB03-545E-DB48-8C40-8B6202BFFB88}" type="presOf" srcId="{93DCC213-F376-46A9-9DA8-F56DD7ECF91E}" destId="{9696D690-1A01-4F81-A523-84DB2573FD3A}" srcOrd="0" destOrd="0" presId="urn:microsoft.com/office/officeart/2018/5/layout/CenteredIconLabelDescriptionList"/>
    <dgm:cxn modelId="{F56C9B09-CD2A-AA44-B6CC-F8251E723AC1}" type="presOf" srcId="{97BB95FC-AE5B-45A6-99E5-5E9D19CA9135}" destId="{EA60791E-8545-4027-B365-5D932965B798}" srcOrd="0" destOrd="0" presId="urn:microsoft.com/office/officeart/2018/5/layout/CenteredIconLabelDescriptionList"/>
    <dgm:cxn modelId="{211E0D0E-FBB9-43EA-8368-9078DC20CCCC}" srcId="{B47679A7-3EA9-4CDE-BF78-CBA673B3553E}" destId="{800C1570-BA1D-4EEB-B566-FC502D1B585F}" srcOrd="0" destOrd="0" parTransId="{5B3B9862-7FBA-47CE-A0CD-D590DCA6F9C6}" sibTransId="{83B059F0-EE21-43B7-B375-14AAFAFB8A2B}"/>
    <dgm:cxn modelId="{C24BD30E-C0B8-5B47-8E06-DC0621E6534E}" type="presOf" srcId="{814A6536-6935-4AB2-91EF-B5EC97243939}" destId="{F5B33ED2-4462-4E62-8910-CE9651EBD419}" srcOrd="0" destOrd="0" presId="urn:microsoft.com/office/officeart/2018/5/layout/CenteredIconLabelDescriptionList"/>
    <dgm:cxn modelId="{306CD013-C2BE-484D-BA2E-227A2E06779C}" srcId="{2106EE9A-4644-4E98-924B-DE14E6EEEB5B}" destId="{23FF33EF-B1FD-4914-BFCE-4267D8357822}" srcOrd="3" destOrd="0" parTransId="{A1C112F4-E5F9-4D3A-A690-BB78125975B7}" sibTransId="{43136477-6E9A-49DA-BA7E-47483B7E16DA}"/>
    <dgm:cxn modelId="{C358B617-7AFA-3D40-9C74-773606F72E14}" type="presOf" srcId="{23FF33EF-B1FD-4914-BFCE-4267D8357822}" destId="{F55DC9D4-3194-4123-B573-F0359440B5A9}" srcOrd="0" destOrd="0" presId="urn:microsoft.com/office/officeart/2018/5/layout/CenteredIconLabelDescriptionList"/>
    <dgm:cxn modelId="{8A3C7E25-C78C-42ED-8729-A16A2DB0C674}" srcId="{2106EE9A-4644-4E98-924B-DE14E6EEEB5B}" destId="{93DCC213-F376-46A9-9DA8-F56DD7ECF91E}" srcOrd="4" destOrd="0" parTransId="{90545228-49BE-403F-96E3-EAA6F7333D0D}" sibTransId="{C8636075-3DBB-4EC3-AD47-C8165AEA67D5}"/>
    <dgm:cxn modelId="{22D8852D-E5D9-734E-8CF8-E5D3C9E33FCB}" type="presOf" srcId="{B02BDDC9-E2D1-480F-B834-5FED4724AA37}" destId="{4682551A-8A06-45FE-8C74-ACBA2A1B2DBF}" srcOrd="0" destOrd="0" presId="urn:microsoft.com/office/officeart/2018/5/layout/CenteredIconLabelDescriptionList"/>
    <dgm:cxn modelId="{D2DADB2D-17F9-4347-B115-F578F4EAB49C}" type="presOf" srcId="{B47679A7-3EA9-4CDE-BF78-CBA673B3553E}" destId="{2A327086-E74F-442C-A19B-E58AFFA658E9}" srcOrd="0" destOrd="0" presId="urn:microsoft.com/office/officeart/2018/5/layout/CenteredIconLabelDescriptionList"/>
    <dgm:cxn modelId="{0E2E5C31-16C3-134C-A8CD-61835FC4B15D}" type="presOf" srcId="{2106EE9A-4644-4E98-924B-DE14E6EEEB5B}" destId="{D3AEE733-31C8-447C-B9BA-F51A1F85652D}" srcOrd="0" destOrd="0" presId="urn:microsoft.com/office/officeart/2018/5/layout/CenteredIconLabelDescriptionList"/>
    <dgm:cxn modelId="{B41CB247-8CD3-4EC2-95A8-FFC6BC89FCCD}" srcId="{EF3F4CB3-B0AC-483B-9AE1-A92F9765410B}" destId="{F766E2AE-DE4A-487E-A286-C48F254977E9}" srcOrd="0" destOrd="0" parTransId="{B907ABB5-434A-42A5-B487-6FEBB747C22B}" sibTransId="{651FAA7D-4CC6-4853-BC61-99B27A054DD0}"/>
    <dgm:cxn modelId="{22A9824A-F593-4761-B48D-913B907AF174}" srcId="{2106EE9A-4644-4E98-924B-DE14E6EEEB5B}" destId="{EF3F4CB3-B0AC-483B-9AE1-A92F9765410B}" srcOrd="5" destOrd="0" parTransId="{F5404D58-6E43-44BF-B0EA-575A9A70FE6B}" sibTransId="{FB2033CA-5687-4406-AAE5-D2015C2CB4F6}"/>
    <dgm:cxn modelId="{936EC650-4998-9C4E-BF0B-0B6F00BBE6E9}" type="presOf" srcId="{F766E2AE-DE4A-487E-A286-C48F254977E9}" destId="{176E65F3-1C75-4A06-9037-C0D18AC30513}" srcOrd="0" destOrd="0" presId="urn:microsoft.com/office/officeart/2018/5/layout/CenteredIconLabelDescriptionList"/>
    <dgm:cxn modelId="{F2A28E6B-4B00-4066-9379-56E64E818079}" srcId="{93DCC213-F376-46A9-9DA8-F56DD7ECF91E}" destId="{97BB95FC-AE5B-45A6-99E5-5E9D19CA9135}" srcOrd="0" destOrd="0" parTransId="{C20A9C03-2DE6-424D-97B0-ECFEC2FE0612}" sibTransId="{1246B964-7354-4500-851C-12363FFD46E2}"/>
    <dgm:cxn modelId="{FC9A146D-4D03-0F49-961C-795A367E4202}" type="presOf" srcId="{EF3F4CB3-B0AC-483B-9AE1-A92F9765410B}" destId="{07CD5B51-7D3C-4F0B-A21E-5B98B2A1B726}" srcOrd="0" destOrd="0" presId="urn:microsoft.com/office/officeart/2018/5/layout/CenteredIconLabelDescriptionList"/>
    <dgm:cxn modelId="{C750E672-916C-B74A-AED1-88A11E0EA297}" type="presOf" srcId="{8DDD09AA-8A35-45EF-81A7-371918F3D43D}" destId="{CBCD0FA7-459D-4C04-935A-0AB0882C4A5F}" srcOrd="0" destOrd="0" presId="urn:microsoft.com/office/officeart/2018/5/layout/CenteredIconLabelDescriptionList"/>
    <dgm:cxn modelId="{A81972A2-41F5-4979-A93A-D407B408273D}" srcId="{2106EE9A-4644-4E98-924B-DE14E6EEEB5B}" destId="{814A6536-6935-4AB2-91EF-B5EC97243939}" srcOrd="0" destOrd="0" parTransId="{A4C72EA7-DAE3-45FC-91EE-745B7C2F81A2}" sibTransId="{56B602FA-19BD-4FB9-8ABE-1DD34606A3AC}"/>
    <dgm:cxn modelId="{DFF55AC4-73F2-5444-8CB4-8970ED615F76}" type="presOf" srcId="{800C1570-BA1D-4EEB-B566-FC502D1B585F}" destId="{FB9EC18C-9659-4C5E-BAEB-B5232716D41B}" srcOrd="0" destOrd="0" presId="urn:microsoft.com/office/officeart/2018/5/layout/CenteredIconLabelDescriptionList"/>
    <dgm:cxn modelId="{8BE98FC7-2705-4A8D-B7D0-FD3287DE0A52}" srcId="{2106EE9A-4644-4E98-924B-DE14E6EEEB5B}" destId="{B47679A7-3EA9-4CDE-BF78-CBA673B3553E}" srcOrd="1" destOrd="0" parTransId="{7EB0FE49-B50F-4824-A524-3E5146E2AFED}" sibTransId="{562CC29E-09EB-4ED3-B4CE-BED62B7CFE8C}"/>
    <dgm:cxn modelId="{06D6D4C8-0A27-47C1-863D-493BE62DD499}" srcId="{F1027EB0-CB6D-4E66-B525-6CD6EDFD89FA}" destId="{B02BDDC9-E2D1-480F-B834-5FED4724AA37}" srcOrd="0" destOrd="0" parTransId="{6C22B7FE-7469-4D5C-9922-2854BD492A42}" sibTransId="{58E97CE0-E986-4B48-8509-0E272A84BB86}"/>
    <dgm:cxn modelId="{F94882DE-0ED2-844D-91CD-6E355D9DF968}" type="presOf" srcId="{F1027EB0-CB6D-4E66-B525-6CD6EDFD89FA}" destId="{444186DF-364E-4D48-AE83-5BEAD276F528}" srcOrd="0" destOrd="0" presId="urn:microsoft.com/office/officeart/2018/5/layout/CenteredIconLabelDescriptionList"/>
    <dgm:cxn modelId="{115333E1-1856-A345-97C8-520DBBC264A8}" type="presOf" srcId="{CCDEF464-D58F-41C1-8F10-B26FD6FF2FB5}" destId="{5A694894-C16C-4FAE-A6CC-13A6A287CFA1}" srcOrd="0" destOrd="0" presId="urn:microsoft.com/office/officeart/2018/5/layout/CenteredIconLabelDescriptionList"/>
    <dgm:cxn modelId="{C9A5DDEA-BE51-48FA-994F-EC03DF06096F}" srcId="{23FF33EF-B1FD-4914-BFCE-4267D8357822}" destId="{CCDEF464-D58F-41C1-8F10-B26FD6FF2FB5}" srcOrd="0" destOrd="0" parTransId="{4CA0B8A7-C6B5-4787-A7D1-935CDC6A45FA}" sibTransId="{F5A37415-4E7A-48F2-83EA-5AC12536128D}"/>
    <dgm:cxn modelId="{6E0BD7F8-8AFF-4469-8A46-EB05460558F8}" srcId="{814A6536-6935-4AB2-91EF-B5EC97243939}" destId="{8DDD09AA-8A35-45EF-81A7-371918F3D43D}" srcOrd="0" destOrd="0" parTransId="{FE64CE92-781F-445B-B007-E7536CBA3D6C}" sibTransId="{4AE72105-F2B7-4EAF-AF85-1BEA69C1692C}"/>
    <dgm:cxn modelId="{73AC78FB-87E5-472E-9D6E-20C6F5E40302}" srcId="{2106EE9A-4644-4E98-924B-DE14E6EEEB5B}" destId="{F1027EB0-CB6D-4E66-B525-6CD6EDFD89FA}" srcOrd="2" destOrd="0" parTransId="{2CCFB53C-2F75-443C-9B52-4602F5F6BFDC}" sibTransId="{FE410323-5EA3-4BD1-BC02-188B90341B6C}"/>
    <dgm:cxn modelId="{65764E94-FA39-D34D-80B3-3CBA1E53EF97}" type="presParOf" srcId="{D3AEE733-31C8-447C-B9BA-F51A1F85652D}" destId="{1A2D54E9-7275-42ED-823D-8A5238028F31}" srcOrd="0" destOrd="0" presId="urn:microsoft.com/office/officeart/2018/5/layout/CenteredIconLabelDescriptionList"/>
    <dgm:cxn modelId="{8DDCF115-3961-C241-94CA-E96F1F765172}" type="presParOf" srcId="{1A2D54E9-7275-42ED-823D-8A5238028F31}" destId="{E4783672-EA75-4998-A842-600DD3F76D37}" srcOrd="0" destOrd="0" presId="urn:microsoft.com/office/officeart/2018/5/layout/CenteredIconLabelDescriptionList"/>
    <dgm:cxn modelId="{554E3938-FC43-A340-82F8-CE7DB70E2562}" type="presParOf" srcId="{1A2D54E9-7275-42ED-823D-8A5238028F31}" destId="{5B1DD2D7-4A6F-4EE8-B145-19260581094B}" srcOrd="1" destOrd="0" presId="urn:microsoft.com/office/officeart/2018/5/layout/CenteredIconLabelDescriptionList"/>
    <dgm:cxn modelId="{E658B004-42DE-604B-877E-483913178E18}" type="presParOf" srcId="{1A2D54E9-7275-42ED-823D-8A5238028F31}" destId="{F5B33ED2-4462-4E62-8910-CE9651EBD419}" srcOrd="2" destOrd="0" presId="urn:microsoft.com/office/officeart/2018/5/layout/CenteredIconLabelDescriptionList"/>
    <dgm:cxn modelId="{4C319EDD-02F1-7A45-8FF9-0AD537C126C2}" type="presParOf" srcId="{1A2D54E9-7275-42ED-823D-8A5238028F31}" destId="{D5CBB19C-C3AD-45D2-815E-B210FAD875CF}" srcOrd="3" destOrd="0" presId="urn:microsoft.com/office/officeart/2018/5/layout/CenteredIconLabelDescriptionList"/>
    <dgm:cxn modelId="{80C1CBD6-EB52-A840-BEBE-9AE2E2704507}" type="presParOf" srcId="{1A2D54E9-7275-42ED-823D-8A5238028F31}" destId="{CBCD0FA7-459D-4C04-935A-0AB0882C4A5F}" srcOrd="4" destOrd="0" presId="urn:microsoft.com/office/officeart/2018/5/layout/CenteredIconLabelDescriptionList"/>
    <dgm:cxn modelId="{DCF961E2-7E35-3B4C-8966-D4C928096FF0}" type="presParOf" srcId="{D3AEE733-31C8-447C-B9BA-F51A1F85652D}" destId="{67B48832-BD23-4503-A2DC-C385970E828E}" srcOrd="1" destOrd="0" presId="urn:microsoft.com/office/officeart/2018/5/layout/CenteredIconLabelDescriptionList"/>
    <dgm:cxn modelId="{3EDA9C4F-F207-CC43-9547-88C0C0A84A91}" type="presParOf" srcId="{D3AEE733-31C8-447C-B9BA-F51A1F85652D}" destId="{1CAAF994-C3B8-4020-853B-07B382DE4074}" srcOrd="2" destOrd="0" presId="urn:microsoft.com/office/officeart/2018/5/layout/CenteredIconLabelDescriptionList"/>
    <dgm:cxn modelId="{62FAC386-7724-8F4C-9DCE-AA9FDEB07C14}" type="presParOf" srcId="{1CAAF994-C3B8-4020-853B-07B382DE4074}" destId="{76C3A4DB-B31B-42BA-9541-F37C2F9A13EC}" srcOrd="0" destOrd="0" presId="urn:microsoft.com/office/officeart/2018/5/layout/CenteredIconLabelDescriptionList"/>
    <dgm:cxn modelId="{388BD134-6C0D-494C-8814-0E2B7B4E4D70}" type="presParOf" srcId="{1CAAF994-C3B8-4020-853B-07B382DE4074}" destId="{7CB77F91-312F-481C-93D6-345A4F129BE6}" srcOrd="1" destOrd="0" presId="urn:microsoft.com/office/officeart/2018/5/layout/CenteredIconLabelDescriptionList"/>
    <dgm:cxn modelId="{A34ADFE4-E155-AD4D-83D3-500A25A0E7BF}" type="presParOf" srcId="{1CAAF994-C3B8-4020-853B-07B382DE4074}" destId="{2A327086-E74F-442C-A19B-E58AFFA658E9}" srcOrd="2" destOrd="0" presId="urn:microsoft.com/office/officeart/2018/5/layout/CenteredIconLabelDescriptionList"/>
    <dgm:cxn modelId="{3E8E51A8-4C51-4A4B-AC40-C566F9FD81A6}" type="presParOf" srcId="{1CAAF994-C3B8-4020-853B-07B382DE4074}" destId="{4AAA056F-A7A3-445F-9C66-6C666FD8CF80}" srcOrd="3" destOrd="0" presId="urn:microsoft.com/office/officeart/2018/5/layout/CenteredIconLabelDescriptionList"/>
    <dgm:cxn modelId="{686D5F17-97DD-4D40-9A91-33C6DDD584B6}" type="presParOf" srcId="{1CAAF994-C3B8-4020-853B-07B382DE4074}" destId="{FB9EC18C-9659-4C5E-BAEB-B5232716D41B}" srcOrd="4" destOrd="0" presId="urn:microsoft.com/office/officeart/2018/5/layout/CenteredIconLabelDescriptionList"/>
    <dgm:cxn modelId="{35682F99-151F-694B-AE67-30DF6372E45E}" type="presParOf" srcId="{D3AEE733-31C8-447C-B9BA-F51A1F85652D}" destId="{F671A2E2-845C-4AEC-894B-EECBB224C6A5}" srcOrd="3" destOrd="0" presId="urn:microsoft.com/office/officeart/2018/5/layout/CenteredIconLabelDescriptionList"/>
    <dgm:cxn modelId="{D72C225D-0BD6-724F-8376-6F59A44AE1D2}" type="presParOf" srcId="{D3AEE733-31C8-447C-B9BA-F51A1F85652D}" destId="{5DA07C00-F2DD-4BF3-915E-CF25160A1176}" srcOrd="4" destOrd="0" presId="urn:microsoft.com/office/officeart/2018/5/layout/CenteredIconLabelDescriptionList"/>
    <dgm:cxn modelId="{B4A76DAC-AF2F-324E-8327-B6796D37D34E}" type="presParOf" srcId="{5DA07C00-F2DD-4BF3-915E-CF25160A1176}" destId="{DE86AC31-B176-4FCF-AB13-E65BEA3282F5}" srcOrd="0" destOrd="0" presId="urn:microsoft.com/office/officeart/2018/5/layout/CenteredIconLabelDescriptionList"/>
    <dgm:cxn modelId="{BE1D8030-5C5A-C844-B915-CA703002A9F6}" type="presParOf" srcId="{5DA07C00-F2DD-4BF3-915E-CF25160A1176}" destId="{BD6479DC-317C-48AB-A630-88A6A8D49265}" srcOrd="1" destOrd="0" presId="urn:microsoft.com/office/officeart/2018/5/layout/CenteredIconLabelDescriptionList"/>
    <dgm:cxn modelId="{244364E3-9D72-DE46-ADA3-366C9D0859F9}" type="presParOf" srcId="{5DA07C00-F2DD-4BF3-915E-CF25160A1176}" destId="{444186DF-364E-4D48-AE83-5BEAD276F528}" srcOrd="2" destOrd="0" presId="urn:microsoft.com/office/officeart/2018/5/layout/CenteredIconLabelDescriptionList"/>
    <dgm:cxn modelId="{910CC0B1-DB0F-3147-9346-0A3D10C3022C}" type="presParOf" srcId="{5DA07C00-F2DD-4BF3-915E-CF25160A1176}" destId="{05DB51F5-6024-4B38-906B-8D0740970170}" srcOrd="3" destOrd="0" presId="urn:microsoft.com/office/officeart/2018/5/layout/CenteredIconLabelDescriptionList"/>
    <dgm:cxn modelId="{5B83DC02-D176-454B-9A59-51A0F59D653F}" type="presParOf" srcId="{5DA07C00-F2DD-4BF3-915E-CF25160A1176}" destId="{4682551A-8A06-45FE-8C74-ACBA2A1B2DBF}" srcOrd="4" destOrd="0" presId="urn:microsoft.com/office/officeart/2018/5/layout/CenteredIconLabelDescriptionList"/>
    <dgm:cxn modelId="{95807675-7302-E142-81D7-07E9F887D56D}" type="presParOf" srcId="{D3AEE733-31C8-447C-B9BA-F51A1F85652D}" destId="{7A59CD15-B403-4C08-B23D-0A6937892C71}" srcOrd="5" destOrd="0" presId="urn:microsoft.com/office/officeart/2018/5/layout/CenteredIconLabelDescriptionList"/>
    <dgm:cxn modelId="{BF79D479-EC68-5648-8C00-384BAADCD859}" type="presParOf" srcId="{D3AEE733-31C8-447C-B9BA-F51A1F85652D}" destId="{910229B5-1AD2-46A7-B161-04A3B0792B5E}" srcOrd="6" destOrd="0" presId="urn:microsoft.com/office/officeart/2018/5/layout/CenteredIconLabelDescriptionList"/>
    <dgm:cxn modelId="{A9FE8338-6C21-A347-BAF4-1DCA0CD985BD}" type="presParOf" srcId="{910229B5-1AD2-46A7-B161-04A3B0792B5E}" destId="{6F114411-3CAC-476E-B18D-67A4720F37E2}" srcOrd="0" destOrd="0" presId="urn:microsoft.com/office/officeart/2018/5/layout/CenteredIconLabelDescriptionList"/>
    <dgm:cxn modelId="{067431B2-8256-9E49-B0C5-CA91103495E8}" type="presParOf" srcId="{910229B5-1AD2-46A7-B161-04A3B0792B5E}" destId="{2096F720-B81A-432F-BCBC-9E134D6BA539}" srcOrd="1" destOrd="0" presId="urn:microsoft.com/office/officeart/2018/5/layout/CenteredIconLabelDescriptionList"/>
    <dgm:cxn modelId="{7BCF3DD5-C28B-B64A-8422-3D5157D515A6}" type="presParOf" srcId="{910229B5-1AD2-46A7-B161-04A3B0792B5E}" destId="{F55DC9D4-3194-4123-B573-F0359440B5A9}" srcOrd="2" destOrd="0" presId="urn:microsoft.com/office/officeart/2018/5/layout/CenteredIconLabelDescriptionList"/>
    <dgm:cxn modelId="{45F72711-DCBC-BE4C-ACB8-6EAEDB16C835}" type="presParOf" srcId="{910229B5-1AD2-46A7-B161-04A3B0792B5E}" destId="{DC9CD39A-808E-4399-8D43-2615C21F1589}" srcOrd="3" destOrd="0" presId="urn:microsoft.com/office/officeart/2018/5/layout/CenteredIconLabelDescriptionList"/>
    <dgm:cxn modelId="{F0148D2F-AE9B-F94B-9434-5E041D894C44}" type="presParOf" srcId="{910229B5-1AD2-46A7-B161-04A3B0792B5E}" destId="{5A694894-C16C-4FAE-A6CC-13A6A287CFA1}" srcOrd="4" destOrd="0" presId="urn:microsoft.com/office/officeart/2018/5/layout/CenteredIconLabelDescriptionList"/>
    <dgm:cxn modelId="{0AD99DB9-9137-4340-BFA6-1715CB41C348}" type="presParOf" srcId="{D3AEE733-31C8-447C-B9BA-F51A1F85652D}" destId="{31BD74E1-45A7-42CF-A254-70EDB2246BEE}" srcOrd="7" destOrd="0" presId="urn:microsoft.com/office/officeart/2018/5/layout/CenteredIconLabelDescriptionList"/>
    <dgm:cxn modelId="{C99ED780-3F91-7D45-96A9-9AC752C0D6D3}" type="presParOf" srcId="{D3AEE733-31C8-447C-B9BA-F51A1F85652D}" destId="{6D35D891-B0CE-45E7-BAA0-F2E548F5F235}" srcOrd="8" destOrd="0" presId="urn:microsoft.com/office/officeart/2018/5/layout/CenteredIconLabelDescriptionList"/>
    <dgm:cxn modelId="{3611E323-A1C0-9944-9685-D579EE252870}" type="presParOf" srcId="{6D35D891-B0CE-45E7-BAA0-F2E548F5F235}" destId="{D9BFBEA0-4952-4E75-AF54-EDE83B5AA987}" srcOrd="0" destOrd="0" presId="urn:microsoft.com/office/officeart/2018/5/layout/CenteredIconLabelDescriptionList"/>
    <dgm:cxn modelId="{46B3DBDC-F2CD-E840-932C-7548A1659B33}" type="presParOf" srcId="{6D35D891-B0CE-45E7-BAA0-F2E548F5F235}" destId="{73667EB0-6149-4E7A-AB90-FD01DD1C8479}" srcOrd="1" destOrd="0" presId="urn:microsoft.com/office/officeart/2018/5/layout/CenteredIconLabelDescriptionList"/>
    <dgm:cxn modelId="{2384EC5F-2C7B-4046-B2E9-715BFF0A8D4D}" type="presParOf" srcId="{6D35D891-B0CE-45E7-BAA0-F2E548F5F235}" destId="{9696D690-1A01-4F81-A523-84DB2573FD3A}" srcOrd="2" destOrd="0" presId="urn:microsoft.com/office/officeart/2018/5/layout/CenteredIconLabelDescriptionList"/>
    <dgm:cxn modelId="{65E0C815-15DF-9846-8622-20BFCACB5187}" type="presParOf" srcId="{6D35D891-B0CE-45E7-BAA0-F2E548F5F235}" destId="{0E99C5BC-2C09-405B-9C31-E5BE15D720C2}" srcOrd="3" destOrd="0" presId="urn:microsoft.com/office/officeart/2018/5/layout/CenteredIconLabelDescriptionList"/>
    <dgm:cxn modelId="{DD3BFB58-47AF-7D4E-84CE-B6203578F2EA}" type="presParOf" srcId="{6D35D891-B0CE-45E7-BAA0-F2E548F5F235}" destId="{EA60791E-8545-4027-B365-5D932965B798}" srcOrd="4" destOrd="0" presId="urn:microsoft.com/office/officeart/2018/5/layout/CenteredIconLabelDescriptionList"/>
    <dgm:cxn modelId="{D92D2669-308D-2246-B3BB-437534A0010F}" type="presParOf" srcId="{D3AEE733-31C8-447C-B9BA-F51A1F85652D}" destId="{14C31462-3FF2-4C11-BF72-94DF1D722CE1}" srcOrd="9" destOrd="0" presId="urn:microsoft.com/office/officeart/2018/5/layout/CenteredIconLabelDescriptionList"/>
    <dgm:cxn modelId="{10A68EF7-D7D2-8748-AE16-24F08443CA4B}" type="presParOf" srcId="{D3AEE733-31C8-447C-B9BA-F51A1F85652D}" destId="{DEA673D1-6297-4D9C-97B6-6A34963E905D}" srcOrd="10" destOrd="0" presId="urn:microsoft.com/office/officeart/2018/5/layout/CenteredIconLabelDescriptionList"/>
    <dgm:cxn modelId="{AB7B1CA1-9608-9747-97C5-B5DD7AE9D958}" type="presParOf" srcId="{DEA673D1-6297-4D9C-97B6-6A34963E905D}" destId="{24729BB6-906E-411B-8E7A-6EA82C62AC44}" srcOrd="0" destOrd="0" presId="urn:microsoft.com/office/officeart/2018/5/layout/CenteredIconLabelDescriptionList"/>
    <dgm:cxn modelId="{9BD2C661-5265-C049-A826-292D0784BD22}" type="presParOf" srcId="{DEA673D1-6297-4D9C-97B6-6A34963E905D}" destId="{7B86DEF4-A13B-4DA9-8A58-00A0AEA5F6F6}" srcOrd="1" destOrd="0" presId="urn:microsoft.com/office/officeart/2018/5/layout/CenteredIconLabelDescriptionList"/>
    <dgm:cxn modelId="{107D8F39-E42C-0242-BDDB-9A1632B26DBD}" type="presParOf" srcId="{DEA673D1-6297-4D9C-97B6-6A34963E905D}" destId="{07CD5B51-7D3C-4F0B-A21E-5B98B2A1B726}" srcOrd="2" destOrd="0" presId="urn:microsoft.com/office/officeart/2018/5/layout/CenteredIconLabelDescriptionList"/>
    <dgm:cxn modelId="{55223BB6-71D7-534C-99FA-53F81975CF28}" type="presParOf" srcId="{DEA673D1-6297-4D9C-97B6-6A34963E905D}" destId="{484463CC-9498-4C9B-9040-65945D97026B}" srcOrd="3" destOrd="0" presId="urn:microsoft.com/office/officeart/2018/5/layout/CenteredIconLabelDescriptionList"/>
    <dgm:cxn modelId="{1E14541A-0B92-2440-B808-E21016CAB672}" type="presParOf" srcId="{DEA673D1-6297-4D9C-97B6-6A34963E905D}" destId="{176E65F3-1C75-4A06-9037-C0D18AC30513}"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140BD29-AD8E-49CC-ADB6-6AF065BF9962}"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5DD720F-C610-4E8D-AAA4-6CB81C592836}">
      <dgm:prSet custT="1"/>
      <dgm:spPr/>
      <dgm:t>
        <a:bodyPr/>
        <a:lstStyle/>
        <a:p>
          <a:r>
            <a:rPr lang="en-US" sz="1600" b="1" i="0" dirty="0"/>
            <a:t>Terminology</a:t>
          </a:r>
          <a:endParaRPr lang="en-US" sz="1600" b="0" i="0" dirty="0"/>
        </a:p>
        <a:p>
          <a:r>
            <a:rPr lang="en-US" sz="1600" b="0" i="0" dirty="0"/>
            <a:t>Ensuring accurate translation of industry jargon</a:t>
          </a:r>
          <a:endParaRPr lang="en-US" sz="1600" dirty="0"/>
        </a:p>
      </dgm:t>
    </dgm:pt>
    <dgm:pt modelId="{816EDB7C-9204-4741-87C7-EFE46341861A}" type="parTrans" cxnId="{7AF25098-D7A8-4AF7-BC8B-06D7795B9253}">
      <dgm:prSet/>
      <dgm:spPr/>
      <dgm:t>
        <a:bodyPr/>
        <a:lstStyle/>
        <a:p>
          <a:endParaRPr lang="en-US" sz="1600"/>
        </a:p>
      </dgm:t>
    </dgm:pt>
    <dgm:pt modelId="{60250395-F7E8-4D9D-BB22-D12EAAD93B60}" type="sibTrans" cxnId="{7AF25098-D7A8-4AF7-BC8B-06D7795B9253}">
      <dgm:prSet/>
      <dgm:spPr/>
      <dgm:t>
        <a:bodyPr/>
        <a:lstStyle/>
        <a:p>
          <a:endParaRPr lang="en-US" sz="1600"/>
        </a:p>
      </dgm:t>
    </dgm:pt>
    <dgm:pt modelId="{A93C5B08-17AA-408A-8AEF-E1544A60D329}">
      <dgm:prSet custT="1"/>
      <dgm:spPr/>
      <dgm:t>
        <a:bodyPr/>
        <a:lstStyle/>
        <a:p>
          <a:r>
            <a:rPr lang="en-US" sz="1600" b="1" i="0"/>
            <a:t>Domain Knowledge</a:t>
          </a:r>
        </a:p>
        <a:p>
          <a:r>
            <a:rPr lang="en-US" sz="1600" b="0" i="0"/>
            <a:t>Mastering diverse financial domains</a:t>
          </a:r>
          <a:endParaRPr lang="en-US" sz="1600"/>
        </a:p>
      </dgm:t>
    </dgm:pt>
    <dgm:pt modelId="{5C7C30C8-CD60-4554-8209-158794906E23}" type="parTrans" cxnId="{165EEEFD-AFDC-464A-80B5-2E880F7ACEB3}">
      <dgm:prSet/>
      <dgm:spPr/>
      <dgm:t>
        <a:bodyPr/>
        <a:lstStyle/>
        <a:p>
          <a:endParaRPr lang="en-US" sz="1600"/>
        </a:p>
      </dgm:t>
    </dgm:pt>
    <dgm:pt modelId="{174D9715-4889-4B23-9071-17A797A0F2F1}" type="sibTrans" cxnId="{165EEEFD-AFDC-464A-80B5-2E880F7ACEB3}">
      <dgm:prSet/>
      <dgm:spPr/>
      <dgm:t>
        <a:bodyPr/>
        <a:lstStyle/>
        <a:p>
          <a:endParaRPr lang="en-US" sz="1600"/>
        </a:p>
      </dgm:t>
    </dgm:pt>
    <dgm:pt modelId="{7F036738-6A3C-4BF5-BF08-A3D9F909DBD0}">
      <dgm:prSet custT="1"/>
      <dgm:spPr/>
      <dgm:t>
        <a:bodyPr/>
        <a:lstStyle/>
        <a:p>
          <a:r>
            <a:rPr lang="en-US" sz="1600" b="1" i="0"/>
            <a:t>Compliance &amp; Accuracy</a:t>
          </a:r>
        </a:p>
        <a:p>
          <a:r>
            <a:rPr lang="en-US" sz="1600" b="0" i="0"/>
            <a:t>Familiarizing with regulations to ensure precision</a:t>
          </a:r>
          <a:endParaRPr lang="en-US" sz="1600"/>
        </a:p>
      </dgm:t>
    </dgm:pt>
    <dgm:pt modelId="{8DD28055-C1DE-463D-8FFC-B8B8B4D55178}" type="parTrans" cxnId="{AEE58914-B856-4058-B155-647DDE288E08}">
      <dgm:prSet/>
      <dgm:spPr/>
      <dgm:t>
        <a:bodyPr/>
        <a:lstStyle/>
        <a:p>
          <a:endParaRPr lang="en-US" sz="1600"/>
        </a:p>
      </dgm:t>
    </dgm:pt>
    <dgm:pt modelId="{08247BCA-25CA-4284-8113-D5E9C495D7B7}" type="sibTrans" cxnId="{AEE58914-B856-4058-B155-647DDE288E08}">
      <dgm:prSet/>
      <dgm:spPr/>
      <dgm:t>
        <a:bodyPr/>
        <a:lstStyle/>
        <a:p>
          <a:endParaRPr lang="en-US" sz="1600"/>
        </a:p>
      </dgm:t>
    </dgm:pt>
    <dgm:pt modelId="{DB7C52C5-E079-4240-ADBD-5CFE6B1648A4}">
      <dgm:prSet custT="1"/>
      <dgm:spPr/>
      <dgm:t>
        <a:bodyPr/>
        <a:lstStyle/>
        <a:p>
          <a:r>
            <a:rPr lang="en-US" sz="1600" b="1" i="0" dirty="0"/>
            <a:t>Confidentiality</a:t>
          </a:r>
        </a:p>
        <a:p>
          <a:r>
            <a:rPr lang="en-US" sz="1600" b="0" i="0" dirty="0"/>
            <a:t>Protecting sensitive information</a:t>
          </a:r>
          <a:endParaRPr lang="en-US" sz="1600" dirty="0"/>
        </a:p>
      </dgm:t>
    </dgm:pt>
    <dgm:pt modelId="{86B2D63E-E04A-4B76-8411-CC9C53ABA918}" type="parTrans" cxnId="{1845EC15-B73D-46A0-8676-2B6B5F4D9B79}">
      <dgm:prSet/>
      <dgm:spPr/>
      <dgm:t>
        <a:bodyPr/>
        <a:lstStyle/>
        <a:p>
          <a:endParaRPr lang="en-US" sz="1600"/>
        </a:p>
      </dgm:t>
    </dgm:pt>
    <dgm:pt modelId="{308CAA27-199C-4A9E-BC87-857D5AD65F8F}" type="sibTrans" cxnId="{1845EC15-B73D-46A0-8676-2B6B5F4D9B79}">
      <dgm:prSet/>
      <dgm:spPr/>
      <dgm:t>
        <a:bodyPr/>
        <a:lstStyle/>
        <a:p>
          <a:endParaRPr lang="en-US" sz="1600"/>
        </a:p>
      </dgm:t>
    </dgm:pt>
    <dgm:pt modelId="{2F09E153-8446-4679-AD1B-3CDBB4E0F8D7}">
      <dgm:prSet custT="1"/>
      <dgm:spPr/>
      <dgm:t>
        <a:bodyPr/>
        <a:lstStyle/>
        <a:p>
          <a:r>
            <a:rPr lang="en-US" sz="1600" b="1" i="0"/>
            <a:t>Time Constraints</a:t>
          </a:r>
        </a:p>
        <a:p>
          <a:r>
            <a:rPr lang="en-US" sz="1600" b="0" i="0"/>
            <a:t>Managing speed and accuracy</a:t>
          </a:r>
          <a:endParaRPr lang="en-US" sz="1600"/>
        </a:p>
      </dgm:t>
    </dgm:pt>
    <dgm:pt modelId="{F48BA2F9-91F1-48E8-BF9A-28BC313A8C7F}" type="parTrans" cxnId="{949C022C-9546-45E9-B5F8-30FD77772B4C}">
      <dgm:prSet/>
      <dgm:spPr/>
      <dgm:t>
        <a:bodyPr/>
        <a:lstStyle/>
        <a:p>
          <a:endParaRPr lang="en-US" sz="1600"/>
        </a:p>
      </dgm:t>
    </dgm:pt>
    <dgm:pt modelId="{D2B83106-4588-431D-9757-E0EBEA0EA69E}" type="sibTrans" cxnId="{949C022C-9546-45E9-B5F8-30FD77772B4C}">
      <dgm:prSet/>
      <dgm:spPr/>
      <dgm:t>
        <a:bodyPr/>
        <a:lstStyle/>
        <a:p>
          <a:endParaRPr lang="en-US" sz="1600"/>
        </a:p>
      </dgm:t>
    </dgm:pt>
    <dgm:pt modelId="{9DCB720C-C53E-4DE9-BA12-498C9A6D06D2}">
      <dgm:prSet custT="1"/>
      <dgm:spPr/>
      <dgm:t>
        <a:bodyPr/>
        <a:lstStyle/>
        <a:p>
          <a:r>
            <a:rPr lang="en-US" sz="1600" b="1" i="0"/>
            <a:t>Dynamic Source Text</a:t>
          </a:r>
        </a:p>
        <a:p>
          <a:r>
            <a:rPr lang="en-US" sz="1600" b="0" i="0"/>
            <a:t>Translating updated or non-finalized text while maintaining format</a:t>
          </a:r>
          <a:endParaRPr lang="en-US" sz="1600"/>
        </a:p>
      </dgm:t>
    </dgm:pt>
    <dgm:pt modelId="{F239D59C-BE49-4B87-B65D-00167DEAB7E9}" type="parTrans" cxnId="{2B881EF8-D22D-4D49-9BEC-EC703FB18236}">
      <dgm:prSet/>
      <dgm:spPr/>
      <dgm:t>
        <a:bodyPr/>
        <a:lstStyle/>
        <a:p>
          <a:endParaRPr lang="en-US" sz="1600"/>
        </a:p>
      </dgm:t>
    </dgm:pt>
    <dgm:pt modelId="{72D22B8F-0645-447B-8DB9-F2AC0ED414AD}" type="sibTrans" cxnId="{2B881EF8-D22D-4D49-9BEC-EC703FB18236}">
      <dgm:prSet/>
      <dgm:spPr/>
      <dgm:t>
        <a:bodyPr/>
        <a:lstStyle/>
        <a:p>
          <a:endParaRPr lang="en-US" sz="1600"/>
        </a:p>
      </dgm:t>
    </dgm:pt>
    <dgm:pt modelId="{A51F616D-8264-45E5-B15B-812814C6059A}" type="pres">
      <dgm:prSet presAssocID="{9140BD29-AD8E-49CC-ADB6-6AF065BF9962}" presName="root" presStyleCnt="0">
        <dgm:presLayoutVars>
          <dgm:dir/>
          <dgm:resizeHandles val="exact"/>
        </dgm:presLayoutVars>
      </dgm:prSet>
      <dgm:spPr/>
    </dgm:pt>
    <dgm:pt modelId="{352FBC21-1C4A-490C-8DD3-2160525852BD}" type="pres">
      <dgm:prSet presAssocID="{9140BD29-AD8E-49CC-ADB6-6AF065BF9962}" presName="container" presStyleCnt="0">
        <dgm:presLayoutVars>
          <dgm:dir/>
          <dgm:resizeHandles val="exact"/>
        </dgm:presLayoutVars>
      </dgm:prSet>
      <dgm:spPr/>
    </dgm:pt>
    <dgm:pt modelId="{AA8F60C2-C1E6-43FE-8833-9FC657F2B187}" type="pres">
      <dgm:prSet presAssocID="{45DD720F-C610-4E8D-AAA4-6CB81C592836}" presName="compNode" presStyleCnt="0"/>
      <dgm:spPr/>
    </dgm:pt>
    <dgm:pt modelId="{7196FC4C-FB68-4AF9-B76C-E2379842F0F4}" type="pres">
      <dgm:prSet presAssocID="{45DD720F-C610-4E8D-AAA4-6CB81C592836}" presName="iconBgRect" presStyleLbl="bgShp" presStyleIdx="0" presStyleCnt="6"/>
      <dgm:spPr/>
    </dgm:pt>
    <dgm:pt modelId="{9F937B9B-0120-403E-836C-4CC2EA79B994}" type="pres">
      <dgm:prSet presAssocID="{45DD720F-C610-4E8D-AAA4-6CB81C59283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91E4E310-3AAD-4AC4-80D0-9775CD2EC062}" type="pres">
      <dgm:prSet presAssocID="{45DD720F-C610-4E8D-AAA4-6CB81C592836}" presName="spaceRect" presStyleCnt="0"/>
      <dgm:spPr/>
    </dgm:pt>
    <dgm:pt modelId="{6D5C15E9-85C7-453F-A7E8-BA77C056DFB0}" type="pres">
      <dgm:prSet presAssocID="{45DD720F-C610-4E8D-AAA4-6CB81C592836}" presName="textRect" presStyleLbl="revTx" presStyleIdx="0" presStyleCnt="6">
        <dgm:presLayoutVars>
          <dgm:chMax val="1"/>
          <dgm:chPref val="1"/>
        </dgm:presLayoutVars>
      </dgm:prSet>
      <dgm:spPr/>
    </dgm:pt>
    <dgm:pt modelId="{50C73726-10ED-42A6-B719-739CC8C71169}" type="pres">
      <dgm:prSet presAssocID="{60250395-F7E8-4D9D-BB22-D12EAAD93B60}" presName="sibTrans" presStyleLbl="sibTrans2D1" presStyleIdx="0" presStyleCnt="0"/>
      <dgm:spPr/>
    </dgm:pt>
    <dgm:pt modelId="{DFD07249-3343-45DC-B540-FFEE4D379179}" type="pres">
      <dgm:prSet presAssocID="{A93C5B08-17AA-408A-8AEF-E1544A60D329}" presName="compNode" presStyleCnt="0"/>
      <dgm:spPr/>
    </dgm:pt>
    <dgm:pt modelId="{48D1DD4E-47CA-4CE2-8AFE-523D04942D34}" type="pres">
      <dgm:prSet presAssocID="{A93C5B08-17AA-408A-8AEF-E1544A60D329}" presName="iconBgRect" presStyleLbl="bgShp" presStyleIdx="1" presStyleCnt="6"/>
      <dgm:spPr/>
    </dgm:pt>
    <dgm:pt modelId="{04661176-6CAA-4D7A-8773-612DA3337272}" type="pres">
      <dgm:prSet presAssocID="{A93C5B08-17AA-408A-8AEF-E1544A60D32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F1B066A7-7DF3-4D8B-BFBE-F765222EF6EE}" type="pres">
      <dgm:prSet presAssocID="{A93C5B08-17AA-408A-8AEF-E1544A60D329}" presName="spaceRect" presStyleCnt="0"/>
      <dgm:spPr/>
    </dgm:pt>
    <dgm:pt modelId="{553B48E9-433B-45A8-9B63-5DBF12696059}" type="pres">
      <dgm:prSet presAssocID="{A93C5B08-17AA-408A-8AEF-E1544A60D329}" presName="textRect" presStyleLbl="revTx" presStyleIdx="1" presStyleCnt="6">
        <dgm:presLayoutVars>
          <dgm:chMax val="1"/>
          <dgm:chPref val="1"/>
        </dgm:presLayoutVars>
      </dgm:prSet>
      <dgm:spPr/>
    </dgm:pt>
    <dgm:pt modelId="{89FFB6F4-97DE-4946-BABA-B64D80DF934C}" type="pres">
      <dgm:prSet presAssocID="{174D9715-4889-4B23-9071-17A797A0F2F1}" presName="sibTrans" presStyleLbl="sibTrans2D1" presStyleIdx="0" presStyleCnt="0"/>
      <dgm:spPr/>
    </dgm:pt>
    <dgm:pt modelId="{9597A91E-0798-49D0-A63C-72571C3DCF72}" type="pres">
      <dgm:prSet presAssocID="{7F036738-6A3C-4BF5-BF08-A3D9F909DBD0}" presName="compNode" presStyleCnt="0"/>
      <dgm:spPr/>
    </dgm:pt>
    <dgm:pt modelId="{53D96CC1-211E-497E-AFBE-467D1A60BC89}" type="pres">
      <dgm:prSet presAssocID="{7F036738-6A3C-4BF5-BF08-A3D9F909DBD0}" presName="iconBgRect" presStyleLbl="bgShp" presStyleIdx="2" presStyleCnt="6"/>
      <dgm:spPr/>
    </dgm:pt>
    <dgm:pt modelId="{BBAC337C-B2B4-48BF-A0DA-796424221132}" type="pres">
      <dgm:prSet presAssocID="{7F036738-6A3C-4BF5-BF08-A3D9F909DBD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98707A70-C057-4C9D-A78D-BEEBDAEDDEB3}" type="pres">
      <dgm:prSet presAssocID="{7F036738-6A3C-4BF5-BF08-A3D9F909DBD0}" presName="spaceRect" presStyleCnt="0"/>
      <dgm:spPr/>
    </dgm:pt>
    <dgm:pt modelId="{6E4BA6AE-CCEA-4F63-8229-5B6409F37F49}" type="pres">
      <dgm:prSet presAssocID="{7F036738-6A3C-4BF5-BF08-A3D9F909DBD0}" presName="textRect" presStyleLbl="revTx" presStyleIdx="2" presStyleCnt="6">
        <dgm:presLayoutVars>
          <dgm:chMax val="1"/>
          <dgm:chPref val="1"/>
        </dgm:presLayoutVars>
      </dgm:prSet>
      <dgm:spPr/>
    </dgm:pt>
    <dgm:pt modelId="{3F08B4A6-AE65-4D81-80EE-3B477BA77E93}" type="pres">
      <dgm:prSet presAssocID="{08247BCA-25CA-4284-8113-D5E9C495D7B7}" presName="sibTrans" presStyleLbl="sibTrans2D1" presStyleIdx="0" presStyleCnt="0"/>
      <dgm:spPr/>
    </dgm:pt>
    <dgm:pt modelId="{BDCA1EAF-2D8B-4285-8ABA-A3B560976211}" type="pres">
      <dgm:prSet presAssocID="{DB7C52C5-E079-4240-ADBD-5CFE6B1648A4}" presName="compNode" presStyleCnt="0"/>
      <dgm:spPr/>
    </dgm:pt>
    <dgm:pt modelId="{F128AA5A-39FD-467D-87FA-EB29878699BE}" type="pres">
      <dgm:prSet presAssocID="{DB7C52C5-E079-4240-ADBD-5CFE6B1648A4}" presName="iconBgRect" presStyleLbl="bgShp" presStyleIdx="3" presStyleCnt="6"/>
      <dgm:spPr/>
    </dgm:pt>
    <dgm:pt modelId="{23DEB7AE-FCEB-4C52-BB0C-F15E7A7F6C66}" type="pres">
      <dgm:prSet presAssocID="{DB7C52C5-E079-4240-ADBD-5CFE6B1648A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C5B77842-0521-44F7-8125-187F698E262E}" type="pres">
      <dgm:prSet presAssocID="{DB7C52C5-E079-4240-ADBD-5CFE6B1648A4}" presName="spaceRect" presStyleCnt="0"/>
      <dgm:spPr/>
    </dgm:pt>
    <dgm:pt modelId="{CE719820-15C2-4A1D-88DC-9763A657FD51}" type="pres">
      <dgm:prSet presAssocID="{DB7C52C5-E079-4240-ADBD-5CFE6B1648A4}" presName="textRect" presStyleLbl="revTx" presStyleIdx="3" presStyleCnt="6">
        <dgm:presLayoutVars>
          <dgm:chMax val="1"/>
          <dgm:chPref val="1"/>
        </dgm:presLayoutVars>
      </dgm:prSet>
      <dgm:spPr/>
    </dgm:pt>
    <dgm:pt modelId="{C9077284-780F-483B-8C08-06EF4B03D5FF}" type="pres">
      <dgm:prSet presAssocID="{308CAA27-199C-4A9E-BC87-857D5AD65F8F}" presName="sibTrans" presStyleLbl="sibTrans2D1" presStyleIdx="0" presStyleCnt="0"/>
      <dgm:spPr/>
    </dgm:pt>
    <dgm:pt modelId="{51F9FE89-7589-44C6-A3D9-10FF8CC203F1}" type="pres">
      <dgm:prSet presAssocID="{2F09E153-8446-4679-AD1B-3CDBB4E0F8D7}" presName="compNode" presStyleCnt="0"/>
      <dgm:spPr/>
    </dgm:pt>
    <dgm:pt modelId="{3F46C225-7C79-4D53-9A48-9D386724B65E}" type="pres">
      <dgm:prSet presAssocID="{2F09E153-8446-4679-AD1B-3CDBB4E0F8D7}" presName="iconBgRect" presStyleLbl="bgShp" presStyleIdx="4" presStyleCnt="6"/>
      <dgm:spPr/>
    </dgm:pt>
    <dgm:pt modelId="{58D85733-CEE7-4F59-860B-83857E63C354}" type="pres">
      <dgm:prSet presAssocID="{2F09E153-8446-4679-AD1B-3CDBB4E0F8D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C5C5A42D-E57A-4845-987E-16F9298BE9B9}" type="pres">
      <dgm:prSet presAssocID="{2F09E153-8446-4679-AD1B-3CDBB4E0F8D7}" presName="spaceRect" presStyleCnt="0"/>
      <dgm:spPr/>
    </dgm:pt>
    <dgm:pt modelId="{F2B66F59-39C3-43BF-B2FB-ABA1612776C7}" type="pres">
      <dgm:prSet presAssocID="{2F09E153-8446-4679-AD1B-3CDBB4E0F8D7}" presName="textRect" presStyleLbl="revTx" presStyleIdx="4" presStyleCnt="6">
        <dgm:presLayoutVars>
          <dgm:chMax val="1"/>
          <dgm:chPref val="1"/>
        </dgm:presLayoutVars>
      </dgm:prSet>
      <dgm:spPr/>
    </dgm:pt>
    <dgm:pt modelId="{0B55C389-FC0B-4233-A366-59082C8F46EB}" type="pres">
      <dgm:prSet presAssocID="{D2B83106-4588-431D-9757-E0EBEA0EA69E}" presName="sibTrans" presStyleLbl="sibTrans2D1" presStyleIdx="0" presStyleCnt="0"/>
      <dgm:spPr/>
    </dgm:pt>
    <dgm:pt modelId="{71C480B0-C90C-409C-8A67-68E4C10D710A}" type="pres">
      <dgm:prSet presAssocID="{9DCB720C-C53E-4DE9-BA12-498C9A6D06D2}" presName="compNode" presStyleCnt="0"/>
      <dgm:spPr/>
    </dgm:pt>
    <dgm:pt modelId="{BCD1E19E-5CE0-4584-A0FE-C58892C5A778}" type="pres">
      <dgm:prSet presAssocID="{9DCB720C-C53E-4DE9-BA12-498C9A6D06D2}" presName="iconBgRect" presStyleLbl="bgShp" presStyleIdx="5" presStyleCnt="6"/>
      <dgm:spPr/>
    </dgm:pt>
    <dgm:pt modelId="{E578F149-A408-4856-A025-0C07971E0FD5}" type="pres">
      <dgm:prSet presAssocID="{9DCB720C-C53E-4DE9-BA12-498C9A6D06D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cument"/>
        </a:ext>
      </dgm:extLst>
    </dgm:pt>
    <dgm:pt modelId="{E14FEB78-6C10-49B7-A3E2-7712B2B07475}" type="pres">
      <dgm:prSet presAssocID="{9DCB720C-C53E-4DE9-BA12-498C9A6D06D2}" presName="spaceRect" presStyleCnt="0"/>
      <dgm:spPr/>
    </dgm:pt>
    <dgm:pt modelId="{DD0EFB7C-B1DC-4D16-A7AA-B265BF99F527}" type="pres">
      <dgm:prSet presAssocID="{9DCB720C-C53E-4DE9-BA12-498C9A6D06D2}" presName="textRect" presStyleLbl="revTx" presStyleIdx="5" presStyleCnt="6">
        <dgm:presLayoutVars>
          <dgm:chMax val="1"/>
          <dgm:chPref val="1"/>
        </dgm:presLayoutVars>
      </dgm:prSet>
      <dgm:spPr/>
    </dgm:pt>
  </dgm:ptLst>
  <dgm:cxnLst>
    <dgm:cxn modelId="{8DD2F10C-2AC2-4027-856E-F26A8CF5F5FD}" type="presOf" srcId="{2F09E153-8446-4679-AD1B-3CDBB4E0F8D7}" destId="{F2B66F59-39C3-43BF-B2FB-ABA1612776C7}" srcOrd="0" destOrd="0" presId="urn:microsoft.com/office/officeart/2018/2/layout/IconCircleList"/>
    <dgm:cxn modelId="{48988912-4AFF-44C9-86A4-47121B4171F3}" type="presOf" srcId="{308CAA27-199C-4A9E-BC87-857D5AD65F8F}" destId="{C9077284-780F-483B-8C08-06EF4B03D5FF}" srcOrd="0" destOrd="0" presId="urn:microsoft.com/office/officeart/2018/2/layout/IconCircleList"/>
    <dgm:cxn modelId="{87C20613-1B3E-4D40-93C2-4EDA3B705305}" type="presOf" srcId="{DB7C52C5-E079-4240-ADBD-5CFE6B1648A4}" destId="{CE719820-15C2-4A1D-88DC-9763A657FD51}" srcOrd="0" destOrd="0" presId="urn:microsoft.com/office/officeart/2018/2/layout/IconCircleList"/>
    <dgm:cxn modelId="{AEE58914-B856-4058-B155-647DDE288E08}" srcId="{9140BD29-AD8E-49CC-ADB6-6AF065BF9962}" destId="{7F036738-6A3C-4BF5-BF08-A3D9F909DBD0}" srcOrd="2" destOrd="0" parTransId="{8DD28055-C1DE-463D-8FFC-B8B8B4D55178}" sibTransId="{08247BCA-25CA-4284-8113-D5E9C495D7B7}"/>
    <dgm:cxn modelId="{1845EC15-B73D-46A0-8676-2B6B5F4D9B79}" srcId="{9140BD29-AD8E-49CC-ADB6-6AF065BF9962}" destId="{DB7C52C5-E079-4240-ADBD-5CFE6B1648A4}" srcOrd="3" destOrd="0" parTransId="{86B2D63E-E04A-4B76-8411-CC9C53ABA918}" sibTransId="{308CAA27-199C-4A9E-BC87-857D5AD65F8F}"/>
    <dgm:cxn modelId="{7C3F5119-556A-48B1-9CF3-2C71E6EBEBAF}" type="presOf" srcId="{9DCB720C-C53E-4DE9-BA12-498C9A6D06D2}" destId="{DD0EFB7C-B1DC-4D16-A7AA-B265BF99F527}" srcOrd="0" destOrd="0" presId="urn:microsoft.com/office/officeart/2018/2/layout/IconCircleList"/>
    <dgm:cxn modelId="{949C022C-9546-45E9-B5F8-30FD77772B4C}" srcId="{9140BD29-AD8E-49CC-ADB6-6AF065BF9962}" destId="{2F09E153-8446-4679-AD1B-3CDBB4E0F8D7}" srcOrd="4" destOrd="0" parTransId="{F48BA2F9-91F1-48E8-BF9A-28BC313A8C7F}" sibTransId="{D2B83106-4588-431D-9757-E0EBEA0EA69E}"/>
    <dgm:cxn modelId="{F343AA58-BAC3-4983-8044-B07656808DC4}" type="presOf" srcId="{9140BD29-AD8E-49CC-ADB6-6AF065BF9962}" destId="{A51F616D-8264-45E5-B15B-812814C6059A}" srcOrd="0" destOrd="0" presId="urn:microsoft.com/office/officeart/2018/2/layout/IconCircleList"/>
    <dgm:cxn modelId="{B8D7E45B-792D-4E23-9939-289FDC471310}" type="presOf" srcId="{45DD720F-C610-4E8D-AAA4-6CB81C592836}" destId="{6D5C15E9-85C7-453F-A7E8-BA77C056DFB0}" srcOrd="0" destOrd="0" presId="urn:microsoft.com/office/officeart/2018/2/layout/IconCircleList"/>
    <dgm:cxn modelId="{7AF25098-D7A8-4AF7-BC8B-06D7795B9253}" srcId="{9140BD29-AD8E-49CC-ADB6-6AF065BF9962}" destId="{45DD720F-C610-4E8D-AAA4-6CB81C592836}" srcOrd="0" destOrd="0" parTransId="{816EDB7C-9204-4741-87C7-EFE46341861A}" sibTransId="{60250395-F7E8-4D9D-BB22-D12EAAD93B60}"/>
    <dgm:cxn modelId="{68C2B0BD-C573-4ABB-9383-31C8AA084EDB}" type="presOf" srcId="{174D9715-4889-4B23-9071-17A797A0F2F1}" destId="{89FFB6F4-97DE-4946-BABA-B64D80DF934C}" srcOrd="0" destOrd="0" presId="urn:microsoft.com/office/officeart/2018/2/layout/IconCircleList"/>
    <dgm:cxn modelId="{328749CB-5695-433A-986C-168F11670FE3}" type="presOf" srcId="{D2B83106-4588-431D-9757-E0EBEA0EA69E}" destId="{0B55C389-FC0B-4233-A366-59082C8F46EB}" srcOrd="0" destOrd="0" presId="urn:microsoft.com/office/officeart/2018/2/layout/IconCircleList"/>
    <dgm:cxn modelId="{DCF6BADB-B08F-4076-886F-50D2BC7E6530}" type="presOf" srcId="{60250395-F7E8-4D9D-BB22-D12EAAD93B60}" destId="{50C73726-10ED-42A6-B719-739CC8C71169}" srcOrd="0" destOrd="0" presId="urn:microsoft.com/office/officeart/2018/2/layout/IconCircleList"/>
    <dgm:cxn modelId="{B28188F3-8BE8-4DE7-8C67-0D475DE05EDC}" type="presOf" srcId="{08247BCA-25CA-4284-8113-D5E9C495D7B7}" destId="{3F08B4A6-AE65-4D81-80EE-3B477BA77E93}" srcOrd="0" destOrd="0" presId="urn:microsoft.com/office/officeart/2018/2/layout/IconCircleList"/>
    <dgm:cxn modelId="{2B881EF8-D22D-4D49-9BEC-EC703FB18236}" srcId="{9140BD29-AD8E-49CC-ADB6-6AF065BF9962}" destId="{9DCB720C-C53E-4DE9-BA12-498C9A6D06D2}" srcOrd="5" destOrd="0" parTransId="{F239D59C-BE49-4B87-B65D-00167DEAB7E9}" sibTransId="{72D22B8F-0645-447B-8DB9-F2AC0ED414AD}"/>
    <dgm:cxn modelId="{14C53AFD-D9C7-483D-99DF-8197131A3182}" type="presOf" srcId="{A93C5B08-17AA-408A-8AEF-E1544A60D329}" destId="{553B48E9-433B-45A8-9B63-5DBF12696059}" srcOrd="0" destOrd="0" presId="urn:microsoft.com/office/officeart/2018/2/layout/IconCircleList"/>
    <dgm:cxn modelId="{165EEEFD-AFDC-464A-80B5-2E880F7ACEB3}" srcId="{9140BD29-AD8E-49CC-ADB6-6AF065BF9962}" destId="{A93C5B08-17AA-408A-8AEF-E1544A60D329}" srcOrd="1" destOrd="0" parTransId="{5C7C30C8-CD60-4554-8209-158794906E23}" sibTransId="{174D9715-4889-4B23-9071-17A797A0F2F1}"/>
    <dgm:cxn modelId="{9D7C34FE-12C9-4E28-9645-7ABAA606CFB6}" type="presOf" srcId="{7F036738-6A3C-4BF5-BF08-A3D9F909DBD0}" destId="{6E4BA6AE-CCEA-4F63-8229-5B6409F37F49}" srcOrd="0" destOrd="0" presId="urn:microsoft.com/office/officeart/2018/2/layout/IconCircleList"/>
    <dgm:cxn modelId="{6EE87B8B-7CBA-46B9-8817-C9B56141084E}" type="presParOf" srcId="{A51F616D-8264-45E5-B15B-812814C6059A}" destId="{352FBC21-1C4A-490C-8DD3-2160525852BD}" srcOrd="0" destOrd="0" presId="urn:microsoft.com/office/officeart/2018/2/layout/IconCircleList"/>
    <dgm:cxn modelId="{9A53DB79-52B3-416C-905F-9F76AAAADA7C}" type="presParOf" srcId="{352FBC21-1C4A-490C-8DD3-2160525852BD}" destId="{AA8F60C2-C1E6-43FE-8833-9FC657F2B187}" srcOrd="0" destOrd="0" presId="urn:microsoft.com/office/officeart/2018/2/layout/IconCircleList"/>
    <dgm:cxn modelId="{5817305B-9357-4D6C-A5ED-ECEE5E76B2A6}" type="presParOf" srcId="{AA8F60C2-C1E6-43FE-8833-9FC657F2B187}" destId="{7196FC4C-FB68-4AF9-B76C-E2379842F0F4}" srcOrd="0" destOrd="0" presId="urn:microsoft.com/office/officeart/2018/2/layout/IconCircleList"/>
    <dgm:cxn modelId="{2EE3451E-A5FA-4FAA-A221-E57DB2E84DAC}" type="presParOf" srcId="{AA8F60C2-C1E6-43FE-8833-9FC657F2B187}" destId="{9F937B9B-0120-403E-836C-4CC2EA79B994}" srcOrd="1" destOrd="0" presId="urn:microsoft.com/office/officeart/2018/2/layout/IconCircleList"/>
    <dgm:cxn modelId="{115E5EFC-6AFE-4F63-A4A1-070CDAFF1403}" type="presParOf" srcId="{AA8F60C2-C1E6-43FE-8833-9FC657F2B187}" destId="{91E4E310-3AAD-4AC4-80D0-9775CD2EC062}" srcOrd="2" destOrd="0" presId="urn:microsoft.com/office/officeart/2018/2/layout/IconCircleList"/>
    <dgm:cxn modelId="{A54B8066-4A5B-4F09-BC4A-3A4962BD98DC}" type="presParOf" srcId="{AA8F60C2-C1E6-43FE-8833-9FC657F2B187}" destId="{6D5C15E9-85C7-453F-A7E8-BA77C056DFB0}" srcOrd="3" destOrd="0" presId="urn:microsoft.com/office/officeart/2018/2/layout/IconCircleList"/>
    <dgm:cxn modelId="{AEC167D3-3BCF-454F-8DCB-BE46412B32BF}" type="presParOf" srcId="{352FBC21-1C4A-490C-8DD3-2160525852BD}" destId="{50C73726-10ED-42A6-B719-739CC8C71169}" srcOrd="1" destOrd="0" presId="urn:microsoft.com/office/officeart/2018/2/layout/IconCircleList"/>
    <dgm:cxn modelId="{51BE427F-DFFD-4B3C-8414-63B13871F9B1}" type="presParOf" srcId="{352FBC21-1C4A-490C-8DD3-2160525852BD}" destId="{DFD07249-3343-45DC-B540-FFEE4D379179}" srcOrd="2" destOrd="0" presId="urn:microsoft.com/office/officeart/2018/2/layout/IconCircleList"/>
    <dgm:cxn modelId="{D1F6F191-2DDE-4A3C-B9D8-520078610E54}" type="presParOf" srcId="{DFD07249-3343-45DC-B540-FFEE4D379179}" destId="{48D1DD4E-47CA-4CE2-8AFE-523D04942D34}" srcOrd="0" destOrd="0" presId="urn:microsoft.com/office/officeart/2018/2/layout/IconCircleList"/>
    <dgm:cxn modelId="{8EE27FBF-238E-4998-ADF5-760A1A247B6E}" type="presParOf" srcId="{DFD07249-3343-45DC-B540-FFEE4D379179}" destId="{04661176-6CAA-4D7A-8773-612DA3337272}" srcOrd="1" destOrd="0" presId="urn:microsoft.com/office/officeart/2018/2/layout/IconCircleList"/>
    <dgm:cxn modelId="{918F65B6-DE61-48E0-B7A9-46ECFEE62084}" type="presParOf" srcId="{DFD07249-3343-45DC-B540-FFEE4D379179}" destId="{F1B066A7-7DF3-4D8B-BFBE-F765222EF6EE}" srcOrd="2" destOrd="0" presId="urn:microsoft.com/office/officeart/2018/2/layout/IconCircleList"/>
    <dgm:cxn modelId="{5A5FF1CD-B1EF-481F-9624-EF9FCD175A32}" type="presParOf" srcId="{DFD07249-3343-45DC-B540-FFEE4D379179}" destId="{553B48E9-433B-45A8-9B63-5DBF12696059}" srcOrd="3" destOrd="0" presId="urn:microsoft.com/office/officeart/2018/2/layout/IconCircleList"/>
    <dgm:cxn modelId="{45AF2F31-ACD4-482E-8FF1-6CA8762361AF}" type="presParOf" srcId="{352FBC21-1C4A-490C-8DD3-2160525852BD}" destId="{89FFB6F4-97DE-4946-BABA-B64D80DF934C}" srcOrd="3" destOrd="0" presId="urn:microsoft.com/office/officeart/2018/2/layout/IconCircleList"/>
    <dgm:cxn modelId="{98960E84-E703-4D87-8752-0490BEEB3FF9}" type="presParOf" srcId="{352FBC21-1C4A-490C-8DD3-2160525852BD}" destId="{9597A91E-0798-49D0-A63C-72571C3DCF72}" srcOrd="4" destOrd="0" presId="urn:microsoft.com/office/officeart/2018/2/layout/IconCircleList"/>
    <dgm:cxn modelId="{AD132EB5-4034-4D8A-8D3A-77A321EE123D}" type="presParOf" srcId="{9597A91E-0798-49D0-A63C-72571C3DCF72}" destId="{53D96CC1-211E-497E-AFBE-467D1A60BC89}" srcOrd="0" destOrd="0" presId="urn:microsoft.com/office/officeart/2018/2/layout/IconCircleList"/>
    <dgm:cxn modelId="{FB86CFAA-E7D8-45F9-BA24-DADDB6334518}" type="presParOf" srcId="{9597A91E-0798-49D0-A63C-72571C3DCF72}" destId="{BBAC337C-B2B4-48BF-A0DA-796424221132}" srcOrd="1" destOrd="0" presId="urn:microsoft.com/office/officeart/2018/2/layout/IconCircleList"/>
    <dgm:cxn modelId="{BE3A29E3-70D1-404D-8948-5655D9E150B7}" type="presParOf" srcId="{9597A91E-0798-49D0-A63C-72571C3DCF72}" destId="{98707A70-C057-4C9D-A78D-BEEBDAEDDEB3}" srcOrd="2" destOrd="0" presId="urn:microsoft.com/office/officeart/2018/2/layout/IconCircleList"/>
    <dgm:cxn modelId="{9AFBBA80-AD98-4910-AA0E-596F2AD7B424}" type="presParOf" srcId="{9597A91E-0798-49D0-A63C-72571C3DCF72}" destId="{6E4BA6AE-CCEA-4F63-8229-5B6409F37F49}" srcOrd="3" destOrd="0" presId="urn:microsoft.com/office/officeart/2018/2/layout/IconCircleList"/>
    <dgm:cxn modelId="{7684352C-0AE7-4BB7-962C-C29EF622F0F6}" type="presParOf" srcId="{352FBC21-1C4A-490C-8DD3-2160525852BD}" destId="{3F08B4A6-AE65-4D81-80EE-3B477BA77E93}" srcOrd="5" destOrd="0" presId="urn:microsoft.com/office/officeart/2018/2/layout/IconCircleList"/>
    <dgm:cxn modelId="{13B69704-2446-4C7B-AF54-8687603CDDAB}" type="presParOf" srcId="{352FBC21-1C4A-490C-8DD3-2160525852BD}" destId="{BDCA1EAF-2D8B-4285-8ABA-A3B560976211}" srcOrd="6" destOrd="0" presId="urn:microsoft.com/office/officeart/2018/2/layout/IconCircleList"/>
    <dgm:cxn modelId="{DAC12695-E3E1-47AB-A356-B58E759B3294}" type="presParOf" srcId="{BDCA1EAF-2D8B-4285-8ABA-A3B560976211}" destId="{F128AA5A-39FD-467D-87FA-EB29878699BE}" srcOrd="0" destOrd="0" presId="urn:microsoft.com/office/officeart/2018/2/layout/IconCircleList"/>
    <dgm:cxn modelId="{8EDC6629-ED05-4111-A02F-4B6658B43193}" type="presParOf" srcId="{BDCA1EAF-2D8B-4285-8ABA-A3B560976211}" destId="{23DEB7AE-FCEB-4C52-BB0C-F15E7A7F6C66}" srcOrd="1" destOrd="0" presId="urn:microsoft.com/office/officeart/2018/2/layout/IconCircleList"/>
    <dgm:cxn modelId="{F1A2C20C-BD1A-4942-8CAC-3CD3EE421A4A}" type="presParOf" srcId="{BDCA1EAF-2D8B-4285-8ABA-A3B560976211}" destId="{C5B77842-0521-44F7-8125-187F698E262E}" srcOrd="2" destOrd="0" presId="urn:microsoft.com/office/officeart/2018/2/layout/IconCircleList"/>
    <dgm:cxn modelId="{76616E7D-0217-4176-8C75-D78D4DA049FD}" type="presParOf" srcId="{BDCA1EAF-2D8B-4285-8ABA-A3B560976211}" destId="{CE719820-15C2-4A1D-88DC-9763A657FD51}" srcOrd="3" destOrd="0" presId="urn:microsoft.com/office/officeart/2018/2/layout/IconCircleList"/>
    <dgm:cxn modelId="{5C61D167-60EF-4D96-8749-50D03E5AC44A}" type="presParOf" srcId="{352FBC21-1C4A-490C-8DD3-2160525852BD}" destId="{C9077284-780F-483B-8C08-06EF4B03D5FF}" srcOrd="7" destOrd="0" presId="urn:microsoft.com/office/officeart/2018/2/layout/IconCircleList"/>
    <dgm:cxn modelId="{150F1F0F-AA7A-4D7E-8FF6-AEDB860018BE}" type="presParOf" srcId="{352FBC21-1C4A-490C-8DD3-2160525852BD}" destId="{51F9FE89-7589-44C6-A3D9-10FF8CC203F1}" srcOrd="8" destOrd="0" presId="urn:microsoft.com/office/officeart/2018/2/layout/IconCircleList"/>
    <dgm:cxn modelId="{7A5D531D-F4EA-4D23-9DF5-487F21C56526}" type="presParOf" srcId="{51F9FE89-7589-44C6-A3D9-10FF8CC203F1}" destId="{3F46C225-7C79-4D53-9A48-9D386724B65E}" srcOrd="0" destOrd="0" presId="urn:microsoft.com/office/officeart/2018/2/layout/IconCircleList"/>
    <dgm:cxn modelId="{989FC3B2-05FA-4A67-9E88-A15E1513FC10}" type="presParOf" srcId="{51F9FE89-7589-44C6-A3D9-10FF8CC203F1}" destId="{58D85733-CEE7-4F59-860B-83857E63C354}" srcOrd="1" destOrd="0" presId="urn:microsoft.com/office/officeart/2018/2/layout/IconCircleList"/>
    <dgm:cxn modelId="{BAC7FB58-1DD1-418F-94CE-BC1BFD1C1392}" type="presParOf" srcId="{51F9FE89-7589-44C6-A3D9-10FF8CC203F1}" destId="{C5C5A42D-E57A-4845-987E-16F9298BE9B9}" srcOrd="2" destOrd="0" presId="urn:microsoft.com/office/officeart/2018/2/layout/IconCircleList"/>
    <dgm:cxn modelId="{99C5BBAF-DA86-4716-83AB-CCDDA34AF1A6}" type="presParOf" srcId="{51F9FE89-7589-44C6-A3D9-10FF8CC203F1}" destId="{F2B66F59-39C3-43BF-B2FB-ABA1612776C7}" srcOrd="3" destOrd="0" presId="urn:microsoft.com/office/officeart/2018/2/layout/IconCircleList"/>
    <dgm:cxn modelId="{A398FDE7-C324-47CB-9661-3C5053E25D32}" type="presParOf" srcId="{352FBC21-1C4A-490C-8DD3-2160525852BD}" destId="{0B55C389-FC0B-4233-A366-59082C8F46EB}" srcOrd="9" destOrd="0" presId="urn:microsoft.com/office/officeart/2018/2/layout/IconCircleList"/>
    <dgm:cxn modelId="{360F4A08-20C7-4223-AA9D-004A4D9ECFC9}" type="presParOf" srcId="{352FBC21-1C4A-490C-8DD3-2160525852BD}" destId="{71C480B0-C90C-409C-8A67-68E4C10D710A}" srcOrd="10" destOrd="0" presId="urn:microsoft.com/office/officeart/2018/2/layout/IconCircleList"/>
    <dgm:cxn modelId="{29374335-BA91-4654-85F7-21BBC481BBC7}" type="presParOf" srcId="{71C480B0-C90C-409C-8A67-68E4C10D710A}" destId="{BCD1E19E-5CE0-4584-A0FE-C58892C5A778}" srcOrd="0" destOrd="0" presId="urn:microsoft.com/office/officeart/2018/2/layout/IconCircleList"/>
    <dgm:cxn modelId="{7B9466FB-E3D5-4B52-9EB9-7F6C1DC8D080}" type="presParOf" srcId="{71C480B0-C90C-409C-8A67-68E4C10D710A}" destId="{E578F149-A408-4856-A025-0C07971E0FD5}" srcOrd="1" destOrd="0" presId="urn:microsoft.com/office/officeart/2018/2/layout/IconCircleList"/>
    <dgm:cxn modelId="{C08C8673-6CC5-4B14-B34D-7346518051C3}" type="presParOf" srcId="{71C480B0-C90C-409C-8A67-68E4C10D710A}" destId="{E14FEB78-6C10-49B7-A3E2-7712B2B07475}" srcOrd="2" destOrd="0" presId="urn:microsoft.com/office/officeart/2018/2/layout/IconCircleList"/>
    <dgm:cxn modelId="{0C753802-F286-48E2-BCC0-7272A638B94D}" type="presParOf" srcId="{71C480B0-C90C-409C-8A67-68E4C10D710A}" destId="{DD0EFB7C-B1DC-4D16-A7AA-B265BF99F52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74D7519-372F-42D9-8397-7AB6C26B38DF}"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0111FEA-946A-459D-B952-E4DB49AE81B9}">
      <dgm:prSet/>
      <dgm:spPr/>
      <dgm:t>
        <a:bodyPr/>
        <a:lstStyle/>
        <a:p>
          <a:r>
            <a:rPr lang="en-US" b="1" i="0" dirty="0"/>
            <a:t>Fintech</a:t>
          </a:r>
          <a:endParaRPr lang="en-US" b="1" dirty="0"/>
        </a:p>
      </dgm:t>
    </dgm:pt>
    <dgm:pt modelId="{F8E8E90E-9AAA-48AB-AE04-ED3CF921E5ED}" type="parTrans" cxnId="{559E0A02-B0D0-4DCC-804C-8AFD9B233833}">
      <dgm:prSet/>
      <dgm:spPr/>
      <dgm:t>
        <a:bodyPr/>
        <a:lstStyle/>
        <a:p>
          <a:endParaRPr lang="en-US"/>
        </a:p>
      </dgm:t>
    </dgm:pt>
    <dgm:pt modelId="{6A1F7072-202B-4695-AF14-6F5FD6E47868}" type="sibTrans" cxnId="{559E0A02-B0D0-4DCC-804C-8AFD9B233833}">
      <dgm:prSet/>
      <dgm:spPr/>
      <dgm:t>
        <a:bodyPr/>
        <a:lstStyle/>
        <a:p>
          <a:endParaRPr lang="en-US"/>
        </a:p>
      </dgm:t>
    </dgm:pt>
    <dgm:pt modelId="{52B62B8D-4871-42E9-BD67-BB0C6B44AC96}">
      <dgm:prSet/>
      <dgm:spPr/>
      <dgm:t>
        <a:bodyPr/>
        <a:lstStyle/>
        <a:p>
          <a:r>
            <a:rPr lang="en-US" b="1" i="0" dirty="0"/>
            <a:t>Regulatory Changes</a:t>
          </a:r>
          <a:endParaRPr lang="en-US" b="1" dirty="0"/>
        </a:p>
      </dgm:t>
    </dgm:pt>
    <dgm:pt modelId="{ADE2ED7C-EC25-4BB8-A170-37ED651FF3B9}" type="parTrans" cxnId="{1986964A-3E23-46D3-9D56-CBA2822CE17E}">
      <dgm:prSet/>
      <dgm:spPr/>
      <dgm:t>
        <a:bodyPr/>
        <a:lstStyle/>
        <a:p>
          <a:endParaRPr lang="en-US"/>
        </a:p>
      </dgm:t>
    </dgm:pt>
    <dgm:pt modelId="{75563343-D0BC-45C0-B7A6-B17A49C960F5}" type="sibTrans" cxnId="{1986964A-3E23-46D3-9D56-CBA2822CE17E}">
      <dgm:prSet/>
      <dgm:spPr/>
      <dgm:t>
        <a:bodyPr/>
        <a:lstStyle/>
        <a:p>
          <a:endParaRPr lang="en-US"/>
        </a:p>
      </dgm:t>
    </dgm:pt>
    <dgm:pt modelId="{9F113FFA-2871-4301-9453-0672A0766111}">
      <dgm:prSet/>
      <dgm:spPr/>
      <dgm:t>
        <a:bodyPr/>
        <a:lstStyle/>
        <a:p>
          <a:r>
            <a:rPr lang="en-US" b="1" i="0" dirty="0"/>
            <a:t>Sustainable Finance</a:t>
          </a:r>
          <a:endParaRPr lang="en-US" b="1" dirty="0"/>
        </a:p>
      </dgm:t>
    </dgm:pt>
    <dgm:pt modelId="{8BAEFD7E-C80C-403D-AB01-6480622E3576}" type="parTrans" cxnId="{C24B94C8-030F-45C7-9FEF-9DB406A7D52B}">
      <dgm:prSet/>
      <dgm:spPr/>
      <dgm:t>
        <a:bodyPr/>
        <a:lstStyle/>
        <a:p>
          <a:endParaRPr lang="en-US"/>
        </a:p>
      </dgm:t>
    </dgm:pt>
    <dgm:pt modelId="{0A375DB5-60F7-41A8-B4E0-D674BE89F3ED}" type="sibTrans" cxnId="{C24B94C8-030F-45C7-9FEF-9DB406A7D52B}">
      <dgm:prSet/>
      <dgm:spPr/>
      <dgm:t>
        <a:bodyPr/>
        <a:lstStyle/>
        <a:p>
          <a:endParaRPr lang="en-US"/>
        </a:p>
      </dgm:t>
    </dgm:pt>
    <dgm:pt modelId="{72F6D865-C048-4B2B-8DE4-697B5A824224}">
      <dgm:prSet/>
      <dgm:spPr/>
      <dgm:t>
        <a:bodyPr/>
        <a:lstStyle/>
        <a:p>
          <a:r>
            <a:rPr lang="en-US" b="1" i="0" dirty="0"/>
            <a:t>Cross-Border Initiatives</a:t>
          </a:r>
          <a:endParaRPr lang="en-US" b="1" dirty="0"/>
        </a:p>
      </dgm:t>
    </dgm:pt>
    <dgm:pt modelId="{556C7CE8-E8CE-46FC-854A-F959545B75BF}" type="parTrans" cxnId="{E69964D2-0092-4DF6-A568-24B6E4203086}">
      <dgm:prSet/>
      <dgm:spPr/>
      <dgm:t>
        <a:bodyPr/>
        <a:lstStyle/>
        <a:p>
          <a:endParaRPr lang="en-US"/>
        </a:p>
      </dgm:t>
    </dgm:pt>
    <dgm:pt modelId="{ED5533AF-81A7-4C7D-A6FB-824C0915A405}" type="sibTrans" cxnId="{E69964D2-0092-4DF6-A568-24B6E4203086}">
      <dgm:prSet/>
      <dgm:spPr/>
      <dgm:t>
        <a:bodyPr/>
        <a:lstStyle/>
        <a:p>
          <a:endParaRPr lang="en-US"/>
        </a:p>
      </dgm:t>
    </dgm:pt>
    <dgm:pt modelId="{8CCB9148-D8C5-9744-BBEF-E3D3CB29F0A1}">
      <dgm:prSet/>
      <dgm:spPr/>
      <dgm:t>
        <a:bodyPr/>
        <a:lstStyle/>
        <a:p>
          <a:r>
            <a:rPr lang="en-US" b="0" i="0" dirty="0"/>
            <a:t>Emerging services such as virtual banks, cryptocurrencies, and P2P lending</a:t>
          </a:r>
          <a:endParaRPr lang="en-US" strike="sngStrike" dirty="0"/>
        </a:p>
      </dgm:t>
    </dgm:pt>
    <dgm:pt modelId="{E368B51B-A7DF-8E4B-B53F-215D48F92189}" type="parTrans" cxnId="{6600B44D-8701-3643-B2EB-A8C84E374981}">
      <dgm:prSet/>
      <dgm:spPr/>
      <dgm:t>
        <a:bodyPr/>
        <a:lstStyle/>
        <a:p>
          <a:endParaRPr lang="en-GB"/>
        </a:p>
      </dgm:t>
    </dgm:pt>
    <dgm:pt modelId="{CF931C35-9A2A-674E-946E-D3D31614D262}" type="sibTrans" cxnId="{6600B44D-8701-3643-B2EB-A8C84E374981}">
      <dgm:prSet/>
      <dgm:spPr/>
      <dgm:t>
        <a:bodyPr/>
        <a:lstStyle/>
        <a:p>
          <a:endParaRPr lang="en-GB"/>
        </a:p>
      </dgm:t>
    </dgm:pt>
    <dgm:pt modelId="{F9D735FB-E97F-854C-850D-E2ED72CA05AD}">
      <dgm:prSet/>
      <dgm:spPr/>
      <dgm:t>
        <a:bodyPr/>
        <a:lstStyle/>
        <a:p>
          <a:r>
            <a:rPr lang="en-US" b="0" i="0" dirty="0"/>
            <a:t>ESG reporting, weighted voting rights, and pre-revenue biotech listings</a:t>
          </a:r>
          <a:endParaRPr lang="en-US" strike="sngStrike" dirty="0"/>
        </a:p>
      </dgm:t>
    </dgm:pt>
    <dgm:pt modelId="{A760B66C-1011-D24D-882E-2505F6BDFC17}" type="parTrans" cxnId="{AF39628B-DBFC-BB4D-904C-E415A8588AE1}">
      <dgm:prSet/>
      <dgm:spPr/>
      <dgm:t>
        <a:bodyPr/>
        <a:lstStyle/>
        <a:p>
          <a:endParaRPr lang="en-GB"/>
        </a:p>
      </dgm:t>
    </dgm:pt>
    <dgm:pt modelId="{52C11AC4-7EE6-7E48-9627-E591D03EF162}" type="sibTrans" cxnId="{AF39628B-DBFC-BB4D-904C-E415A8588AE1}">
      <dgm:prSet/>
      <dgm:spPr/>
      <dgm:t>
        <a:bodyPr/>
        <a:lstStyle/>
        <a:p>
          <a:endParaRPr lang="en-GB"/>
        </a:p>
      </dgm:t>
    </dgm:pt>
    <dgm:pt modelId="{0FF0BF3C-605F-8C42-B223-0F5BD84BCF3E}">
      <dgm:prSet/>
      <dgm:spPr/>
      <dgm:t>
        <a:bodyPr/>
        <a:lstStyle/>
        <a:p>
          <a:r>
            <a:rPr lang="en-US" b="0" i="0" dirty="0"/>
            <a:t>Growing green bonds and eco-friendly market</a:t>
          </a:r>
          <a:endParaRPr lang="en-US" strike="sngStrike" dirty="0"/>
        </a:p>
      </dgm:t>
    </dgm:pt>
    <dgm:pt modelId="{64A7C77C-52E0-8B44-A07F-F6AA3CD8F9A5}" type="parTrans" cxnId="{4AB22F92-971B-1B4C-9A59-ACB7A9FDDE33}">
      <dgm:prSet/>
      <dgm:spPr/>
      <dgm:t>
        <a:bodyPr/>
        <a:lstStyle/>
        <a:p>
          <a:endParaRPr lang="en-GB"/>
        </a:p>
      </dgm:t>
    </dgm:pt>
    <dgm:pt modelId="{114AC729-1EAD-FB4A-B316-9D46C0F63457}" type="sibTrans" cxnId="{4AB22F92-971B-1B4C-9A59-ACB7A9FDDE33}">
      <dgm:prSet/>
      <dgm:spPr/>
      <dgm:t>
        <a:bodyPr/>
        <a:lstStyle/>
        <a:p>
          <a:endParaRPr lang="en-GB"/>
        </a:p>
      </dgm:t>
    </dgm:pt>
    <dgm:pt modelId="{C4725A5B-99CB-ED4B-A75A-6CA8AEDFD0B1}">
      <dgm:prSet/>
      <dgm:spPr/>
      <dgm:t>
        <a:bodyPr/>
        <a:lstStyle/>
        <a:p>
          <a:r>
            <a:rPr lang="en-US" b="0" i="0" dirty="0"/>
            <a:t>Stock Connect, Cross-boundary Wealth Management Connect Scheme, and Hong Kong's offshore RMB hub role</a:t>
          </a:r>
          <a:endParaRPr lang="en-US" strike="sngStrike" dirty="0"/>
        </a:p>
      </dgm:t>
    </dgm:pt>
    <dgm:pt modelId="{F30DB4D9-25D3-504E-B517-6D9E889AD04E}" type="parTrans" cxnId="{99649A39-4B78-0349-9964-7C5A1B788A83}">
      <dgm:prSet/>
      <dgm:spPr/>
      <dgm:t>
        <a:bodyPr/>
        <a:lstStyle/>
        <a:p>
          <a:endParaRPr lang="en-GB"/>
        </a:p>
      </dgm:t>
    </dgm:pt>
    <dgm:pt modelId="{130DE1C4-671E-2740-B1A9-CEF48EA17A64}" type="sibTrans" cxnId="{99649A39-4B78-0349-9964-7C5A1B788A83}">
      <dgm:prSet/>
      <dgm:spPr/>
      <dgm:t>
        <a:bodyPr/>
        <a:lstStyle/>
        <a:p>
          <a:endParaRPr lang="en-GB"/>
        </a:p>
      </dgm:t>
    </dgm:pt>
    <dgm:pt modelId="{031B2DDA-17B2-3B45-842B-CE464FEA96E6}" type="pres">
      <dgm:prSet presAssocID="{774D7519-372F-42D9-8397-7AB6C26B38DF}" presName="linear" presStyleCnt="0">
        <dgm:presLayoutVars>
          <dgm:animLvl val="lvl"/>
          <dgm:resizeHandles val="exact"/>
        </dgm:presLayoutVars>
      </dgm:prSet>
      <dgm:spPr/>
    </dgm:pt>
    <dgm:pt modelId="{328ECBC8-8560-2340-BAF5-FEF5C9092AA0}" type="pres">
      <dgm:prSet presAssocID="{70111FEA-946A-459D-B952-E4DB49AE81B9}" presName="parentText" presStyleLbl="node1" presStyleIdx="0" presStyleCnt="4">
        <dgm:presLayoutVars>
          <dgm:chMax val="0"/>
          <dgm:bulletEnabled val="1"/>
        </dgm:presLayoutVars>
      </dgm:prSet>
      <dgm:spPr/>
    </dgm:pt>
    <dgm:pt modelId="{79FECB68-6B07-DF40-A16C-494B65DD59C8}" type="pres">
      <dgm:prSet presAssocID="{70111FEA-946A-459D-B952-E4DB49AE81B9}" presName="childText" presStyleLbl="revTx" presStyleIdx="0" presStyleCnt="4">
        <dgm:presLayoutVars>
          <dgm:bulletEnabled val="1"/>
        </dgm:presLayoutVars>
      </dgm:prSet>
      <dgm:spPr/>
    </dgm:pt>
    <dgm:pt modelId="{2EA1536B-C732-8E4A-A00E-38957A821DBB}" type="pres">
      <dgm:prSet presAssocID="{52B62B8D-4871-42E9-BD67-BB0C6B44AC96}" presName="parentText" presStyleLbl="node1" presStyleIdx="1" presStyleCnt="4">
        <dgm:presLayoutVars>
          <dgm:chMax val="0"/>
          <dgm:bulletEnabled val="1"/>
        </dgm:presLayoutVars>
      </dgm:prSet>
      <dgm:spPr/>
    </dgm:pt>
    <dgm:pt modelId="{94BCD262-E795-1240-9A40-CC097B6546B5}" type="pres">
      <dgm:prSet presAssocID="{52B62B8D-4871-42E9-BD67-BB0C6B44AC96}" presName="childText" presStyleLbl="revTx" presStyleIdx="1" presStyleCnt="4">
        <dgm:presLayoutVars>
          <dgm:bulletEnabled val="1"/>
        </dgm:presLayoutVars>
      </dgm:prSet>
      <dgm:spPr/>
    </dgm:pt>
    <dgm:pt modelId="{1B5FDD7D-5201-2841-A25C-3B6A256747A5}" type="pres">
      <dgm:prSet presAssocID="{9F113FFA-2871-4301-9453-0672A0766111}" presName="parentText" presStyleLbl="node1" presStyleIdx="2" presStyleCnt="4">
        <dgm:presLayoutVars>
          <dgm:chMax val="0"/>
          <dgm:bulletEnabled val="1"/>
        </dgm:presLayoutVars>
      </dgm:prSet>
      <dgm:spPr/>
    </dgm:pt>
    <dgm:pt modelId="{E438304C-3AB0-0340-80F5-8BABC2375EF9}" type="pres">
      <dgm:prSet presAssocID="{9F113FFA-2871-4301-9453-0672A0766111}" presName="childText" presStyleLbl="revTx" presStyleIdx="2" presStyleCnt="4">
        <dgm:presLayoutVars>
          <dgm:bulletEnabled val="1"/>
        </dgm:presLayoutVars>
      </dgm:prSet>
      <dgm:spPr/>
    </dgm:pt>
    <dgm:pt modelId="{98D94F14-59E2-7F41-8D6A-A7EEC080881F}" type="pres">
      <dgm:prSet presAssocID="{72F6D865-C048-4B2B-8DE4-697B5A824224}" presName="parentText" presStyleLbl="node1" presStyleIdx="3" presStyleCnt="4">
        <dgm:presLayoutVars>
          <dgm:chMax val="0"/>
          <dgm:bulletEnabled val="1"/>
        </dgm:presLayoutVars>
      </dgm:prSet>
      <dgm:spPr/>
    </dgm:pt>
    <dgm:pt modelId="{2B9B8C25-5F8F-EB41-956B-A224BBFC69D9}" type="pres">
      <dgm:prSet presAssocID="{72F6D865-C048-4B2B-8DE4-697B5A824224}" presName="childText" presStyleLbl="revTx" presStyleIdx="3" presStyleCnt="4">
        <dgm:presLayoutVars>
          <dgm:bulletEnabled val="1"/>
        </dgm:presLayoutVars>
      </dgm:prSet>
      <dgm:spPr/>
    </dgm:pt>
  </dgm:ptLst>
  <dgm:cxnLst>
    <dgm:cxn modelId="{559E0A02-B0D0-4DCC-804C-8AFD9B233833}" srcId="{774D7519-372F-42D9-8397-7AB6C26B38DF}" destId="{70111FEA-946A-459D-B952-E4DB49AE81B9}" srcOrd="0" destOrd="0" parTransId="{F8E8E90E-9AAA-48AB-AE04-ED3CF921E5ED}" sibTransId="{6A1F7072-202B-4695-AF14-6F5FD6E47868}"/>
    <dgm:cxn modelId="{42EDD413-E0A2-894D-9A32-DD249453F5D1}" type="presOf" srcId="{70111FEA-946A-459D-B952-E4DB49AE81B9}" destId="{328ECBC8-8560-2340-BAF5-FEF5C9092AA0}" srcOrd="0" destOrd="0" presId="urn:microsoft.com/office/officeart/2005/8/layout/vList2"/>
    <dgm:cxn modelId="{3538F51D-9C50-254B-BD4C-C320808BDE2B}" type="presOf" srcId="{8CCB9148-D8C5-9744-BBEF-E3D3CB29F0A1}" destId="{79FECB68-6B07-DF40-A16C-494B65DD59C8}" srcOrd="0" destOrd="0" presId="urn:microsoft.com/office/officeart/2005/8/layout/vList2"/>
    <dgm:cxn modelId="{52F5781F-4BCF-854F-A911-D427EF517314}" type="presOf" srcId="{9F113FFA-2871-4301-9453-0672A0766111}" destId="{1B5FDD7D-5201-2841-A25C-3B6A256747A5}" srcOrd="0" destOrd="0" presId="urn:microsoft.com/office/officeart/2005/8/layout/vList2"/>
    <dgm:cxn modelId="{99649A39-4B78-0349-9964-7C5A1B788A83}" srcId="{72F6D865-C048-4B2B-8DE4-697B5A824224}" destId="{C4725A5B-99CB-ED4B-A75A-6CA8AEDFD0B1}" srcOrd="0" destOrd="0" parTransId="{F30DB4D9-25D3-504E-B517-6D9E889AD04E}" sibTransId="{130DE1C4-671E-2740-B1A9-CEF48EA17A64}"/>
    <dgm:cxn modelId="{2F10F93F-4A0A-0443-9B1A-273C700C3090}" type="presOf" srcId="{774D7519-372F-42D9-8397-7AB6C26B38DF}" destId="{031B2DDA-17B2-3B45-842B-CE464FEA96E6}" srcOrd="0" destOrd="0" presId="urn:microsoft.com/office/officeart/2005/8/layout/vList2"/>
    <dgm:cxn modelId="{1986964A-3E23-46D3-9D56-CBA2822CE17E}" srcId="{774D7519-372F-42D9-8397-7AB6C26B38DF}" destId="{52B62B8D-4871-42E9-BD67-BB0C6B44AC96}" srcOrd="1" destOrd="0" parTransId="{ADE2ED7C-EC25-4BB8-A170-37ED651FF3B9}" sibTransId="{75563343-D0BC-45C0-B7A6-B17A49C960F5}"/>
    <dgm:cxn modelId="{6600B44D-8701-3643-B2EB-A8C84E374981}" srcId="{70111FEA-946A-459D-B952-E4DB49AE81B9}" destId="{8CCB9148-D8C5-9744-BBEF-E3D3CB29F0A1}" srcOrd="0" destOrd="0" parTransId="{E368B51B-A7DF-8E4B-B53F-215D48F92189}" sibTransId="{CF931C35-9A2A-674E-946E-D3D31614D262}"/>
    <dgm:cxn modelId="{6E36DA71-215F-5C4A-B7A0-558CD4071333}" type="presOf" srcId="{52B62B8D-4871-42E9-BD67-BB0C6B44AC96}" destId="{2EA1536B-C732-8E4A-A00E-38957A821DBB}" srcOrd="0" destOrd="0" presId="urn:microsoft.com/office/officeart/2005/8/layout/vList2"/>
    <dgm:cxn modelId="{AF82C488-C376-064E-89AC-6A23FD6F1D76}" type="presOf" srcId="{F9D735FB-E97F-854C-850D-E2ED72CA05AD}" destId="{94BCD262-E795-1240-9A40-CC097B6546B5}" srcOrd="0" destOrd="0" presId="urn:microsoft.com/office/officeart/2005/8/layout/vList2"/>
    <dgm:cxn modelId="{AF39628B-DBFC-BB4D-904C-E415A8588AE1}" srcId="{52B62B8D-4871-42E9-BD67-BB0C6B44AC96}" destId="{F9D735FB-E97F-854C-850D-E2ED72CA05AD}" srcOrd="0" destOrd="0" parTransId="{A760B66C-1011-D24D-882E-2505F6BDFC17}" sibTransId="{52C11AC4-7EE6-7E48-9627-E591D03EF162}"/>
    <dgm:cxn modelId="{4AB22F92-971B-1B4C-9A59-ACB7A9FDDE33}" srcId="{9F113FFA-2871-4301-9453-0672A0766111}" destId="{0FF0BF3C-605F-8C42-B223-0F5BD84BCF3E}" srcOrd="0" destOrd="0" parTransId="{64A7C77C-52E0-8B44-A07F-F6AA3CD8F9A5}" sibTransId="{114AC729-1EAD-FB4A-B316-9D46C0F63457}"/>
    <dgm:cxn modelId="{317E88B1-A207-1D44-876A-498712D7534D}" type="presOf" srcId="{C4725A5B-99CB-ED4B-A75A-6CA8AEDFD0B1}" destId="{2B9B8C25-5F8F-EB41-956B-A224BBFC69D9}" srcOrd="0" destOrd="0" presId="urn:microsoft.com/office/officeart/2005/8/layout/vList2"/>
    <dgm:cxn modelId="{C24B94C8-030F-45C7-9FEF-9DB406A7D52B}" srcId="{774D7519-372F-42D9-8397-7AB6C26B38DF}" destId="{9F113FFA-2871-4301-9453-0672A0766111}" srcOrd="2" destOrd="0" parTransId="{8BAEFD7E-C80C-403D-AB01-6480622E3576}" sibTransId="{0A375DB5-60F7-41A8-B4E0-D674BE89F3ED}"/>
    <dgm:cxn modelId="{E69964D2-0092-4DF6-A568-24B6E4203086}" srcId="{774D7519-372F-42D9-8397-7AB6C26B38DF}" destId="{72F6D865-C048-4B2B-8DE4-697B5A824224}" srcOrd="3" destOrd="0" parTransId="{556C7CE8-E8CE-46FC-854A-F959545B75BF}" sibTransId="{ED5533AF-81A7-4C7D-A6FB-824C0915A405}"/>
    <dgm:cxn modelId="{059734E2-24A1-C64E-8102-6EF50F802819}" type="presOf" srcId="{0FF0BF3C-605F-8C42-B223-0F5BD84BCF3E}" destId="{E438304C-3AB0-0340-80F5-8BABC2375EF9}" srcOrd="0" destOrd="0" presId="urn:microsoft.com/office/officeart/2005/8/layout/vList2"/>
    <dgm:cxn modelId="{3A64B4FB-E4A5-5D45-8670-30369E2F7133}" type="presOf" srcId="{72F6D865-C048-4B2B-8DE4-697B5A824224}" destId="{98D94F14-59E2-7F41-8D6A-A7EEC080881F}" srcOrd="0" destOrd="0" presId="urn:microsoft.com/office/officeart/2005/8/layout/vList2"/>
    <dgm:cxn modelId="{03438441-2F29-9F40-9862-EE7E5114E9DE}" type="presParOf" srcId="{031B2DDA-17B2-3B45-842B-CE464FEA96E6}" destId="{328ECBC8-8560-2340-BAF5-FEF5C9092AA0}" srcOrd="0" destOrd="0" presId="urn:microsoft.com/office/officeart/2005/8/layout/vList2"/>
    <dgm:cxn modelId="{59753E9F-9996-AD41-A683-3BA37C0EBFF4}" type="presParOf" srcId="{031B2DDA-17B2-3B45-842B-CE464FEA96E6}" destId="{79FECB68-6B07-DF40-A16C-494B65DD59C8}" srcOrd="1" destOrd="0" presId="urn:microsoft.com/office/officeart/2005/8/layout/vList2"/>
    <dgm:cxn modelId="{B9F7CFB5-F155-9E42-83B8-4B02B9B8A3FC}" type="presParOf" srcId="{031B2DDA-17B2-3B45-842B-CE464FEA96E6}" destId="{2EA1536B-C732-8E4A-A00E-38957A821DBB}" srcOrd="2" destOrd="0" presId="urn:microsoft.com/office/officeart/2005/8/layout/vList2"/>
    <dgm:cxn modelId="{C29CF40E-88E8-7A41-A9A4-7240557F921F}" type="presParOf" srcId="{031B2DDA-17B2-3B45-842B-CE464FEA96E6}" destId="{94BCD262-E795-1240-9A40-CC097B6546B5}" srcOrd="3" destOrd="0" presId="urn:microsoft.com/office/officeart/2005/8/layout/vList2"/>
    <dgm:cxn modelId="{99FC3301-250B-624B-B46A-7888FD6BAC10}" type="presParOf" srcId="{031B2DDA-17B2-3B45-842B-CE464FEA96E6}" destId="{1B5FDD7D-5201-2841-A25C-3B6A256747A5}" srcOrd="4" destOrd="0" presId="urn:microsoft.com/office/officeart/2005/8/layout/vList2"/>
    <dgm:cxn modelId="{73C5FED7-1C56-CA4D-AA99-701A136E6570}" type="presParOf" srcId="{031B2DDA-17B2-3B45-842B-CE464FEA96E6}" destId="{E438304C-3AB0-0340-80F5-8BABC2375EF9}" srcOrd="5" destOrd="0" presId="urn:microsoft.com/office/officeart/2005/8/layout/vList2"/>
    <dgm:cxn modelId="{D2059C62-E4C5-8241-806B-8F1467AA6708}" type="presParOf" srcId="{031B2DDA-17B2-3B45-842B-CE464FEA96E6}" destId="{98D94F14-59E2-7F41-8D6A-A7EEC080881F}" srcOrd="6" destOrd="0" presId="urn:microsoft.com/office/officeart/2005/8/layout/vList2"/>
    <dgm:cxn modelId="{646A7676-1B14-1B40-87DE-103831D8B7C8}" type="presParOf" srcId="{031B2DDA-17B2-3B45-842B-CE464FEA96E6}" destId="{2B9B8C25-5F8F-EB41-956B-A224BBFC69D9}"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A4CB7-D640-42D1-857B-C326F116604D}">
      <dsp:nvSpPr>
        <dsp:cNvPr id="0" name=""/>
        <dsp:cNvSpPr/>
      </dsp:nvSpPr>
      <dsp:spPr>
        <a:xfrm>
          <a:off x="0" y="466"/>
          <a:ext cx="6104761" cy="6427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861130-DD05-4998-9F6B-5708809592EE}">
      <dsp:nvSpPr>
        <dsp:cNvPr id="0" name=""/>
        <dsp:cNvSpPr/>
      </dsp:nvSpPr>
      <dsp:spPr>
        <a:xfrm>
          <a:off x="194426" y="145081"/>
          <a:ext cx="353503" cy="3535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F6F8BF-AEF9-4B5F-838F-728F571A2BD9}">
      <dsp:nvSpPr>
        <dsp:cNvPr id="0" name=""/>
        <dsp:cNvSpPr/>
      </dsp:nvSpPr>
      <dsp:spPr>
        <a:xfrm>
          <a:off x="742357" y="466"/>
          <a:ext cx="5362403" cy="642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023" tIns="68023" rIns="68023" bIns="68023" numCol="1" spcCol="1270" anchor="ctr" anchorCtr="0">
          <a:noAutofit/>
        </a:bodyPr>
        <a:lstStyle/>
        <a:p>
          <a:pPr marL="0" lvl="0" indent="0" algn="l" defTabSz="711200">
            <a:lnSpc>
              <a:spcPct val="90000"/>
            </a:lnSpc>
            <a:spcBef>
              <a:spcPct val="0"/>
            </a:spcBef>
            <a:spcAft>
              <a:spcPct val="35000"/>
            </a:spcAft>
            <a:buNone/>
          </a:pPr>
          <a:r>
            <a:rPr lang="en-US" sz="1600" b="1" i="0" kern="1200" dirty="0"/>
            <a:t>Chatbots:</a:t>
          </a:r>
          <a:r>
            <a:rPr lang="en-US" sz="1600" b="0" i="0" kern="1200" dirty="0"/>
            <a:t> Facilitating human-like digital conversations</a:t>
          </a:r>
          <a:endParaRPr lang="en-US" sz="1600" kern="1200" dirty="0"/>
        </a:p>
      </dsp:txBody>
      <dsp:txXfrm>
        <a:off x="742357" y="466"/>
        <a:ext cx="5362403" cy="642733"/>
      </dsp:txXfrm>
    </dsp:sp>
    <dsp:sp modelId="{16FAC7E4-4D0C-41AA-A659-17DB052BF247}">
      <dsp:nvSpPr>
        <dsp:cNvPr id="0" name=""/>
        <dsp:cNvSpPr/>
      </dsp:nvSpPr>
      <dsp:spPr>
        <a:xfrm>
          <a:off x="0" y="803883"/>
          <a:ext cx="6104761" cy="6427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0B79CE-143E-4821-873D-A09A96103939}">
      <dsp:nvSpPr>
        <dsp:cNvPr id="0" name=""/>
        <dsp:cNvSpPr/>
      </dsp:nvSpPr>
      <dsp:spPr>
        <a:xfrm>
          <a:off x="194426" y="948499"/>
          <a:ext cx="353503" cy="3535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34A5B8-5401-4743-AB11-441CBAF09919}">
      <dsp:nvSpPr>
        <dsp:cNvPr id="0" name=""/>
        <dsp:cNvSpPr/>
      </dsp:nvSpPr>
      <dsp:spPr>
        <a:xfrm>
          <a:off x="742357" y="803883"/>
          <a:ext cx="5362403" cy="642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023" tIns="68023" rIns="68023" bIns="68023" numCol="1" spcCol="1270" anchor="ctr" anchorCtr="0">
          <a:noAutofit/>
        </a:bodyPr>
        <a:lstStyle/>
        <a:p>
          <a:pPr marL="0" lvl="0" indent="0" algn="l" defTabSz="711200">
            <a:lnSpc>
              <a:spcPct val="90000"/>
            </a:lnSpc>
            <a:spcBef>
              <a:spcPct val="0"/>
            </a:spcBef>
            <a:spcAft>
              <a:spcPct val="35000"/>
            </a:spcAft>
            <a:buNone/>
          </a:pPr>
          <a:r>
            <a:rPr lang="en-US" sz="1600" b="1" i="0" kern="1200" dirty="0"/>
            <a:t>Generative AI:</a:t>
          </a:r>
          <a:r>
            <a:rPr lang="en-US" sz="1600" b="0" i="0" kern="1200" dirty="0"/>
            <a:t> Creating new content, including images and music</a:t>
          </a:r>
          <a:endParaRPr lang="en-US" sz="1600" kern="1200" dirty="0"/>
        </a:p>
      </dsp:txBody>
      <dsp:txXfrm>
        <a:off x="742357" y="803883"/>
        <a:ext cx="5362403" cy="642733"/>
      </dsp:txXfrm>
    </dsp:sp>
    <dsp:sp modelId="{19BDE204-0E51-4BDD-B381-18A2116BF4A0}">
      <dsp:nvSpPr>
        <dsp:cNvPr id="0" name=""/>
        <dsp:cNvSpPr/>
      </dsp:nvSpPr>
      <dsp:spPr>
        <a:xfrm>
          <a:off x="0" y="1607301"/>
          <a:ext cx="6104761" cy="6427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F658DF-F5DD-447E-A015-79D2A693108D}">
      <dsp:nvSpPr>
        <dsp:cNvPr id="0" name=""/>
        <dsp:cNvSpPr/>
      </dsp:nvSpPr>
      <dsp:spPr>
        <a:xfrm>
          <a:off x="194426" y="1751916"/>
          <a:ext cx="353503" cy="3535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8F9F2D-44A8-43F9-B9AA-3379C0A5F104}">
      <dsp:nvSpPr>
        <dsp:cNvPr id="0" name=""/>
        <dsp:cNvSpPr/>
      </dsp:nvSpPr>
      <dsp:spPr>
        <a:xfrm>
          <a:off x="742357" y="1607301"/>
          <a:ext cx="5362403" cy="642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023" tIns="68023" rIns="68023" bIns="68023" numCol="1" spcCol="1270" anchor="ctr" anchorCtr="0">
          <a:noAutofit/>
        </a:bodyPr>
        <a:lstStyle/>
        <a:p>
          <a:pPr marL="0" lvl="0" indent="0" algn="l" defTabSz="711200">
            <a:lnSpc>
              <a:spcPct val="90000"/>
            </a:lnSpc>
            <a:spcBef>
              <a:spcPct val="0"/>
            </a:spcBef>
            <a:spcAft>
              <a:spcPct val="35000"/>
            </a:spcAft>
            <a:buNone/>
          </a:pPr>
          <a:r>
            <a:rPr lang="en-US" sz="1600" b="1" i="0" kern="1200" dirty="0"/>
            <a:t>Game-playing AI:</a:t>
          </a:r>
          <a:r>
            <a:rPr lang="en-US" sz="1600" b="0" i="0" kern="1200" dirty="0"/>
            <a:t> Mastering and competing in complex games</a:t>
          </a:r>
          <a:endParaRPr lang="en-US" sz="1600" kern="1200" dirty="0"/>
        </a:p>
      </dsp:txBody>
      <dsp:txXfrm>
        <a:off x="742357" y="1607301"/>
        <a:ext cx="5362403" cy="642733"/>
      </dsp:txXfrm>
    </dsp:sp>
    <dsp:sp modelId="{C378082C-5E3C-42CE-9C11-2F6DDD236791}">
      <dsp:nvSpPr>
        <dsp:cNvPr id="0" name=""/>
        <dsp:cNvSpPr/>
      </dsp:nvSpPr>
      <dsp:spPr>
        <a:xfrm>
          <a:off x="0" y="2410718"/>
          <a:ext cx="6104761" cy="6427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A8D757-13CA-4BD2-A8A9-83CADE66BB2F}">
      <dsp:nvSpPr>
        <dsp:cNvPr id="0" name=""/>
        <dsp:cNvSpPr/>
      </dsp:nvSpPr>
      <dsp:spPr>
        <a:xfrm>
          <a:off x="194426" y="2555333"/>
          <a:ext cx="353503" cy="3535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059A34-D69A-46EF-B767-EAFDA229C38C}">
      <dsp:nvSpPr>
        <dsp:cNvPr id="0" name=""/>
        <dsp:cNvSpPr/>
      </dsp:nvSpPr>
      <dsp:spPr>
        <a:xfrm>
          <a:off x="742357" y="2410718"/>
          <a:ext cx="5362403" cy="642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023" tIns="68023" rIns="68023" bIns="68023" numCol="1" spcCol="1270" anchor="ctr" anchorCtr="0">
          <a:noAutofit/>
        </a:bodyPr>
        <a:lstStyle/>
        <a:p>
          <a:pPr marL="0" lvl="0" indent="0" algn="l" defTabSz="711200">
            <a:lnSpc>
              <a:spcPct val="90000"/>
            </a:lnSpc>
            <a:spcBef>
              <a:spcPct val="0"/>
            </a:spcBef>
            <a:spcAft>
              <a:spcPct val="35000"/>
            </a:spcAft>
            <a:buNone/>
          </a:pPr>
          <a:r>
            <a:rPr lang="en-US" sz="1600" b="1" i="0" kern="1200" dirty="0"/>
            <a:t>Image Recognition:</a:t>
          </a:r>
          <a:r>
            <a:rPr lang="en-US" sz="1600" b="0" i="0" kern="1200" dirty="0"/>
            <a:t> Classifying and categorizing images</a:t>
          </a:r>
          <a:endParaRPr lang="en-US" sz="1600" kern="1200" dirty="0"/>
        </a:p>
      </dsp:txBody>
      <dsp:txXfrm>
        <a:off x="742357" y="2410718"/>
        <a:ext cx="5362403" cy="642733"/>
      </dsp:txXfrm>
    </dsp:sp>
    <dsp:sp modelId="{ACED5CD3-B0FC-4E14-92B9-E929627E8CD0}">
      <dsp:nvSpPr>
        <dsp:cNvPr id="0" name=""/>
        <dsp:cNvSpPr/>
      </dsp:nvSpPr>
      <dsp:spPr>
        <a:xfrm>
          <a:off x="0" y="3214135"/>
          <a:ext cx="6104761" cy="6427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121B09-F664-42DB-B51A-E971D958E92A}">
      <dsp:nvSpPr>
        <dsp:cNvPr id="0" name=""/>
        <dsp:cNvSpPr/>
      </dsp:nvSpPr>
      <dsp:spPr>
        <a:xfrm>
          <a:off x="194426" y="3358750"/>
          <a:ext cx="353503" cy="35350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0E1102-4ADC-4F40-AE32-523761860B34}">
      <dsp:nvSpPr>
        <dsp:cNvPr id="0" name=""/>
        <dsp:cNvSpPr/>
      </dsp:nvSpPr>
      <dsp:spPr>
        <a:xfrm>
          <a:off x="742357" y="3214135"/>
          <a:ext cx="5362403" cy="642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023" tIns="68023" rIns="68023" bIns="68023" numCol="1" spcCol="1270" anchor="ctr" anchorCtr="0">
          <a:noAutofit/>
        </a:bodyPr>
        <a:lstStyle/>
        <a:p>
          <a:pPr marL="0" lvl="0" indent="0" algn="l" defTabSz="711200">
            <a:lnSpc>
              <a:spcPct val="90000"/>
            </a:lnSpc>
            <a:spcBef>
              <a:spcPct val="0"/>
            </a:spcBef>
            <a:spcAft>
              <a:spcPct val="35000"/>
            </a:spcAft>
            <a:buNone/>
          </a:pPr>
          <a:r>
            <a:rPr lang="en-US" sz="1600" b="1" i="0" kern="1200" dirty="0"/>
            <a:t>Object Detection:</a:t>
          </a:r>
          <a:r>
            <a:rPr lang="en-US" sz="1600" b="0" i="0" kern="1200" dirty="0"/>
            <a:t> Recognizing specific items within images</a:t>
          </a:r>
          <a:endParaRPr lang="en-US" sz="1600" kern="1200" dirty="0"/>
        </a:p>
      </dsp:txBody>
      <dsp:txXfrm>
        <a:off x="742357" y="3214135"/>
        <a:ext cx="5362403" cy="642733"/>
      </dsp:txXfrm>
    </dsp:sp>
    <dsp:sp modelId="{049E532E-71AD-49E9-8DA2-727C64FD2106}">
      <dsp:nvSpPr>
        <dsp:cNvPr id="0" name=""/>
        <dsp:cNvSpPr/>
      </dsp:nvSpPr>
      <dsp:spPr>
        <a:xfrm>
          <a:off x="0" y="4017552"/>
          <a:ext cx="6104761" cy="6427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F197A4-25CF-43B8-8841-D58B70697261}">
      <dsp:nvSpPr>
        <dsp:cNvPr id="0" name=""/>
        <dsp:cNvSpPr/>
      </dsp:nvSpPr>
      <dsp:spPr>
        <a:xfrm>
          <a:off x="194426" y="4162167"/>
          <a:ext cx="353503" cy="35350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BB3178-240E-455F-BDAB-6DE7D256605E}">
      <dsp:nvSpPr>
        <dsp:cNvPr id="0" name=""/>
        <dsp:cNvSpPr/>
      </dsp:nvSpPr>
      <dsp:spPr>
        <a:xfrm>
          <a:off x="742357" y="4017552"/>
          <a:ext cx="5362403" cy="642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023" tIns="68023" rIns="68023" bIns="68023" numCol="1" spcCol="1270" anchor="ctr" anchorCtr="0">
          <a:noAutofit/>
        </a:bodyPr>
        <a:lstStyle/>
        <a:p>
          <a:pPr marL="0" lvl="0" indent="0" algn="l" defTabSz="711200">
            <a:lnSpc>
              <a:spcPct val="90000"/>
            </a:lnSpc>
            <a:spcBef>
              <a:spcPct val="0"/>
            </a:spcBef>
            <a:spcAft>
              <a:spcPct val="35000"/>
            </a:spcAft>
            <a:buNone/>
          </a:pPr>
          <a:r>
            <a:rPr lang="en-US" sz="1600" b="1" i="0" kern="1200" dirty="0"/>
            <a:t>Trend Analysis and Prediction:</a:t>
          </a:r>
          <a:r>
            <a:rPr lang="en-US" sz="1600" b="0" i="0" kern="1200" dirty="0"/>
            <a:t> Predicting future trends, such as stock prices and weather patterns</a:t>
          </a:r>
          <a:endParaRPr lang="en-US" sz="1600" kern="1200" dirty="0"/>
        </a:p>
      </dsp:txBody>
      <dsp:txXfrm>
        <a:off x="742357" y="4017552"/>
        <a:ext cx="5362403" cy="642733"/>
      </dsp:txXfrm>
    </dsp:sp>
    <dsp:sp modelId="{0E89F5B3-B773-41C2-8060-81BF9EDC299B}">
      <dsp:nvSpPr>
        <dsp:cNvPr id="0" name=""/>
        <dsp:cNvSpPr/>
      </dsp:nvSpPr>
      <dsp:spPr>
        <a:xfrm>
          <a:off x="0" y="4820969"/>
          <a:ext cx="6104761" cy="6427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A6D08D-9422-491D-8B94-73AE2BCB2FCF}">
      <dsp:nvSpPr>
        <dsp:cNvPr id="0" name=""/>
        <dsp:cNvSpPr/>
      </dsp:nvSpPr>
      <dsp:spPr>
        <a:xfrm>
          <a:off x="194426" y="4965584"/>
          <a:ext cx="353503" cy="35350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EB4080-C7AF-437C-A58E-E7FFB480250F}">
      <dsp:nvSpPr>
        <dsp:cNvPr id="0" name=""/>
        <dsp:cNvSpPr/>
      </dsp:nvSpPr>
      <dsp:spPr>
        <a:xfrm>
          <a:off x="742357" y="4820969"/>
          <a:ext cx="5362403" cy="642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023" tIns="68023" rIns="68023" bIns="68023" numCol="1" spcCol="1270" anchor="ctr" anchorCtr="0">
          <a:noAutofit/>
        </a:bodyPr>
        <a:lstStyle/>
        <a:p>
          <a:pPr marL="0" lvl="0" indent="0" algn="l" defTabSz="711200">
            <a:lnSpc>
              <a:spcPct val="90000"/>
            </a:lnSpc>
            <a:spcBef>
              <a:spcPct val="0"/>
            </a:spcBef>
            <a:spcAft>
              <a:spcPct val="35000"/>
            </a:spcAft>
            <a:buNone/>
          </a:pPr>
          <a:r>
            <a:rPr lang="en-US" sz="1600" b="1" i="0" kern="1200" dirty="0"/>
            <a:t>Robotic Control:</a:t>
          </a:r>
          <a:r>
            <a:rPr lang="en-US" sz="1600" b="0" i="0" kern="1200" dirty="0"/>
            <a:t> Directing robotic operations with AI</a:t>
          </a:r>
          <a:endParaRPr lang="en-US" sz="1600" kern="1200" dirty="0"/>
        </a:p>
      </dsp:txBody>
      <dsp:txXfrm>
        <a:off x="742357" y="4820969"/>
        <a:ext cx="5362403" cy="64273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29F66B-D469-6749-BE0E-1CD315AFEE0B}">
      <dsp:nvSpPr>
        <dsp:cNvPr id="0" name=""/>
        <dsp:cNvSpPr/>
      </dsp:nvSpPr>
      <dsp:spPr>
        <a:xfrm>
          <a:off x="3002" y="83503"/>
          <a:ext cx="2382274" cy="142936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0" i="0" kern="1200" dirty="0"/>
            <a:t>Specialized dictionaries</a:t>
          </a:r>
          <a:endParaRPr lang="en-US" sz="2800" kern="1200" dirty="0"/>
        </a:p>
      </dsp:txBody>
      <dsp:txXfrm>
        <a:off x="3002" y="83503"/>
        <a:ext cx="2382274" cy="1429364"/>
      </dsp:txXfrm>
    </dsp:sp>
    <dsp:sp modelId="{C1B194D0-8768-5246-8162-F3370FC728E4}">
      <dsp:nvSpPr>
        <dsp:cNvPr id="0" name=""/>
        <dsp:cNvSpPr/>
      </dsp:nvSpPr>
      <dsp:spPr>
        <a:xfrm>
          <a:off x="2623505" y="83503"/>
          <a:ext cx="2382274" cy="142936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0" i="0" kern="1200"/>
            <a:t>Electronic databases</a:t>
          </a:r>
          <a:endParaRPr lang="en-US" sz="2800" kern="1200"/>
        </a:p>
      </dsp:txBody>
      <dsp:txXfrm>
        <a:off x="2623505" y="83503"/>
        <a:ext cx="2382274" cy="1429364"/>
      </dsp:txXfrm>
    </dsp:sp>
    <dsp:sp modelId="{C3609147-4CF5-3D43-8CFF-84B26092BC20}">
      <dsp:nvSpPr>
        <dsp:cNvPr id="0" name=""/>
        <dsp:cNvSpPr/>
      </dsp:nvSpPr>
      <dsp:spPr>
        <a:xfrm>
          <a:off x="5244007" y="83503"/>
          <a:ext cx="2382274" cy="142936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0" i="0" kern="1200"/>
            <a:t>Machine translation</a:t>
          </a:r>
          <a:endParaRPr lang="en-US" sz="2800" kern="1200"/>
        </a:p>
      </dsp:txBody>
      <dsp:txXfrm>
        <a:off x="5244007" y="83503"/>
        <a:ext cx="2382274" cy="1429364"/>
      </dsp:txXfrm>
    </dsp:sp>
    <dsp:sp modelId="{DE51D21A-B1E6-EA40-8B69-88F431EDC8F2}">
      <dsp:nvSpPr>
        <dsp:cNvPr id="0" name=""/>
        <dsp:cNvSpPr/>
      </dsp:nvSpPr>
      <dsp:spPr>
        <a:xfrm>
          <a:off x="7864509" y="83503"/>
          <a:ext cx="2382274" cy="142936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0" i="0" kern="1200"/>
            <a:t>Document comparison tools</a:t>
          </a:r>
          <a:endParaRPr lang="en-US" sz="2800" kern="1200"/>
        </a:p>
      </dsp:txBody>
      <dsp:txXfrm>
        <a:off x="7864509" y="83503"/>
        <a:ext cx="2382274" cy="1429364"/>
      </dsp:txXfrm>
    </dsp:sp>
    <dsp:sp modelId="{60F2DF33-424D-AE4C-AFB3-9834774AC008}">
      <dsp:nvSpPr>
        <dsp:cNvPr id="0" name=""/>
        <dsp:cNvSpPr/>
      </dsp:nvSpPr>
      <dsp:spPr>
        <a:xfrm>
          <a:off x="1313253" y="1751095"/>
          <a:ext cx="2382274" cy="142936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0" i="0" kern="1200"/>
            <a:t>Translation memories</a:t>
          </a:r>
          <a:endParaRPr lang="en-US" sz="2800" kern="1200"/>
        </a:p>
      </dsp:txBody>
      <dsp:txXfrm>
        <a:off x="1313253" y="1751095"/>
        <a:ext cx="2382274" cy="1429364"/>
      </dsp:txXfrm>
    </dsp:sp>
    <dsp:sp modelId="{A79844B1-23F3-3444-871F-52285F80EF98}">
      <dsp:nvSpPr>
        <dsp:cNvPr id="0" name=""/>
        <dsp:cNvSpPr/>
      </dsp:nvSpPr>
      <dsp:spPr>
        <a:xfrm>
          <a:off x="3933756" y="1751095"/>
          <a:ext cx="2382274" cy="142936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0" i="0" kern="1200"/>
            <a:t>Terminology databases</a:t>
          </a:r>
          <a:endParaRPr lang="en-US" sz="2800" kern="1200"/>
        </a:p>
      </dsp:txBody>
      <dsp:txXfrm>
        <a:off x="3933756" y="1751095"/>
        <a:ext cx="2382274" cy="1429364"/>
      </dsp:txXfrm>
    </dsp:sp>
    <dsp:sp modelId="{2FAAA0DB-CA5D-234C-973F-06301A063A4A}">
      <dsp:nvSpPr>
        <dsp:cNvPr id="0" name=""/>
        <dsp:cNvSpPr/>
      </dsp:nvSpPr>
      <dsp:spPr>
        <a:xfrm>
          <a:off x="6554258" y="1751095"/>
          <a:ext cx="2382274" cy="142936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0" i="0" kern="1200"/>
            <a:t>Quality assurance tools</a:t>
          </a:r>
          <a:endParaRPr lang="en-US" sz="2800" kern="1200"/>
        </a:p>
      </dsp:txBody>
      <dsp:txXfrm>
        <a:off x="6554258" y="1751095"/>
        <a:ext cx="2382274" cy="142936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C2618-F712-4459-A7CA-E8F883E21A4C}">
      <dsp:nvSpPr>
        <dsp:cNvPr id="0" name=""/>
        <dsp:cNvSpPr/>
      </dsp:nvSpPr>
      <dsp:spPr>
        <a:xfrm>
          <a:off x="1099641" y="670106"/>
          <a:ext cx="1280707" cy="12807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540989-CD5E-42D0-9EF7-19F2B6262D56}">
      <dsp:nvSpPr>
        <dsp:cNvPr id="0" name=""/>
        <dsp:cNvSpPr/>
      </dsp:nvSpPr>
      <dsp:spPr>
        <a:xfrm>
          <a:off x="316987" y="2304069"/>
          <a:ext cx="28460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Artificial Intelligence</a:t>
          </a:r>
        </a:p>
      </dsp:txBody>
      <dsp:txXfrm>
        <a:off x="316987" y="2304069"/>
        <a:ext cx="2846016" cy="720000"/>
      </dsp:txXfrm>
    </dsp:sp>
    <dsp:sp modelId="{F1D54B48-90BE-4EA4-901C-2FCCA5489A5C}">
      <dsp:nvSpPr>
        <dsp:cNvPr id="0" name=""/>
        <dsp:cNvSpPr/>
      </dsp:nvSpPr>
      <dsp:spPr>
        <a:xfrm>
          <a:off x="4443710" y="670106"/>
          <a:ext cx="1280707" cy="12807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CB16A2-35FB-435A-BF47-70F1CA0A7AA6}">
      <dsp:nvSpPr>
        <dsp:cNvPr id="0" name=""/>
        <dsp:cNvSpPr/>
      </dsp:nvSpPr>
      <dsp:spPr>
        <a:xfrm>
          <a:off x="3661055" y="2304069"/>
          <a:ext cx="28460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Machine Learning</a:t>
          </a:r>
        </a:p>
      </dsp:txBody>
      <dsp:txXfrm>
        <a:off x="3661055" y="2304069"/>
        <a:ext cx="2846016" cy="720000"/>
      </dsp:txXfrm>
    </dsp:sp>
    <dsp:sp modelId="{AEA812E7-A1A5-4022-B2B2-ADD9981D9341}">
      <dsp:nvSpPr>
        <dsp:cNvPr id="0" name=""/>
        <dsp:cNvSpPr/>
      </dsp:nvSpPr>
      <dsp:spPr>
        <a:xfrm>
          <a:off x="7787779" y="670106"/>
          <a:ext cx="1280707" cy="12807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29760E-0B15-4B3A-8FFD-5B7FDE968A1D}">
      <dsp:nvSpPr>
        <dsp:cNvPr id="0" name=""/>
        <dsp:cNvSpPr/>
      </dsp:nvSpPr>
      <dsp:spPr>
        <a:xfrm>
          <a:off x="7005124" y="2304069"/>
          <a:ext cx="28460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Deep Learning</a:t>
          </a:r>
        </a:p>
      </dsp:txBody>
      <dsp:txXfrm>
        <a:off x="7005124" y="2304069"/>
        <a:ext cx="2846016"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E35364-D550-4EF8-B16A-2095F0E3ABF9}">
      <dsp:nvSpPr>
        <dsp:cNvPr id="0" name=""/>
        <dsp:cNvSpPr/>
      </dsp:nvSpPr>
      <dsp:spPr>
        <a:xfrm>
          <a:off x="0" y="2267"/>
          <a:ext cx="6104761" cy="11493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AEE4F0-F618-43D8-967C-ACF6CB4E8D92}">
      <dsp:nvSpPr>
        <dsp:cNvPr id="0" name=""/>
        <dsp:cNvSpPr/>
      </dsp:nvSpPr>
      <dsp:spPr>
        <a:xfrm>
          <a:off x="347692" y="260882"/>
          <a:ext cx="632168" cy="6321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B9AAE9-B155-4419-93AF-76C18076798C}">
      <dsp:nvSpPr>
        <dsp:cNvPr id="0" name=""/>
        <dsp:cNvSpPr/>
      </dsp:nvSpPr>
      <dsp:spPr>
        <a:xfrm>
          <a:off x="1327553" y="2267"/>
          <a:ext cx="4777207" cy="1149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44" tIns="121644" rIns="121644" bIns="121644" numCol="1" spcCol="1270" anchor="ctr" anchorCtr="0">
          <a:noAutofit/>
        </a:bodyPr>
        <a:lstStyle/>
        <a:p>
          <a:pPr marL="0" lvl="0" indent="0" algn="l" defTabSz="977900">
            <a:lnSpc>
              <a:spcPct val="100000"/>
            </a:lnSpc>
            <a:spcBef>
              <a:spcPct val="0"/>
            </a:spcBef>
            <a:spcAft>
              <a:spcPct val="35000"/>
            </a:spcAft>
            <a:buNone/>
          </a:pPr>
          <a:r>
            <a:rPr lang="en-US" sz="2200" kern="1200" dirty="0"/>
            <a:t>1. Multilayered artificial neurons</a:t>
          </a:r>
        </a:p>
      </dsp:txBody>
      <dsp:txXfrm>
        <a:off x="1327553" y="2267"/>
        <a:ext cx="4777207" cy="1149396"/>
      </dsp:txXfrm>
    </dsp:sp>
    <dsp:sp modelId="{FE560824-6ED0-471D-B089-F56C0A9477DE}">
      <dsp:nvSpPr>
        <dsp:cNvPr id="0" name=""/>
        <dsp:cNvSpPr/>
      </dsp:nvSpPr>
      <dsp:spPr>
        <a:xfrm>
          <a:off x="0" y="1439013"/>
          <a:ext cx="6104761" cy="11493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A1283B-2C81-42D6-AEC7-5BA4F237B0D3}">
      <dsp:nvSpPr>
        <dsp:cNvPr id="0" name=""/>
        <dsp:cNvSpPr/>
      </dsp:nvSpPr>
      <dsp:spPr>
        <a:xfrm>
          <a:off x="347692" y="1697627"/>
          <a:ext cx="632168" cy="6321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6AD646-D574-431F-BD3A-282EBC309F23}">
      <dsp:nvSpPr>
        <dsp:cNvPr id="0" name=""/>
        <dsp:cNvSpPr/>
      </dsp:nvSpPr>
      <dsp:spPr>
        <a:xfrm>
          <a:off x="1327553" y="1439013"/>
          <a:ext cx="4777207" cy="1149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44" tIns="121644" rIns="121644" bIns="121644" numCol="1" spcCol="1270" anchor="ctr" anchorCtr="0">
          <a:noAutofit/>
        </a:bodyPr>
        <a:lstStyle/>
        <a:p>
          <a:pPr marL="0" lvl="0" indent="0" algn="l" defTabSz="977900">
            <a:lnSpc>
              <a:spcPct val="100000"/>
            </a:lnSpc>
            <a:spcBef>
              <a:spcPct val="0"/>
            </a:spcBef>
            <a:spcAft>
              <a:spcPct val="35000"/>
            </a:spcAft>
            <a:buNone/>
          </a:pPr>
          <a:r>
            <a:rPr lang="en-US" sz="2200" kern="1200" dirty="0"/>
            <a:t>2. Feature extraction and representation</a:t>
          </a:r>
        </a:p>
      </dsp:txBody>
      <dsp:txXfrm>
        <a:off x="1327553" y="1439013"/>
        <a:ext cx="4777207" cy="1149396"/>
      </dsp:txXfrm>
    </dsp:sp>
    <dsp:sp modelId="{9E95AAF1-7868-43F9-9723-42920871435D}">
      <dsp:nvSpPr>
        <dsp:cNvPr id="0" name=""/>
        <dsp:cNvSpPr/>
      </dsp:nvSpPr>
      <dsp:spPr>
        <a:xfrm>
          <a:off x="0" y="2875759"/>
          <a:ext cx="6104761" cy="11493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474002-B604-42FD-A63B-DE066E763B9E}">
      <dsp:nvSpPr>
        <dsp:cNvPr id="0" name=""/>
        <dsp:cNvSpPr/>
      </dsp:nvSpPr>
      <dsp:spPr>
        <a:xfrm>
          <a:off x="347692" y="3134373"/>
          <a:ext cx="632168" cy="6321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5F02BE-B0B0-4B1F-8643-63BC531C29D9}">
      <dsp:nvSpPr>
        <dsp:cNvPr id="0" name=""/>
        <dsp:cNvSpPr/>
      </dsp:nvSpPr>
      <dsp:spPr>
        <a:xfrm>
          <a:off x="1327553" y="2875759"/>
          <a:ext cx="4777207" cy="1149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44" tIns="121644" rIns="121644" bIns="121644" numCol="1" spcCol="1270" anchor="ctr" anchorCtr="0">
          <a:noAutofit/>
        </a:bodyPr>
        <a:lstStyle/>
        <a:p>
          <a:pPr marL="0" lvl="0" indent="0" algn="l" defTabSz="977900">
            <a:lnSpc>
              <a:spcPct val="100000"/>
            </a:lnSpc>
            <a:spcBef>
              <a:spcPct val="0"/>
            </a:spcBef>
            <a:spcAft>
              <a:spcPct val="35000"/>
            </a:spcAft>
            <a:buNone/>
          </a:pPr>
          <a:r>
            <a:rPr lang="en-US" sz="2200" kern="1200" dirty="0"/>
            <a:t>3. Versatility across domains</a:t>
          </a:r>
        </a:p>
      </dsp:txBody>
      <dsp:txXfrm>
        <a:off x="1327553" y="2875759"/>
        <a:ext cx="4777207" cy="1149396"/>
      </dsp:txXfrm>
    </dsp:sp>
    <dsp:sp modelId="{7F1D89D0-C778-4DA1-9B21-F6138D771FAD}">
      <dsp:nvSpPr>
        <dsp:cNvPr id="0" name=""/>
        <dsp:cNvSpPr/>
      </dsp:nvSpPr>
      <dsp:spPr>
        <a:xfrm>
          <a:off x="0" y="4312505"/>
          <a:ext cx="6104761" cy="11493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99763D-512D-4CE4-9E4B-A63D0E0B6CFF}">
      <dsp:nvSpPr>
        <dsp:cNvPr id="0" name=""/>
        <dsp:cNvSpPr/>
      </dsp:nvSpPr>
      <dsp:spPr>
        <a:xfrm>
          <a:off x="347692" y="4571119"/>
          <a:ext cx="632168" cy="6321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BC0F88-7F0E-47B8-A031-730B01CB1C4F}">
      <dsp:nvSpPr>
        <dsp:cNvPr id="0" name=""/>
        <dsp:cNvSpPr/>
      </dsp:nvSpPr>
      <dsp:spPr>
        <a:xfrm>
          <a:off x="1327553" y="4312505"/>
          <a:ext cx="4777207" cy="1149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44" tIns="121644" rIns="121644" bIns="121644" numCol="1" spcCol="1270" anchor="ctr" anchorCtr="0">
          <a:noAutofit/>
        </a:bodyPr>
        <a:lstStyle/>
        <a:p>
          <a:pPr marL="0" lvl="0" indent="0" algn="l" defTabSz="977900">
            <a:lnSpc>
              <a:spcPct val="100000"/>
            </a:lnSpc>
            <a:spcBef>
              <a:spcPct val="0"/>
            </a:spcBef>
            <a:spcAft>
              <a:spcPct val="35000"/>
            </a:spcAft>
            <a:buNone/>
          </a:pPr>
          <a:r>
            <a:rPr lang="en-US" sz="2200" kern="1200" dirty="0"/>
            <a:t>4. Resurgence in popularity</a:t>
          </a:r>
        </a:p>
      </dsp:txBody>
      <dsp:txXfrm>
        <a:off x="1327553" y="4312505"/>
        <a:ext cx="4777207" cy="114939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6DDD46-7067-47E2-A2A1-1A023EDFEB93}">
      <dsp:nvSpPr>
        <dsp:cNvPr id="0" name=""/>
        <dsp:cNvSpPr/>
      </dsp:nvSpPr>
      <dsp:spPr>
        <a:xfrm>
          <a:off x="1022582" y="662029"/>
          <a:ext cx="928825" cy="928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2E1770-DD85-4C9A-B472-BAC918C79449}">
      <dsp:nvSpPr>
        <dsp:cNvPr id="0" name=""/>
        <dsp:cNvSpPr/>
      </dsp:nvSpPr>
      <dsp:spPr>
        <a:xfrm>
          <a:off x="454967" y="1881934"/>
          <a:ext cx="20640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Data</a:t>
          </a:r>
        </a:p>
      </dsp:txBody>
      <dsp:txXfrm>
        <a:off x="454967" y="1881934"/>
        <a:ext cx="2064055" cy="720000"/>
      </dsp:txXfrm>
    </dsp:sp>
    <dsp:sp modelId="{7349BC1E-5062-472B-A148-F5A644A1EEA7}">
      <dsp:nvSpPr>
        <dsp:cNvPr id="0" name=""/>
        <dsp:cNvSpPr/>
      </dsp:nvSpPr>
      <dsp:spPr>
        <a:xfrm>
          <a:off x="3447848" y="662029"/>
          <a:ext cx="928825" cy="928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622CA3-86D6-462A-85DC-43B3EABA51BC}">
      <dsp:nvSpPr>
        <dsp:cNvPr id="0" name=""/>
        <dsp:cNvSpPr/>
      </dsp:nvSpPr>
      <dsp:spPr>
        <a:xfrm>
          <a:off x="2880232" y="1881934"/>
          <a:ext cx="20640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Hardware</a:t>
          </a:r>
        </a:p>
      </dsp:txBody>
      <dsp:txXfrm>
        <a:off x="2880232" y="1881934"/>
        <a:ext cx="2064055" cy="720000"/>
      </dsp:txXfrm>
    </dsp:sp>
    <dsp:sp modelId="{7C5DE5B7-CAA6-4CE1-A62E-527EED9F609D}">
      <dsp:nvSpPr>
        <dsp:cNvPr id="0" name=""/>
        <dsp:cNvSpPr/>
      </dsp:nvSpPr>
      <dsp:spPr>
        <a:xfrm>
          <a:off x="5873113" y="662029"/>
          <a:ext cx="928825" cy="928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C7DA55-87FF-4961-B819-FBE61CA4CD70}">
      <dsp:nvSpPr>
        <dsp:cNvPr id="0" name=""/>
        <dsp:cNvSpPr/>
      </dsp:nvSpPr>
      <dsp:spPr>
        <a:xfrm>
          <a:off x="5305498" y="1881934"/>
          <a:ext cx="20640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Deep learning algorithms</a:t>
          </a:r>
        </a:p>
      </dsp:txBody>
      <dsp:txXfrm>
        <a:off x="5305498" y="1881934"/>
        <a:ext cx="2064055" cy="720000"/>
      </dsp:txXfrm>
    </dsp:sp>
    <dsp:sp modelId="{3A54DFDE-8F2F-4A84-B3D5-CE826C8BCA1B}">
      <dsp:nvSpPr>
        <dsp:cNvPr id="0" name=""/>
        <dsp:cNvSpPr/>
      </dsp:nvSpPr>
      <dsp:spPr>
        <a:xfrm>
          <a:off x="8298379" y="662029"/>
          <a:ext cx="928825" cy="9288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B3AABA-228C-4F5D-89C3-D172D5CB62E3}">
      <dsp:nvSpPr>
        <dsp:cNvPr id="0" name=""/>
        <dsp:cNvSpPr/>
      </dsp:nvSpPr>
      <dsp:spPr>
        <a:xfrm>
          <a:off x="7730764" y="1881934"/>
          <a:ext cx="20640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Programming tools</a:t>
          </a:r>
        </a:p>
      </dsp:txBody>
      <dsp:txXfrm>
        <a:off x="7730764" y="1881934"/>
        <a:ext cx="2064055" cy="7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75C662-D273-470C-A27C-BA33933B84A4}">
      <dsp:nvSpPr>
        <dsp:cNvPr id="0" name=""/>
        <dsp:cNvSpPr/>
      </dsp:nvSpPr>
      <dsp:spPr>
        <a:xfrm>
          <a:off x="4152893" y="64747"/>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9EBADD-73B0-401C-9DA1-E1884ECFB9EC}">
      <dsp:nvSpPr>
        <dsp:cNvPr id="0" name=""/>
        <dsp:cNvSpPr/>
      </dsp:nvSpPr>
      <dsp:spPr>
        <a:xfrm>
          <a:off x="2964893" y="2479216"/>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0" i="0" kern="1200"/>
            <a:t>Neural machine translation (NMT)</a:t>
          </a:r>
          <a:endParaRPr lang="en-US" sz="2300" kern="1200"/>
        </a:p>
      </dsp:txBody>
      <dsp:txXfrm>
        <a:off x="2964893" y="2479216"/>
        <a:ext cx="4320000" cy="720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96B99-D767-4315-B9D9-AC1EF00FE33A}">
      <dsp:nvSpPr>
        <dsp:cNvPr id="0" name=""/>
        <dsp:cNvSpPr/>
      </dsp:nvSpPr>
      <dsp:spPr>
        <a:xfrm>
          <a:off x="1099579" y="670083"/>
          <a:ext cx="1280696" cy="12806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6CA7A1-BD2F-4A64-9F84-520DE1B95D46}">
      <dsp:nvSpPr>
        <dsp:cNvPr id="0" name=""/>
        <dsp:cNvSpPr/>
      </dsp:nvSpPr>
      <dsp:spPr>
        <a:xfrm>
          <a:off x="316931" y="2304028"/>
          <a:ext cx="284599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Rule-based Machine Translation</a:t>
          </a:r>
        </a:p>
      </dsp:txBody>
      <dsp:txXfrm>
        <a:off x="316931" y="2304028"/>
        <a:ext cx="2845992" cy="720000"/>
      </dsp:txXfrm>
    </dsp:sp>
    <dsp:sp modelId="{A15C4F86-3E82-4AB0-AFB1-DCE2A093AE11}">
      <dsp:nvSpPr>
        <dsp:cNvPr id="0" name=""/>
        <dsp:cNvSpPr/>
      </dsp:nvSpPr>
      <dsp:spPr>
        <a:xfrm>
          <a:off x="4443620" y="670083"/>
          <a:ext cx="1280696" cy="12806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6AAFAE-17C3-4758-9D17-17F5FB8B1F32}">
      <dsp:nvSpPr>
        <dsp:cNvPr id="0" name=""/>
        <dsp:cNvSpPr/>
      </dsp:nvSpPr>
      <dsp:spPr>
        <a:xfrm>
          <a:off x="3660972" y="2304028"/>
          <a:ext cx="284599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Example-based Machine Translation</a:t>
          </a:r>
        </a:p>
      </dsp:txBody>
      <dsp:txXfrm>
        <a:off x="3660972" y="2304028"/>
        <a:ext cx="2845992" cy="720000"/>
      </dsp:txXfrm>
    </dsp:sp>
    <dsp:sp modelId="{CA4B5D80-C2BF-4F58-A0E0-DED25FCF8E29}">
      <dsp:nvSpPr>
        <dsp:cNvPr id="0" name=""/>
        <dsp:cNvSpPr/>
      </dsp:nvSpPr>
      <dsp:spPr>
        <a:xfrm>
          <a:off x="7787661" y="670083"/>
          <a:ext cx="1280696" cy="12806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A5A74A-A028-49C4-91A6-E04E4ED8D023}">
      <dsp:nvSpPr>
        <dsp:cNvPr id="0" name=""/>
        <dsp:cNvSpPr/>
      </dsp:nvSpPr>
      <dsp:spPr>
        <a:xfrm>
          <a:off x="7005013" y="2304028"/>
          <a:ext cx="284599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Statistical Machine Translation</a:t>
          </a:r>
        </a:p>
      </dsp:txBody>
      <dsp:txXfrm>
        <a:off x="7005013" y="2304028"/>
        <a:ext cx="2845992" cy="7200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52701-1B98-44A4-8084-53E311BC3869}">
      <dsp:nvSpPr>
        <dsp:cNvPr id="0" name=""/>
        <dsp:cNvSpPr/>
      </dsp:nvSpPr>
      <dsp:spPr>
        <a:xfrm>
          <a:off x="0" y="1411"/>
          <a:ext cx="7163064" cy="7153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3A4265-8408-450D-99FD-A0DD7C8F2286}">
      <dsp:nvSpPr>
        <dsp:cNvPr id="0" name=""/>
        <dsp:cNvSpPr/>
      </dsp:nvSpPr>
      <dsp:spPr>
        <a:xfrm>
          <a:off x="216385" y="162359"/>
          <a:ext cx="393427" cy="3934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33C0BA-4CC4-4873-89F5-0DEA8F97B3C1}">
      <dsp:nvSpPr>
        <dsp:cNvPr id="0" name=""/>
        <dsp:cNvSpPr/>
      </dsp:nvSpPr>
      <dsp:spPr>
        <a:xfrm>
          <a:off x="826198" y="1411"/>
          <a:ext cx="6336865" cy="715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05" tIns="75705" rIns="75705" bIns="75705" numCol="1" spcCol="1270" anchor="ctr" anchorCtr="0">
          <a:noAutofit/>
        </a:bodyPr>
        <a:lstStyle/>
        <a:p>
          <a:pPr marL="0" lvl="0" indent="0" algn="l" defTabSz="977900">
            <a:lnSpc>
              <a:spcPct val="100000"/>
            </a:lnSpc>
            <a:spcBef>
              <a:spcPct val="0"/>
            </a:spcBef>
            <a:spcAft>
              <a:spcPct val="35000"/>
            </a:spcAft>
            <a:buNone/>
          </a:pPr>
          <a:r>
            <a:rPr lang="en-US" sz="2200" b="0" i="0" kern="1200" dirty="0"/>
            <a:t>Platform 1: Term extractor</a:t>
          </a:r>
          <a:endParaRPr lang="en-US" sz="2200" kern="1200" dirty="0"/>
        </a:p>
      </dsp:txBody>
      <dsp:txXfrm>
        <a:off x="826198" y="1411"/>
        <a:ext cx="6336865" cy="715323"/>
      </dsp:txXfrm>
    </dsp:sp>
    <dsp:sp modelId="{9D9EF494-968B-404A-8D94-7D1DDCDF4CCE}">
      <dsp:nvSpPr>
        <dsp:cNvPr id="0" name=""/>
        <dsp:cNvSpPr/>
      </dsp:nvSpPr>
      <dsp:spPr>
        <a:xfrm>
          <a:off x="0" y="895565"/>
          <a:ext cx="7163064" cy="7153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1A6BC9-6669-4C8A-9CCB-AA426D5179E6}">
      <dsp:nvSpPr>
        <dsp:cNvPr id="0" name=""/>
        <dsp:cNvSpPr/>
      </dsp:nvSpPr>
      <dsp:spPr>
        <a:xfrm>
          <a:off x="216385" y="1056513"/>
          <a:ext cx="393427" cy="3934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3ADF30-33D5-4730-A8D2-2854ECF28E03}">
      <dsp:nvSpPr>
        <dsp:cNvPr id="0" name=""/>
        <dsp:cNvSpPr/>
      </dsp:nvSpPr>
      <dsp:spPr>
        <a:xfrm>
          <a:off x="826198" y="895565"/>
          <a:ext cx="6336865" cy="715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05" tIns="75705" rIns="75705" bIns="75705" numCol="1" spcCol="1270" anchor="ctr" anchorCtr="0">
          <a:noAutofit/>
        </a:bodyPr>
        <a:lstStyle/>
        <a:p>
          <a:pPr marL="0" lvl="0" indent="0" algn="l" defTabSz="977900">
            <a:lnSpc>
              <a:spcPct val="100000"/>
            </a:lnSpc>
            <a:spcBef>
              <a:spcPct val="0"/>
            </a:spcBef>
            <a:spcAft>
              <a:spcPct val="35000"/>
            </a:spcAft>
            <a:buNone/>
          </a:pPr>
          <a:r>
            <a:rPr lang="en-US" sz="2200" b="0" i="0" kern="1200" dirty="0"/>
            <a:t>Platform 2: </a:t>
          </a:r>
          <a:r>
            <a:rPr lang="en-US" sz="2200" b="0" i="0" kern="1200" dirty="0" err="1"/>
            <a:t>IPOTranslate</a:t>
          </a:r>
          <a:endParaRPr lang="en-US" sz="2200" kern="1200" dirty="0"/>
        </a:p>
      </dsp:txBody>
      <dsp:txXfrm>
        <a:off x="826198" y="895565"/>
        <a:ext cx="6336865" cy="715323"/>
      </dsp:txXfrm>
    </dsp:sp>
    <dsp:sp modelId="{7BD1587D-3500-44EA-97E4-56F82332EF3B}">
      <dsp:nvSpPr>
        <dsp:cNvPr id="0" name=""/>
        <dsp:cNvSpPr/>
      </dsp:nvSpPr>
      <dsp:spPr>
        <a:xfrm>
          <a:off x="0" y="1789720"/>
          <a:ext cx="7163064" cy="7153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48C663-59E6-4005-BF99-E4FB18E7C109}">
      <dsp:nvSpPr>
        <dsp:cNvPr id="0" name=""/>
        <dsp:cNvSpPr/>
      </dsp:nvSpPr>
      <dsp:spPr>
        <a:xfrm>
          <a:off x="216385" y="1950668"/>
          <a:ext cx="393427" cy="3934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B05FA-894C-485D-AB26-AD8529CC4072}">
      <dsp:nvSpPr>
        <dsp:cNvPr id="0" name=""/>
        <dsp:cNvSpPr/>
      </dsp:nvSpPr>
      <dsp:spPr>
        <a:xfrm>
          <a:off x="826198" y="1789720"/>
          <a:ext cx="6336865" cy="715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05" tIns="75705" rIns="75705" bIns="75705" numCol="1" spcCol="1270" anchor="ctr" anchorCtr="0">
          <a:noAutofit/>
        </a:bodyPr>
        <a:lstStyle/>
        <a:p>
          <a:pPr marL="0" lvl="0" indent="0" algn="l" defTabSz="977900">
            <a:lnSpc>
              <a:spcPct val="100000"/>
            </a:lnSpc>
            <a:spcBef>
              <a:spcPct val="0"/>
            </a:spcBef>
            <a:spcAft>
              <a:spcPct val="35000"/>
            </a:spcAft>
            <a:buNone/>
          </a:pPr>
          <a:r>
            <a:rPr lang="en-US" sz="2200" kern="1200" dirty="0"/>
            <a:t>Platform 3: Text explainer</a:t>
          </a:r>
        </a:p>
      </dsp:txBody>
      <dsp:txXfrm>
        <a:off x="826198" y="1789720"/>
        <a:ext cx="6336865" cy="715323"/>
      </dsp:txXfrm>
    </dsp:sp>
    <dsp:sp modelId="{E8FD1543-A4E4-4D0C-95AE-76878E173FA4}">
      <dsp:nvSpPr>
        <dsp:cNvPr id="0" name=""/>
        <dsp:cNvSpPr/>
      </dsp:nvSpPr>
      <dsp:spPr>
        <a:xfrm>
          <a:off x="0" y="2683874"/>
          <a:ext cx="7163064" cy="7153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B0F52C-EA46-4DBF-AC09-47BE6469A0F2}">
      <dsp:nvSpPr>
        <dsp:cNvPr id="0" name=""/>
        <dsp:cNvSpPr/>
      </dsp:nvSpPr>
      <dsp:spPr>
        <a:xfrm>
          <a:off x="216385" y="2844822"/>
          <a:ext cx="393427" cy="3934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F8D22E-DC8B-4439-83D5-28BA15E3D7F8}">
      <dsp:nvSpPr>
        <dsp:cNvPr id="0" name=""/>
        <dsp:cNvSpPr/>
      </dsp:nvSpPr>
      <dsp:spPr>
        <a:xfrm>
          <a:off x="826198" y="2683874"/>
          <a:ext cx="6336865" cy="715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05" tIns="75705" rIns="75705" bIns="75705" numCol="1" spcCol="1270" anchor="ctr" anchorCtr="0">
          <a:noAutofit/>
        </a:bodyPr>
        <a:lstStyle/>
        <a:p>
          <a:pPr marL="0" lvl="0" indent="0" algn="l" defTabSz="977900">
            <a:lnSpc>
              <a:spcPct val="100000"/>
            </a:lnSpc>
            <a:spcBef>
              <a:spcPct val="0"/>
            </a:spcBef>
            <a:spcAft>
              <a:spcPct val="35000"/>
            </a:spcAft>
            <a:buNone/>
          </a:pPr>
          <a:r>
            <a:rPr lang="en-US" sz="2200" b="0" i="0" kern="1200" dirty="0"/>
            <a:t>Platform 4: Sentence finder</a:t>
          </a:r>
          <a:endParaRPr lang="en-US" sz="2200" kern="1200" dirty="0"/>
        </a:p>
      </dsp:txBody>
      <dsp:txXfrm>
        <a:off x="826198" y="2683874"/>
        <a:ext cx="6336865" cy="71532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04178A-F84F-4893-B977-8420B7EE8EB7}">
      <dsp:nvSpPr>
        <dsp:cNvPr id="0" name=""/>
        <dsp:cNvSpPr/>
      </dsp:nvSpPr>
      <dsp:spPr>
        <a:xfrm>
          <a:off x="1828439" y="133685"/>
          <a:ext cx="620947" cy="6209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1BAA2D-2DA8-480A-835C-8EAE87D2F945}">
      <dsp:nvSpPr>
        <dsp:cNvPr id="0" name=""/>
        <dsp:cNvSpPr/>
      </dsp:nvSpPr>
      <dsp:spPr>
        <a:xfrm>
          <a:off x="1448971" y="1143927"/>
          <a:ext cx="1379882" cy="1584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HK" sz="1200" b="1" i="0" kern="1200" dirty="0"/>
            <a:t>Term Length</a:t>
          </a:r>
          <a:r>
            <a:rPr lang="en-HK" sz="1200" b="0" i="0" kern="1200" dirty="0"/>
            <a:t>: Define minimum and maximum length of terms, typically in number of words (e.g., 1-4 words)</a:t>
          </a:r>
          <a:endParaRPr lang="en-US" sz="1200" kern="1200" dirty="0"/>
        </a:p>
      </dsp:txBody>
      <dsp:txXfrm>
        <a:off x="1448971" y="1143927"/>
        <a:ext cx="1379882" cy="1584709"/>
      </dsp:txXfrm>
    </dsp:sp>
    <dsp:sp modelId="{5058574C-181A-475A-B97E-BF33365AF101}">
      <dsp:nvSpPr>
        <dsp:cNvPr id="0" name=""/>
        <dsp:cNvSpPr/>
      </dsp:nvSpPr>
      <dsp:spPr>
        <a:xfrm>
          <a:off x="3449801" y="133685"/>
          <a:ext cx="620947" cy="6209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BD8702-2492-4768-B0E9-439B668116F2}">
      <dsp:nvSpPr>
        <dsp:cNvPr id="0" name=""/>
        <dsp:cNvSpPr/>
      </dsp:nvSpPr>
      <dsp:spPr>
        <a:xfrm>
          <a:off x="3070333" y="1143927"/>
          <a:ext cx="1379882" cy="1584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HK" sz="1200" b="1" i="0" kern="1200" dirty="0"/>
            <a:t>Frequency and Statistical Thresholds</a:t>
          </a:r>
          <a:r>
            <a:rPr lang="en-HK" sz="1200" b="0" i="0" kern="1200" dirty="0"/>
            <a:t>: Set a minimum occurrence count for a term to be considered relevant (e.g., at least 5 times) and establish thresholds for statistical measures like TF-IDF (e.g., TF-IDF score above a specific threshold)</a:t>
          </a:r>
          <a:endParaRPr lang="en-US" sz="1200" kern="1200" dirty="0"/>
        </a:p>
      </dsp:txBody>
      <dsp:txXfrm>
        <a:off x="3070333" y="1143927"/>
        <a:ext cx="1379882" cy="1584709"/>
      </dsp:txXfrm>
    </dsp:sp>
    <dsp:sp modelId="{8EC026AA-DA05-411B-A199-C692CD9E9CC3}">
      <dsp:nvSpPr>
        <dsp:cNvPr id="0" name=""/>
        <dsp:cNvSpPr/>
      </dsp:nvSpPr>
      <dsp:spPr>
        <a:xfrm>
          <a:off x="5071164" y="133685"/>
          <a:ext cx="620947" cy="6209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CEE30C-7723-417C-88B8-18D37797DFED}">
      <dsp:nvSpPr>
        <dsp:cNvPr id="0" name=""/>
        <dsp:cNvSpPr/>
      </dsp:nvSpPr>
      <dsp:spPr>
        <a:xfrm>
          <a:off x="4691696" y="1143927"/>
          <a:ext cx="1379882" cy="1584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HK" sz="1200" b="1" i="0" kern="1200" dirty="0"/>
            <a:t>Part-of-Speech Patterns</a:t>
          </a:r>
          <a:r>
            <a:rPr lang="en-HK" sz="1200" b="0" i="0" kern="1200" dirty="0"/>
            <a:t>: Specify patterns for linguistic methods (e.g., looking for noun phrases or verb phrases)</a:t>
          </a:r>
          <a:endParaRPr lang="en-US" sz="1200" kern="1200" dirty="0"/>
        </a:p>
      </dsp:txBody>
      <dsp:txXfrm>
        <a:off x="4691696" y="1143927"/>
        <a:ext cx="1379882" cy="1584709"/>
      </dsp:txXfrm>
    </dsp:sp>
    <dsp:sp modelId="{4D738F26-928F-42B9-9694-18508D3DE485}">
      <dsp:nvSpPr>
        <dsp:cNvPr id="0" name=""/>
        <dsp:cNvSpPr/>
      </dsp:nvSpPr>
      <dsp:spPr>
        <a:xfrm>
          <a:off x="6692526" y="133685"/>
          <a:ext cx="620947" cy="6209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783B05-ADFA-45CF-8F97-D5CF93503FD5}">
      <dsp:nvSpPr>
        <dsp:cNvPr id="0" name=""/>
        <dsp:cNvSpPr/>
      </dsp:nvSpPr>
      <dsp:spPr>
        <a:xfrm>
          <a:off x="6313058" y="1143927"/>
          <a:ext cx="1379882" cy="1584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HK" sz="1200" b="1" i="0" kern="1200" dirty="0"/>
            <a:t>Dictionary or </a:t>
          </a:r>
          <a:r>
            <a:rPr lang="en-HK" sz="1200" b="1" i="0" kern="1200" dirty="0" err="1"/>
            <a:t>Stopword</a:t>
          </a:r>
          <a:r>
            <a:rPr lang="en-HK" sz="1200" b="1" i="0" kern="1200" dirty="0"/>
            <a:t> List</a:t>
          </a:r>
          <a:r>
            <a:rPr lang="en-HK" sz="1200" b="0" i="0" kern="1200" dirty="0"/>
            <a:t>: Provide a list of known terms to seek or common words to ignore</a:t>
          </a:r>
          <a:endParaRPr lang="en-US" sz="1200" kern="1200" dirty="0"/>
        </a:p>
      </dsp:txBody>
      <dsp:txXfrm>
        <a:off x="6313058" y="1143927"/>
        <a:ext cx="1379882" cy="158470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332158-29B6-5346-A51E-17F7D9FB3209}">
      <dsp:nvSpPr>
        <dsp:cNvPr id="0" name=""/>
        <dsp:cNvSpPr/>
      </dsp:nvSpPr>
      <dsp:spPr>
        <a:xfrm>
          <a:off x="0" y="410494"/>
          <a:ext cx="6316266" cy="10773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0212" tIns="395732" rIns="490212" bIns="135128" numCol="1" spcCol="1270" anchor="t" anchorCtr="0">
          <a:noAutofit/>
        </a:bodyPr>
        <a:lstStyle/>
        <a:p>
          <a:pPr marL="171450" lvl="1" indent="-171450" algn="l" defTabSz="844550">
            <a:lnSpc>
              <a:spcPct val="90000"/>
            </a:lnSpc>
            <a:spcBef>
              <a:spcPct val="0"/>
            </a:spcBef>
            <a:spcAft>
              <a:spcPct val="15000"/>
            </a:spcAft>
            <a:buChar char="•"/>
          </a:pPr>
          <a:r>
            <a:rPr lang="en-HK" sz="1900" b="0" i="0" kern="1200" dirty="0"/>
            <a:t>Some relevant terms or phrases may exceed the user-specified length.</a:t>
          </a:r>
          <a:endParaRPr lang="en-US" sz="1900" kern="1200" dirty="0"/>
        </a:p>
      </dsp:txBody>
      <dsp:txXfrm>
        <a:off x="0" y="410494"/>
        <a:ext cx="6316266" cy="1077300"/>
      </dsp:txXfrm>
    </dsp:sp>
    <dsp:sp modelId="{81B36A6F-85D2-0B44-A4A0-A4736F0A0C77}">
      <dsp:nvSpPr>
        <dsp:cNvPr id="0" name=""/>
        <dsp:cNvSpPr/>
      </dsp:nvSpPr>
      <dsp:spPr>
        <a:xfrm>
          <a:off x="315813" y="130054"/>
          <a:ext cx="4421386"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118" tIns="0" rIns="167118" bIns="0" numCol="1" spcCol="1270" anchor="ctr" anchorCtr="0">
          <a:noAutofit/>
        </a:bodyPr>
        <a:lstStyle/>
        <a:p>
          <a:pPr marL="0" lvl="0" indent="0" algn="l" defTabSz="844550">
            <a:lnSpc>
              <a:spcPct val="90000"/>
            </a:lnSpc>
            <a:spcBef>
              <a:spcPct val="0"/>
            </a:spcBef>
            <a:spcAft>
              <a:spcPct val="35000"/>
            </a:spcAft>
            <a:buNone/>
          </a:pPr>
          <a:r>
            <a:rPr lang="en-HK" sz="1900" b="1" i="0" kern="1200" dirty="0"/>
            <a:t>Term Length</a:t>
          </a:r>
          <a:endParaRPr lang="en-US" sz="1900" kern="1200" dirty="0"/>
        </a:p>
      </dsp:txBody>
      <dsp:txXfrm>
        <a:off x="343193" y="157434"/>
        <a:ext cx="4366626" cy="506120"/>
      </dsp:txXfrm>
    </dsp:sp>
    <dsp:sp modelId="{56C28731-EBDA-4643-AD06-E96DCFC05FDA}">
      <dsp:nvSpPr>
        <dsp:cNvPr id="0" name=""/>
        <dsp:cNvSpPr/>
      </dsp:nvSpPr>
      <dsp:spPr>
        <a:xfrm>
          <a:off x="0" y="1870835"/>
          <a:ext cx="6316266" cy="1346625"/>
        </a:xfrm>
        <a:prstGeom prst="rect">
          <a:avLst/>
        </a:prstGeom>
        <a:solidFill>
          <a:schemeClr val="lt1">
            <a:alpha val="90000"/>
            <a:hueOff val="0"/>
            <a:satOff val="0"/>
            <a:lumOff val="0"/>
            <a:alphaOff val="0"/>
          </a:schemeClr>
        </a:solidFill>
        <a:ln w="12700" cap="flat" cmpd="sng" algn="ctr">
          <a:solidFill>
            <a:schemeClr val="accent2">
              <a:hueOff val="-741820"/>
              <a:satOff val="2853"/>
              <a:lumOff val="18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0212" tIns="395732" rIns="490212" bIns="135128" numCol="1" spcCol="1270" anchor="t" anchorCtr="0">
          <a:noAutofit/>
        </a:bodyPr>
        <a:lstStyle/>
        <a:p>
          <a:pPr marL="171450" lvl="1" indent="-171450" algn="l" defTabSz="844550">
            <a:lnSpc>
              <a:spcPct val="90000"/>
            </a:lnSpc>
            <a:spcBef>
              <a:spcPct val="0"/>
            </a:spcBef>
            <a:spcAft>
              <a:spcPct val="15000"/>
            </a:spcAft>
            <a:buChar char="•"/>
          </a:pPr>
          <a:r>
            <a:rPr lang="en-HK" sz="1900" b="0" i="0" kern="1200"/>
            <a:t>Less frequent but highly relevant terms may be overlooked, while common but irrelevant words may be incorrectly identified.</a:t>
          </a:r>
          <a:endParaRPr lang="en-US" sz="1900" kern="1200"/>
        </a:p>
      </dsp:txBody>
      <dsp:txXfrm>
        <a:off x="0" y="1870835"/>
        <a:ext cx="6316266" cy="1346625"/>
      </dsp:txXfrm>
    </dsp:sp>
    <dsp:sp modelId="{8F9B4FA4-4E9F-6746-B0F4-4A63D42EBE33}">
      <dsp:nvSpPr>
        <dsp:cNvPr id="0" name=""/>
        <dsp:cNvSpPr/>
      </dsp:nvSpPr>
      <dsp:spPr>
        <a:xfrm>
          <a:off x="315813" y="1590395"/>
          <a:ext cx="4421386" cy="560880"/>
        </a:xfrm>
        <a:prstGeom prst="roundRect">
          <a:avLst/>
        </a:prstGeom>
        <a:solidFill>
          <a:schemeClr val="accent2">
            <a:hueOff val="-741820"/>
            <a:satOff val="2853"/>
            <a:lumOff val="18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118" tIns="0" rIns="167118" bIns="0" numCol="1" spcCol="1270" anchor="ctr" anchorCtr="0">
          <a:noAutofit/>
        </a:bodyPr>
        <a:lstStyle/>
        <a:p>
          <a:pPr marL="0" lvl="0" indent="0" algn="l" defTabSz="844550">
            <a:lnSpc>
              <a:spcPct val="90000"/>
            </a:lnSpc>
            <a:spcBef>
              <a:spcPct val="0"/>
            </a:spcBef>
            <a:spcAft>
              <a:spcPct val="35000"/>
            </a:spcAft>
            <a:buNone/>
          </a:pPr>
          <a:r>
            <a:rPr lang="en-HK" sz="1900" b="1" i="0" kern="1200"/>
            <a:t>Frequency-Based Limitations</a:t>
          </a:r>
          <a:endParaRPr lang="en-US" sz="1900" kern="1200"/>
        </a:p>
      </dsp:txBody>
      <dsp:txXfrm>
        <a:off x="343193" y="1617775"/>
        <a:ext cx="4366626" cy="506120"/>
      </dsp:txXfrm>
    </dsp:sp>
    <dsp:sp modelId="{310A4138-A606-E349-84B2-2E2ED3B7E29F}">
      <dsp:nvSpPr>
        <dsp:cNvPr id="0" name=""/>
        <dsp:cNvSpPr/>
      </dsp:nvSpPr>
      <dsp:spPr>
        <a:xfrm>
          <a:off x="0" y="3600500"/>
          <a:ext cx="6316266" cy="1346625"/>
        </a:xfrm>
        <a:prstGeom prst="rect">
          <a:avLst/>
        </a:prstGeom>
        <a:solidFill>
          <a:schemeClr val="lt1">
            <a:alpha val="90000"/>
            <a:hueOff val="0"/>
            <a:satOff val="0"/>
            <a:lumOff val="0"/>
            <a:alphaOff val="0"/>
          </a:schemeClr>
        </a:solidFill>
        <a:ln w="12700" cap="flat" cmpd="sng" algn="ctr">
          <a:solidFill>
            <a:schemeClr val="accent2">
              <a:hueOff val="-1483640"/>
              <a:satOff val="5707"/>
              <a:lumOff val="372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0212" tIns="395732" rIns="490212" bIns="135128" numCol="1" spcCol="1270" anchor="t" anchorCtr="0">
          <a:noAutofit/>
        </a:bodyPr>
        <a:lstStyle/>
        <a:p>
          <a:pPr marL="171450" lvl="1" indent="-171450" algn="l" defTabSz="844550">
            <a:lnSpc>
              <a:spcPct val="90000"/>
            </a:lnSpc>
            <a:spcBef>
              <a:spcPct val="0"/>
            </a:spcBef>
            <a:spcAft>
              <a:spcPct val="15000"/>
            </a:spcAft>
            <a:buChar char="•"/>
          </a:pPr>
          <a:r>
            <a:rPr lang="en-HK" sz="1900" b="0" i="0" kern="1200"/>
            <a:t>Extraction may result in overlapping terms, requiring manual filtering (e.g., "heart", "heart disease", and "coronary heart disease").</a:t>
          </a:r>
          <a:endParaRPr lang="en-US" sz="1900" kern="1200"/>
        </a:p>
      </dsp:txBody>
      <dsp:txXfrm>
        <a:off x="0" y="3600500"/>
        <a:ext cx="6316266" cy="1346625"/>
      </dsp:txXfrm>
    </dsp:sp>
    <dsp:sp modelId="{3BDE8B0F-46B2-E346-9232-9EC812B49C80}">
      <dsp:nvSpPr>
        <dsp:cNvPr id="0" name=""/>
        <dsp:cNvSpPr/>
      </dsp:nvSpPr>
      <dsp:spPr>
        <a:xfrm>
          <a:off x="315813" y="3320060"/>
          <a:ext cx="4421386" cy="560880"/>
        </a:xfrm>
        <a:prstGeom prst="roundRect">
          <a:avLst/>
        </a:prstGeom>
        <a:solidFill>
          <a:schemeClr val="accent2">
            <a:hueOff val="-1483640"/>
            <a:satOff val="5707"/>
            <a:lumOff val="37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118" tIns="0" rIns="167118" bIns="0" numCol="1" spcCol="1270" anchor="ctr" anchorCtr="0">
          <a:noAutofit/>
        </a:bodyPr>
        <a:lstStyle/>
        <a:p>
          <a:pPr marL="0" lvl="0" indent="0" algn="l" defTabSz="844550">
            <a:lnSpc>
              <a:spcPct val="90000"/>
            </a:lnSpc>
            <a:spcBef>
              <a:spcPct val="0"/>
            </a:spcBef>
            <a:spcAft>
              <a:spcPct val="35000"/>
            </a:spcAft>
            <a:buNone/>
          </a:pPr>
          <a:r>
            <a:rPr lang="en-HK" sz="1900" b="1" i="0" kern="1200"/>
            <a:t>Overlapping Terms</a:t>
          </a:r>
          <a:endParaRPr lang="en-US" sz="1900" kern="1200"/>
        </a:p>
      </dsp:txBody>
      <dsp:txXfrm>
        <a:off x="343193" y="3347440"/>
        <a:ext cx="4366626" cy="50612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F8664-DAF0-F04C-9BB4-BF65A5447534}">
      <dsp:nvSpPr>
        <dsp:cNvPr id="0" name=""/>
        <dsp:cNvSpPr/>
      </dsp:nvSpPr>
      <dsp:spPr>
        <a:xfrm>
          <a:off x="0" y="394924"/>
          <a:ext cx="6316266" cy="1275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0212" tIns="374904" rIns="490212" bIns="128016" numCol="1" spcCol="1270" anchor="t" anchorCtr="0">
          <a:noAutofit/>
        </a:bodyPr>
        <a:lstStyle/>
        <a:p>
          <a:pPr marL="171450" lvl="1" indent="-171450" algn="l" defTabSz="800100">
            <a:lnSpc>
              <a:spcPct val="90000"/>
            </a:lnSpc>
            <a:spcBef>
              <a:spcPct val="0"/>
            </a:spcBef>
            <a:spcAft>
              <a:spcPct val="15000"/>
            </a:spcAft>
            <a:buChar char="•"/>
          </a:pPr>
          <a:r>
            <a:rPr lang="en-HK" sz="1800" b="0" i="0" kern="1200"/>
            <a:t>Constructing comprehensive and accurate linguistic rules can be challenging due to the complexity of natural language.</a:t>
          </a:r>
          <a:endParaRPr lang="en-US" sz="1800" kern="1200"/>
        </a:p>
      </dsp:txBody>
      <dsp:txXfrm>
        <a:off x="0" y="394924"/>
        <a:ext cx="6316266" cy="1275750"/>
      </dsp:txXfrm>
    </dsp:sp>
    <dsp:sp modelId="{43EC3C4D-3213-8246-B8CE-B812612A0C93}">
      <dsp:nvSpPr>
        <dsp:cNvPr id="0" name=""/>
        <dsp:cNvSpPr/>
      </dsp:nvSpPr>
      <dsp:spPr>
        <a:xfrm>
          <a:off x="315813" y="129244"/>
          <a:ext cx="4421386" cy="5313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118" tIns="0" rIns="167118" bIns="0" numCol="1" spcCol="1270" anchor="ctr" anchorCtr="0">
          <a:noAutofit/>
        </a:bodyPr>
        <a:lstStyle/>
        <a:p>
          <a:pPr marL="0" lvl="0" indent="0" algn="l" defTabSz="800100">
            <a:lnSpc>
              <a:spcPct val="90000"/>
            </a:lnSpc>
            <a:spcBef>
              <a:spcPct val="0"/>
            </a:spcBef>
            <a:spcAft>
              <a:spcPct val="35000"/>
            </a:spcAft>
            <a:buNone/>
          </a:pPr>
          <a:r>
            <a:rPr lang="en-HK" sz="1800" b="1" i="0" kern="1200" dirty="0"/>
            <a:t>Linguistic Rules Complexity</a:t>
          </a:r>
          <a:endParaRPr lang="en-US" sz="1800" kern="1200" dirty="0"/>
        </a:p>
      </dsp:txBody>
      <dsp:txXfrm>
        <a:off x="341752" y="155183"/>
        <a:ext cx="4369508" cy="479482"/>
      </dsp:txXfrm>
    </dsp:sp>
    <dsp:sp modelId="{C0C4C575-D17F-1C48-B477-77D140424DB4}">
      <dsp:nvSpPr>
        <dsp:cNvPr id="0" name=""/>
        <dsp:cNvSpPr/>
      </dsp:nvSpPr>
      <dsp:spPr>
        <a:xfrm>
          <a:off x="0" y="2033554"/>
          <a:ext cx="6316266" cy="1530900"/>
        </a:xfrm>
        <a:prstGeom prst="rect">
          <a:avLst/>
        </a:prstGeom>
        <a:solidFill>
          <a:schemeClr val="lt1">
            <a:alpha val="90000"/>
            <a:hueOff val="0"/>
            <a:satOff val="0"/>
            <a:lumOff val="0"/>
            <a:alphaOff val="0"/>
          </a:schemeClr>
        </a:solidFill>
        <a:ln w="12700" cap="flat" cmpd="sng" algn="ctr">
          <a:solidFill>
            <a:schemeClr val="accent2">
              <a:hueOff val="-741820"/>
              <a:satOff val="2853"/>
              <a:lumOff val="18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0212" tIns="374904" rIns="490212" bIns="128016" numCol="1" spcCol="1270" anchor="t" anchorCtr="0">
          <a:noAutofit/>
        </a:bodyPr>
        <a:lstStyle/>
        <a:p>
          <a:pPr marL="171450" lvl="1" indent="-171450" algn="l" defTabSz="800100">
            <a:lnSpc>
              <a:spcPct val="90000"/>
            </a:lnSpc>
            <a:spcBef>
              <a:spcPct val="0"/>
            </a:spcBef>
            <a:spcAft>
              <a:spcPct val="15000"/>
            </a:spcAft>
            <a:buChar char="•"/>
          </a:pPr>
          <a:r>
            <a:rPr lang="en-HK" sz="1800" b="0" i="0" kern="1200" dirty="0"/>
            <a:t>These methods may struggle with words that have multiple meanings, rare words, and may also require substantial computational resources.</a:t>
          </a:r>
          <a:endParaRPr lang="en-US" sz="1800" kern="1200" dirty="0"/>
        </a:p>
      </dsp:txBody>
      <dsp:txXfrm>
        <a:off x="0" y="2033554"/>
        <a:ext cx="6316266" cy="1530900"/>
      </dsp:txXfrm>
    </dsp:sp>
    <dsp:sp modelId="{12BB046F-DCAB-EC49-8CBF-6C72979B3A50}">
      <dsp:nvSpPr>
        <dsp:cNvPr id="0" name=""/>
        <dsp:cNvSpPr/>
      </dsp:nvSpPr>
      <dsp:spPr>
        <a:xfrm>
          <a:off x="315813" y="1767874"/>
          <a:ext cx="4421386" cy="531360"/>
        </a:xfrm>
        <a:prstGeom prst="roundRect">
          <a:avLst/>
        </a:prstGeom>
        <a:solidFill>
          <a:schemeClr val="accent2">
            <a:hueOff val="-741820"/>
            <a:satOff val="2853"/>
            <a:lumOff val="18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118" tIns="0" rIns="167118" bIns="0" numCol="1" spcCol="1270" anchor="ctr" anchorCtr="0">
          <a:noAutofit/>
        </a:bodyPr>
        <a:lstStyle/>
        <a:p>
          <a:pPr marL="0" lvl="0" indent="0" algn="l" defTabSz="800100">
            <a:lnSpc>
              <a:spcPct val="90000"/>
            </a:lnSpc>
            <a:spcBef>
              <a:spcPct val="0"/>
            </a:spcBef>
            <a:spcAft>
              <a:spcPct val="35000"/>
            </a:spcAft>
            <a:buNone/>
          </a:pPr>
          <a:r>
            <a:rPr lang="en-HK" sz="1800" b="1" i="0" kern="1200"/>
            <a:t>Statistical Method Limitations</a:t>
          </a:r>
          <a:endParaRPr lang="en-US" sz="1800" kern="1200"/>
        </a:p>
      </dsp:txBody>
      <dsp:txXfrm>
        <a:off x="341752" y="1793813"/>
        <a:ext cx="4369508" cy="479482"/>
      </dsp:txXfrm>
    </dsp:sp>
    <dsp:sp modelId="{2E266C38-96DA-E645-9183-29851F4D5935}">
      <dsp:nvSpPr>
        <dsp:cNvPr id="0" name=""/>
        <dsp:cNvSpPr/>
      </dsp:nvSpPr>
      <dsp:spPr>
        <a:xfrm>
          <a:off x="0" y="3927335"/>
          <a:ext cx="6316266" cy="1020600"/>
        </a:xfrm>
        <a:prstGeom prst="rect">
          <a:avLst/>
        </a:prstGeom>
        <a:solidFill>
          <a:schemeClr val="lt1">
            <a:alpha val="90000"/>
            <a:hueOff val="0"/>
            <a:satOff val="0"/>
            <a:lumOff val="0"/>
            <a:alphaOff val="0"/>
          </a:schemeClr>
        </a:solidFill>
        <a:ln w="12700" cap="flat" cmpd="sng" algn="ctr">
          <a:solidFill>
            <a:schemeClr val="accent2">
              <a:hueOff val="-1483640"/>
              <a:satOff val="5707"/>
              <a:lumOff val="372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0212" tIns="374904" rIns="490212" bIns="128016" numCol="1" spcCol="1270" anchor="t" anchorCtr="0">
          <a:noAutofit/>
        </a:bodyPr>
        <a:lstStyle/>
        <a:p>
          <a:pPr marL="171450" lvl="1" indent="-171450" algn="l" defTabSz="800100">
            <a:lnSpc>
              <a:spcPct val="90000"/>
            </a:lnSpc>
            <a:spcBef>
              <a:spcPct val="0"/>
            </a:spcBef>
            <a:spcAft>
              <a:spcPct val="15000"/>
            </a:spcAft>
            <a:buChar char="•"/>
          </a:pPr>
          <a:r>
            <a:rPr lang="en-HK" sz="1800" b="0" i="0" kern="1200"/>
            <a:t>If the text is too short, the accuracy of term extraction may be compromised.</a:t>
          </a:r>
          <a:endParaRPr lang="en-US" sz="1800" kern="1200"/>
        </a:p>
      </dsp:txBody>
      <dsp:txXfrm>
        <a:off x="0" y="3927335"/>
        <a:ext cx="6316266" cy="1020600"/>
      </dsp:txXfrm>
    </dsp:sp>
    <dsp:sp modelId="{D9D33DA4-F1B6-9B4E-B4CA-C7F830284EC6}">
      <dsp:nvSpPr>
        <dsp:cNvPr id="0" name=""/>
        <dsp:cNvSpPr/>
      </dsp:nvSpPr>
      <dsp:spPr>
        <a:xfrm>
          <a:off x="315813" y="3661655"/>
          <a:ext cx="4421386" cy="531360"/>
        </a:xfrm>
        <a:prstGeom prst="roundRect">
          <a:avLst/>
        </a:prstGeom>
        <a:solidFill>
          <a:schemeClr val="accent2">
            <a:hueOff val="-1483640"/>
            <a:satOff val="5707"/>
            <a:lumOff val="37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118" tIns="0" rIns="167118" bIns="0" numCol="1" spcCol="1270" anchor="ctr" anchorCtr="0">
          <a:noAutofit/>
        </a:bodyPr>
        <a:lstStyle/>
        <a:p>
          <a:pPr marL="0" lvl="0" indent="0" algn="l" defTabSz="800100">
            <a:lnSpc>
              <a:spcPct val="90000"/>
            </a:lnSpc>
            <a:spcBef>
              <a:spcPct val="0"/>
            </a:spcBef>
            <a:spcAft>
              <a:spcPct val="35000"/>
            </a:spcAft>
            <a:buNone/>
          </a:pPr>
          <a:r>
            <a:rPr lang="en-HK" sz="1800" b="1" i="0" kern="1200"/>
            <a:t>Bi-Text Size</a:t>
          </a:r>
          <a:endParaRPr lang="en-US" sz="1800" kern="1200"/>
        </a:p>
      </dsp:txBody>
      <dsp:txXfrm>
        <a:off x="341752" y="3687594"/>
        <a:ext cx="4369508"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A58642-4087-47C7-8570-54896E4FAB43}">
      <dsp:nvSpPr>
        <dsp:cNvPr id="0" name=""/>
        <dsp:cNvSpPr/>
      </dsp:nvSpPr>
      <dsp:spPr>
        <a:xfrm>
          <a:off x="0" y="887927"/>
          <a:ext cx="6104761" cy="1639251"/>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9843D-5CA8-483D-9D14-103F3AB08EB8}">
      <dsp:nvSpPr>
        <dsp:cNvPr id="0" name=""/>
        <dsp:cNvSpPr/>
      </dsp:nvSpPr>
      <dsp:spPr>
        <a:xfrm>
          <a:off x="495873" y="1256759"/>
          <a:ext cx="901588" cy="9015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89D8E2-C798-4E46-922B-4514965F53B3}">
      <dsp:nvSpPr>
        <dsp:cNvPr id="0" name=""/>
        <dsp:cNvSpPr/>
      </dsp:nvSpPr>
      <dsp:spPr>
        <a:xfrm>
          <a:off x="1893334" y="887927"/>
          <a:ext cx="4211426" cy="1639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487" tIns="173487" rIns="173487" bIns="173487" numCol="1" spcCol="1270" anchor="ctr" anchorCtr="0">
          <a:noAutofit/>
        </a:bodyPr>
        <a:lstStyle/>
        <a:p>
          <a:pPr marL="0" lvl="0" indent="0" algn="l" defTabSz="977900">
            <a:lnSpc>
              <a:spcPct val="90000"/>
            </a:lnSpc>
            <a:spcBef>
              <a:spcPct val="0"/>
            </a:spcBef>
            <a:spcAft>
              <a:spcPct val="35000"/>
            </a:spcAft>
            <a:buNone/>
          </a:pPr>
          <a:r>
            <a:rPr lang="en-US" sz="2200" b="0" i="0" kern="1200" dirty="0"/>
            <a:t>Offering </a:t>
          </a:r>
          <a:r>
            <a:rPr lang="en-US" sz="2200" b="1" i="0" u="none" kern="1200" dirty="0">
              <a:solidFill>
                <a:srgbClr val="FFFF00"/>
              </a:solidFill>
            </a:rPr>
            <a:t>Translation Technology/CAT courses</a:t>
          </a:r>
          <a:r>
            <a:rPr lang="en-US" sz="2200" b="1" i="0" u="none" kern="1200" dirty="0"/>
            <a:t> </a:t>
          </a:r>
          <a:r>
            <a:rPr lang="en-US" sz="2200" b="0" i="0" kern="1200" dirty="0"/>
            <a:t>for undergraduate and postgraduate students</a:t>
          </a:r>
          <a:endParaRPr lang="en-US" sz="2200" kern="1200" dirty="0"/>
        </a:p>
      </dsp:txBody>
      <dsp:txXfrm>
        <a:off x="1893334" y="887927"/>
        <a:ext cx="4211426" cy="1639251"/>
      </dsp:txXfrm>
    </dsp:sp>
    <dsp:sp modelId="{234DA4C3-1B42-4969-AF8D-7CBA5928DF34}">
      <dsp:nvSpPr>
        <dsp:cNvPr id="0" name=""/>
        <dsp:cNvSpPr/>
      </dsp:nvSpPr>
      <dsp:spPr>
        <a:xfrm>
          <a:off x="0" y="2936991"/>
          <a:ext cx="6104761" cy="1639251"/>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77D8E-110B-4F85-B08D-E1C9BC9E3C61}">
      <dsp:nvSpPr>
        <dsp:cNvPr id="0" name=""/>
        <dsp:cNvSpPr/>
      </dsp:nvSpPr>
      <dsp:spPr>
        <a:xfrm>
          <a:off x="495873" y="3305822"/>
          <a:ext cx="901588" cy="9015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F52044-435E-430C-A745-6B74CEBCB651}">
      <dsp:nvSpPr>
        <dsp:cNvPr id="0" name=""/>
        <dsp:cNvSpPr/>
      </dsp:nvSpPr>
      <dsp:spPr>
        <a:xfrm>
          <a:off x="1893334" y="2936991"/>
          <a:ext cx="4211426" cy="1639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487" tIns="173487" rIns="173487" bIns="173487" numCol="1" spcCol="1270" anchor="ctr" anchorCtr="0">
          <a:noAutofit/>
        </a:bodyPr>
        <a:lstStyle/>
        <a:p>
          <a:pPr marL="0" lvl="0" indent="0" algn="l" defTabSz="977900">
            <a:lnSpc>
              <a:spcPct val="90000"/>
            </a:lnSpc>
            <a:spcBef>
              <a:spcPct val="0"/>
            </a:spcBef>
            <a:spcAft>
              <a:spcPct val="35000"/>
            </a:spcAft>
            <a:buNone/>
          </a:pPr>
          <a:r>
            <a:rPr lang="en-US" sz="2200" b="0" i="0" kern="1200" dirty="0"/>
            <a:t>Conducting </a:t>
          </a:r>
          <a:r>
            <a:rPr lang="en-US" sz="2200" b="1" i="0" u="none" kern="1200" dirty="0">
              <a:solidFill>
                <a:srgbClr val="FFFF00"/>
              </a:solidFill>
            </a:rPr>
            <a:t>research projects </a:t>
          </a:r>
          <a:r>
            <a:rPr lang="en-US" sz="2200" b="0" i="0" kern="1200" dirty="0"/>
            <a:t>for innovative tool development</a:t>
          </a:r>
          <a:endParaRPr lang="en-US" sz="2200" kern="1200" dirty="0"/>
        </a:p>
      </dsp:txBody>
      <dsp:txXfrm>
        <a:off x="1893334" y="2936991"/>
        <a:ext cx="4211426" cy="163925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20DAF9-C7B3-1641-BB64-6927635C2DFE}">
      <dsp:nvSpPr>
        <dsp:cNvPr id="0" name=""/>
        <dsp:cNvSpPr/>
      </dsp:nvSpPr>
      <dsp:spPr>
        <a:xfrm>
          <a:off x="0" y="525059"/>
          <a:ext cx="6104761" cy="19813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797" tIns="708152" rIns="473797" bIns="142240" numCol="1" spcCol="1270" anchor="t" anchorCtr="0">
          <a:noAutofit/>
        </a:bodyPr>
        <a:lstStyle/>
        <a:p>
          <a:pPr marL="228600" lvl="1" indent="-228600" algn="l" defTabSz="889000">
            <a:lnSpc>
              <a:spcPct val="90000"/>
            </a:lnSpc>
            <a:spcBef>
              <a:spcPct val="0"/>
            </a:spcBef>
            <a:spcAft>
              <a:spcPct val="15000"/>
            </a:spcAft>
            <a:buChar char="•"/>
          </a:pPr>
          <a:r>
            <a:rPr lang="en-HK" sz="2000" b="0" i="0" kern="1200"/>
            <a:t>They provide limited help to users struggling with understanding larger units, long phrases, and multiple expressions.</a:t>
          </a:r>
          <a:endParaRPr lang="en-US" sz="2000" kern="1200"/>
        </a:p>
      </dsp:txBody>
      <dsp:txXfrm>
        <a:off x="0" y="525059"/>
        <a:ext cx="6104761" cy="1981350"/>
      </dsp:txXfrm>
    </dsp:sp>
    <dsp:sp modelId="{D9913D8C-4C9D-DB4E-87F8-4D8B8CFB7F1F}">
      <dsp:nvSpPr>
        <dsp:cNvPr id="0" name=""/>
        <dsp:cNvSpPr/>
      </dsp:nvSpPr>
      <dsp:spPr>
        <a:xfrm>
          <a:off x="305238" y="23219"/>
          <a:ext cx="4273332" cy="10036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522" tIns="0" rIns="161522" bIns="0" numCol="1" spcCol="1270" anchor="ctr" anchorCtr="0">
          <a:noAutofit/>
        </a:bodyPr>
        <a:lstStyle/>
        <a:p>
          <a:pPr marL="0" lvl="0" indent="0" algn="l" defTabSz="1066800">
            <a:lnSpc>
              <a:spcPct val="90000"/>
            </a:lnSpc>
            <a:spcBef>
              <a:spcPct val="0"/>
            </a:spcBef>
            <a:spcAft>
              <a:spcPct val="35000"/>
            </a:spcAft>
            <a:buNone/>
          </a:pPr>
          <a:r>
            <a:rPr lang="en-HK" sz="2400" b="1" i="0" kern="1200"/>
            <a:t>Focus on Words and Short Phrases</a:t>
          </a:r>
          <a:endParaRPr lang="en-US" sz="2400" b="1" kern="1200"/>
        </a:p>
      </dsp:txBody>
      <dsp:txXfrm>
        <a:off x="354234" y="72215"/>
        <a:ext cx="4175340" cy="905688"/>
      </dsp:txXfrm>
    </dsp:sp>
    <dsp:sp modelId="{D0F2F06D-1EEE-4049-9DA0-478A76830D4B}">
      <dsp:nvSpPr>
        <dsp:cNvPr id="0" name=""/>
        <dsp:cNvSpPr/>
      </dsp:nvSpPr>
      <dsp:spPr>
        <a:xfrm>
          <a:off x="0" y="3191850"/>
          <a:ext cx="6104761" cy="22491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797" tIns="708152" rIns="473797" bIns="142240" numCol="1" spcCol="1270" anchor="t" anchorCtr="0">
          <a:noAutofit/>
        </a:bodyPr>
        <a:lstStyle/>
        <a:p>
          <a:pPr marL="228600" lvl="1" indent="-228600" algn="l" defTabSz="889000">
            <a:lnSpc>
              <a:spcPct val="90000"/>
            </a:lnSpc>
            <a:spcBef>
              <a:spcPct val="0"/>
            </a:spcBef>
            <a:spcAft>
              <a:spcPct val="15000"/>
            </a:spcAft>
            <a:buChar char="•"/>
          </a:pPr>
          <a:r>
            <a:rPr lang="en-HK" sz="2000" b="0" i="0" kern="1200"/>
            <a:t>For words with multiple meanings, they only provide a list of definitions. Users must manually select the appropriate meaning by going through a long list and considering the context.</a:t>
          </a:r>
          <a:endParaRPr lang="en-US" sz="2000" kern="1200"/>
        </a:p>
      </dsp:txBody>
      <dsp:txXfrm>
        <a:off x="0" y="3191850"/>
        <a:ext cx="6104761" cy="2249100"/>
      </dsp:txXfrm>
    </dsp:sp>
    <dsp:sp modelId="{278D950F-6754-FE48-B665-4A37AC3F3B62}">
      <dsp:nvSpPr>
        <dsp:cNvPr id="0" name=""/>
        <dsp:cNvSpPr/>
      </dsp:nvSpPr>
      <dsp:spPr>
        <a:xfrm>
          <a:off x="305238" y="2690010"/>
          <a:ext cx="4273332" cy="10036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522" tIns="0" rIns="161522" bIns="0" numCol="1" spcCol="1270" anchor="ctr" anchorCtr="0">
          <a:noAutofit/>
        </a:bodyPr>
        <a:lstStyle/>
        <a:p>
          <a:pPr marL="0" lvl="0" indent="0" algn="l" defTabSz="1066800">
            <a:lnSpc>
              <a:spcPct val="90000"/>
            </a:lnSpc>
            <a:spcBef>
              <a:spcPct val="0"/>
            </a:spcBef>
            <a:spcAft>
              <a:spcPct val="35000"/>
            </a:spcAft>
            <a:buNone/>
          </a:pPr>
          <a:r>
            <a:rPr lang="en-HK" sz="2400" b="1" i="0" kern="1200"/>
            <a:t>Lack of Context-Awareness</a:t>
          </a:r>
          <a:endParaRPr lang="en-US" sz="2400" b="1" kern="1200"/>
        </a:p>
      </dsp:txBody>
      <dsp:txXfrm>
        <a:off x="354234" y="2739006"/>
        <a:ext cx="4175340" cy="90568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732C0-5111-44C0-A862-9150E69F5744}">
      <dsp:nvSpPr>
        <dsp:cNvPr id="0" name=""/>
        <dsp:cNvSpPr/>
      </dsp:nvSpPr>
      <dsp:spPr>
        <a:xfrm>
          <a:off x="0" y="887927"/>
          <a:ext cx="6104761" cy="16392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68AFA4-0027-4EDE-A730-CC1A51B3928B}">
      <dsp:nvSpPr>
        <dsp:cNvPr id="0" name=""/>
        <dsp:cNvSpPr/>
      </dsp:nvSpPr>
      <dsp:spPr>
        <a:xfrm>
          <a:off x="495873" y="1256759"/>
          <a:ext cx="901588" cy="9015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239191-4686-467B-A281-885171B39C31}">
      <dsp:nvSpPr>
        <dsp:cNvPr id="0" name=""/>
        <dsp:cNvSpPr/>
      </dsp:nvSpPr>
      <dsp:spPr>
        <a:xfrm>
          <a:off x="1893334" y="887927"/>
          <a:ext cx="4211426" cy="1639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487" tIns="173487" rIns="173487" bIns="173487" numCol="1" spcCol="1270" anchor="ctr" anchorCtr="0">
          <a:noAutofit/>
        </a:bodyPr>
        <a:lstStyle/>
        <a:p>
          <a:pPr marL="0" lvl="0" indent="0" algn="l" defTabSz="755650">
            <a:lnSpc>
              <a:spcPct val="90000"/>
            </a:lnSpc>
            <a:spcBef>
              <a:spcPct val="0"/>
            </a:spcBef>
            <a:spcAft>
              <a:spcPct val="35000"/>
            </a:spcAft>
            <a:buNone/>
          </a:pPr>
          <a:r>
            <a:rPr lang="en-US" sz="1700" b="1" i="0" kern="1200" dirty="0"/>
            <a:t>Contextual Explanation:</a:t>
          </a:r>
          <a:r>
            <a:rPr lang="en-US" sz="1700" b="0" i="0" kern="1200" dirty="0"/>
            <a:t> Our tool provides explanations of expressions with reference to their context, automatically providing the definition most relevant to the context.</a:t>
          </a:r>
          <a:endParaRPr lang="en-US" sz="1700" kern="1200" dirty="0"/>
        </a:p>
      </dsp:txBody>
      <dsp:txXfrm>
        <a:off x="1893334" y="887927"/>
        <a:ext cx="4211426" cy="1639251"/>
      </dsp:txXfrm>
    </dsp:sp>
    <dsp:sp modelId="{0658B25E-F4CB-4233-A21A-A87237EAC866}">
      <dsp:nvSpPr>
        <dsp:cNvPr id="0" name=""/>
        <dsp:cNvSpPr/>
      </dsp:nvSpPr>
      <dsp:spPr>
        <a:xfrm>
          <a:off x="0" y="2936991"/>
          <a:ext cx="6104761" cy="16392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CA7FC4-CDD0-4861-B127-17EC6B558CCD}">
      <dsp:nvSpPr>
        <dsp:cNvPr id="0" name=""/>
        <dsp:cNvSpPr/>
      </dsp:nvSpPr>
      <dsp:spPr>
        <a:xfrm>
          <a:off x="495873" y="3305822"/>
          <a:ext cx="901588" cy="9015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6B811C-E57E-4639-B7F7-23404AEFEA22}">
      <dsp:nvSpPr>
        <dsp:cNvPr id="0" name=""/>
        <dsp:cNvSpPr/>
      </dsp:nvSpPr>
      <dsp:spPr>
        <a:xfrm>
          <a:off x="1893334" y="2936991"/>
          <a:ext cx="4211426" cy="1639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487" tIns="173487" rIns="173487" bIns="173487" numCol="1" spcCol="1270" anchor="ctr" anchorCtr="0">
          <a:noAutofit/>
        </a:bodyPr>
        <a:lstStyle/>
        <a:p>
          <a:pPr marL="0" lvl="0" indent="0" algn="l" defTabSz="755650">
            <a:lnSpc>
              <a:spcPct val="90000"/>
            </a:lnSpc>
            <a:spcBef>
              <a:spcPct val="0"/>
            </a:spcBef>
            <a:spcAft>
              <a:spcPct val="35000"/>
            </a:spcAft>
            <a:buNone/>
          </a:pPr>
          <a:r>
            <a:rPr lang="en-US" sz="1700" b="1" i="0" kern="1200" dirty="0"/>
            <a:t>Support for Larger Units: </a:t>
          </a:r>
          <a:r>
            <a:rPr lang="en-US" sz="1700" b="0" i="0" kern="1200" dirty="0"/>
            <a:t>Our tool offers support beyond individual words, including explanations of longer phrases and even sentences.</a:t>
          </a:r>
          <a:endParaRPr lang="en-US" sz="1700" kern="1200" dirty="0"/>
        </a:p>
      </dsp:txBody>
      <dsp:txXfrm>
        <a:off x="1893334" y="2936991"/>
        <a:ext cx="4211426" cy="163925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EE95B9-FC5A-4B23-B2EB-32D882F16272}">
      <dsp:nvSpPr>
        <dsp:cNvPr id="0" name=""/>
        <dsp:cNvSpPr/>
      </dsp:nvSpPr>
      <dsp:spPr>
        <a:xfrm>
          <a:off x="0" y="887927"/>
          <a:ext cx="6104761" cy="16392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D3374A-F96D-4D30-8A2B-2ECBDC205533}">
      <dsp:nvSpPr>
        <dsp:cNvPr id="0" name=""/>
        <dsp:cNvSpPr/>
      </dsp:nvSpPr>
      <dsp:spPr>
        <a:xfrm>
          <a:off x="495873" y="1256759"/>
          <a:ext cx="901588" cy="9015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9A9491-C5E4-46BF-962E-2D972AB47B5E}">
      <dsp:nvSpPr>
        <dsp:cNvPr id="0" name=""/>
        <dsp:cNvSpPr/>
      </dsp:nvSpPr>
      <dsp:spPr>
        <a:xfrm>
          <a:off x="1893334" y="887927"/>
          <a:ext cx="4211426" cy="1639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487" tIns="173487" rIns="173487" bIns="173487" numCol="1" spcCol="1270" anchor="ctr" anchorCtr="0">
          <a:noAutofit/>
        </a:bodyPr>
        <a:lstStyle/>
        <a:p>
          <a:pPr marL="0" lvl="0" indent="0" algn="l" defTabSz="1022350">
            <a:lnSpc>
              <a:spcPct val="90000"/>
            </a:lnSpc>
            <a:spcBef>
              <a:spcPct val="0"/>
            </a:spcBef>
            <a:spcAft>
              <a:spcPct val="35000"/>
            </a:spcAft>
            <a:buNone/>
          </a:pPr>
          <a:r>
            <a:rPr lang="en-US" sz="2300" kern="1200" dirty="0"/>
            <a:t>Calculation of embedding similarity</a:t>
          </a:r>
        </a:p>
      </dsp:txBody>
      <dsp:txXfrm>
        <a:off x="1893334" y="887927"/>
        <a:ext cx="4211426" cy="1639251"/>
      </dsp:txXfrm>
    </dsp:sp>
    <dsp:sp modelId="{4DA8F419-F84D-4927-B776-41DDA0F9FD69}">
      <dsp:nvSpPr>
        <dsp:cNvPr id="0" name=""/>
        <dsp:cNvSpPr/>
      </dsp:nvSpPr>
      <dsp:spPr>
        <a:xfrm>
          <a:off x="0" y="2936991"/>
          <a:ext cx="6104761" cy="16392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B0FBF9-3DF3-4D9F-B85C-0B161B83233C}">
      <dsp:nvSpPr>
        <dsp:cNvPr id="0" name=""/>
        <dsp:cNvSpPr/>
      </dsp:nvSpPr>
      <dsp:spPr>
        <a:xfrm>
          <a:off x="495873" y="3305822"/>
          <a:ext cx="901588" cy="9015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893862-DF38-4314-A4CC-BC80D8E445E1}">
      <dsp:nvSpPr>
        <dsp:cNvPr id="0" name=""/>
        <dsp:cNvSpPr/>
      </dsp:nvSpPr>
      <dsp:spPr>
        <a:xfrm>
          <a:off x="1893334" y="2936991"/>
          <a:ext cx="4211426" cy="1639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487" tIns="173487" rIns="173487" bIns="173487" numCol="1" spcCol="1270" anchor="ctr" anchorCtr="0">
          <a:noAutofit/>
        </a:bodyPr>
        <a:lstStyle/>
        <a:p>
          <a:pPr marL="0" lvl="0" indent="0" algn="l" defTabSz="1022350">
            <a:lnSpc>
              <a:spcPct val="90000"/>
            </a:lnSpc>
            <a:spcBef>
              <a:spcPct val="0"/>
            </a:spcBef>
            <a:spcAft>
              <a:spcPct val="35000"/>
            </a:spcAft>
            <a:buNone/>
          </a:pPr>
          <a:r>
            <a:rPr lang="en-US" sz="2300" kern="1200" dirty="0"/>
            <a:t>Cross-lingual retrieval of monolingual and bilingual content without the need for alignment</a:t>
          </a:r>
        </a:p>
      </dsp:txBody>
      <dsp:txXfrm>
        <a:off x="1893334" y="2936991"/>
        <a:ext cx="4211426" cy="163925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96D825-CA76-44E1-AC4E-15CDCC6EC4A7}">
      <dsp:nvSpPr>
        <dsp:cNvPr id="0" name=""/>
        <dsp:cNvSpPr/>
      </dsp:nvSpPr>
      <dsp:spPr>
        <a:xfrm>
          <a:off x="4152893" y="64747"/>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ECC0E7-4658-4F94-BFAA-76A4AD849E8F}">
      <dsp:nvSpPr>
        <dsp:cNvPr id="0" name=""/>
        <dsp:cNvSpPr/>
      </dsp:nvSpPr>
      <dsp:spPr>
        <a:xfrm>
          <a:off x="2964893" y="2479216"/>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0" i="0" kern="1200"/>
            <a:t>Large language models (LLMs)</a:t>
          </a:r>
          <a:endParaRPr lang="en-US" sz="2300" kern="1200"/>
        </a:p>
      </dsp:txBody>
      <dsp:txXfrm>
        <a:off x="2964893" y="2479216"/>
        <a:ext cx="4320000" cy="7200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F40260-1F0C-490A-BB4E-13A3ACC534E5}">
      <dsp:nvSpPr>
        <dsp:cNvPr id="0" name=""/>
        <dsp:cNvSpPr/>
      </dsp:nvSpPr>
      <dsp:spPr>
        <a:xfrm>
          <a:off x="0" y="1631982"/>
          <a:ext cx="10249787" cy="0"/>
        </a:xfrm>
        <a:prstGeom prst="line">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4B7F5793-2CA9-4C8D-82BE-5AEB64608341}">
      <dsp:nvSpPr>
        <dsp:cNvPr id="0" name=""/>
        <dsp:cNvSpPr/>
      </dsp:nvSpPr>
      <dsp:spPr>
        <a:xfrm>
          <a:off x="192183" y="1752748"/>
          <a:ext cx="2712990" cy="368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1244600">
            <a:lnSpc>
              <a:spcPct val="90000"/>
            </a:lnSpc>
            <a:spcBef>
              <a:spcPct val="0"/>
            </a:spcBef>
            <a:spcAft>
              <a:spcPct val="35000"/>
            </a:spcAft>
            <a:buNone/>
            <a:defRPr b="1"/>
          </a:pPr>
          <a:r>
            <a:rPr lang="en-US" sz="2800" kern="1200"/>
            <a:t>2018</a:t>
          </a:r>
        </a:p>
      </dsp:txBody>
      <dsp:txXfrm>
        <a:off x="192183" y="1752748"/>
        <a:ext cx="2712990" cy="368827"/>
      </dsp:txXfrm>
    </dsp:sp>
    <dsp:sp modelId="{202722BA-84FF-4EC2-9C21-A5E8C034CAD9}">
      <dsp:nvSpPr>
        <dsp:cNvPr id="0" name=""/>
        <dsp:cNvSpPr/>
      </dsp:nvSpPr>
      <dsp:spPr>
        <a:xfrm>
          <a:off x="7206" y="298805"/>
          <a:ext cx="3082943" cy="713023"/>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l" defTabSz="889000">
            <a:lnSpc>
              <a:spcPct val="90000"/>
            </a:lnSpc>
            <a:spcBef>
              <a:spcPct val="0"/>
            </a:spcBef>
            <a:spcAft>
              <a:spcPct val="35000"/>
            </a:spcAft>
            <a:buNone/>
          </a:pPr>
          <a:r>
            <a:rPr lang="en-US" sz="2000" kern="1200"/>
            <a:t>GPT-1 (117 million)</a:t>
          </a:r>
        </a:p>
      </dsp:txBody>
      <dsp:txXfrm>
        <a:off x="42013" y="333612"/>
        <a:ext cx="3013329" cy="643409"/>
      </dsp:txXfrm>
    </dsp:sp>
    <dsp:sp modelId="{DD9499F1-FE3E-4DF5-B835-D6A4A1241197}">
      <dsp:nvSpPr>
        <dsp:cNvPr id="0" name=""/>
        <dsp:cNvSpPr/>
      </dsp:nvSpPr>
      <dsp:spPr>
        <a:xfrm>
          <a:off x="1548678" y="1011828"/>
          <a:ext cx="0" cy="620153"/>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916448F-10B4-4CF7-B5E3-C715B78A0063}">
      <dsp:nvSpPr>
        <dsp:cNvPr id="0" name=""/>
        <dsp:cNvSpPr/>
      </dsp:nvSpPr>
      <dsp:spPr>
        <a:xfrm>
          <a:off x="1980290" y="1142387"/>
          <a:ext cx="2712990" cy="368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1244600">
            <a:lnSpc>
              <a:spcPct val="90000"/>
            </a:lnSpc>
            <a:spcBef>
              <a:spcPct val="0"/>
            </a:spcBef>
            <a:spcAft>
              <a:spcPct val="35000"/>
            </a:spcAft>
            <a:buNone/>
            <a:defRPr b="1"/>
          </a:pPr>
          <a:r>
            <a:rPr lang="en-US" sz="2800" kern="1200"/>
            <a:t>2019</a:t>
          </a:r>
        </a:p>
      </dsp:txBody>
      <dsp:txXfrm>
        <a:off x="1980290" y="1142387"/>
        <a:ext cx="2712990" cy="368827"/>
      </dsp:txXfrm>
    </dsp:sp>
    <dsp:sp modelId="{08809079-C910-49DE-A0BC-47000F0FAF55}">
      <dsp:nvSpPr>
        <dsp:cNvPr id="0" name=""/>
        <dsp:cNvSpPr/>
      </dsp:nvSpPr>
      <dsp:spPr>
        <a:xfrm>
          <a:off x="1524199" y="1607502"/>
          <a:ext cx="48959" cy="48959"/>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9D95C-2488-43DE-B9A3-5DC000D9E42F}">
      <dsp:nvSpPr>
        <dsp:cNvPr id="0" name=""/>
        <dsp:cNvSpPr/>
      </dsp:nvSpPr>
      <dsp:spPr>
        <a:xfrm>
          <a:off x="1795314" y="2252135"/>
          <a:ext cx="3082943" cy="713023"/>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l" defTabSz="889000">
            <a:lnSpc>
              <a:spcPct val="90000"/>
            </a:lnSpc>
            <a:spcBef>
              <a:spcPct val="0"/>
            </a:spcBef>
            <a:spcAft>
              <a:spcPct val="35000"/>
            </a:spcAft>
            <a:buNone/>
          </a:pPr>
          <a:r>
            <a:rPr lang="en-US" sz="2000" kern="1200"/>
            <a:t>GPT-2 (1.5 billion)</a:t>
          </a:r>
        </a:p>
      </dsp:txBody>
      <dsp:txXfrm>
        <a:off x="1830121" y="2286942"/>
        <a:ext cx="3013329" cy="643409"/>
      </dsp:txXfrm>
    </dsp:sp>
    <dsp:sp modelId="{541E9C82-087E-4C84-BABA-AC04EC4D1A9F}">
      <dsp:nvSpPr>
        <dsp:cNvPr id="0" name=""/>
        <dsp:cNvSpPr/>
      </dsp:nvSpPr>
      <dsp:spPr>
        <a:xfrm>
          <a:off x="3336786" y="1631981"/>
          <a:ext cx="0" cy="620153"/>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5AA3CF1-44B9-4B12-9643-4C98F904ED7C}">
      <dsp:nvSpPr>
        <dsp:cNvPr id="0" name=""/>
        <dsp:cNvSpPr/>
      </dsp:nvSpPr>
      <dsp:spPr>
        <a:xfrm>
          <a:off x="3768398" y="1752748"/>
          <a:ext cx="2712990" cy="368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1244600">
            <a:lnSpc>
              <a:spcPct val="90000"/>
            </a:lnSpc>
            <a:spcBef>
              <a:spcPct val="0"/>
            </a:spcBef>
            <a:spcAft>
              <a:spcPct val="35000"/>
            </a:spcAft>
            <a:buNone/>
            <a:defRPr b="1"/>
          </a:pPr>
          <a:r>
            <a:rPr lang="en-US" sz="2800" kern="1200"/>
            <a:t>2020</a:t>
          </a:r>
        </a:p>
      </dsp:txBody>
      <dsp:txXfrm>
        <a:off x="3768398" y="1752748"/>
        <a:ext cx="2712990" cy="368827"/>
      </dsp:txXfrm>
    </dsp:sp>
    <dsp:sp modelId="{70A35BB4-2877-47BA-9807-0E8AB5EF8182}">
      <dsp:nvSpPr>
        <dsp:cNvPr id="0" name=""/>
        <dsp:cNvSpPr/>
      </dsp:nvSpPr>
      <dsp:spPr>
        <a:xfrm>
          <a:off x="3312306" y="1607502"/>
          <a:ext cx="48959" cy="48959"/>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7B85DF-AF3F-447B-BD16-95B987E3EA40}">
      <dsp:nvSpPr>
        <dsp:cNvPr id="0" name=""/>
        <dsp:cNvSpPr/>
      </dsp:nvSpPr>
      <dsp:spPr>
        <a:xfrm>
          <a:off x="3583421" y="298805"/>
          <a:ext cx="3082943" cy="713023"/>
        </a:xfrm>
        <a:prstGeom prst="round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l" defTabSz="889000">
            <a:lnSpc>
              <a:spcPct val="90000"/>
            </a:lnSpc>
            <a:spcBef>
              <a:spcPct val="0"/>
            </a:spcBef>
            <a:spcAft>
              <a:spcPct val="35000"/>
            </a:spcAft>
            <a:buNone/>
          </a:pPr>
          <a:r>
            <a:rPr lang="en-US" sz="2000" kern="1200"/>
            <a:t>GPT-3 (175 billion)</a:t>
          </a:r>
        </a:p>
      </dsp:txBody>
      <dsp:txXfrm>
        <a:off x="3618228" y="333612"/>
        <a:ext cx="3013329" cy="643409"/>
      </dsp:txXfrm>
    </dsp:sp>
    <dsp:sp modelId="{FB31EDB5-9C6F-465F-BA70-1FEAA12D7D63}">
      <dsp:nvSpPr>
        <dsp:cNvPr id="0" name=""/>
        <dsp:cNvSpPr/>
      </dsp:nvSpPr>
      <dsp:spPr>
        <a:xfrm>
          <a:off x="5124893" y="1011828"/>
          <a:ext cx="0" cy="620153"/>
        </a:xfrm>
        <a:prstGeom prst="line">
          <a:avLst/>
        </a:prstGeom>
        <a:noFill/>
        <a:ln w="63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BBBE7D3-94F8-4858-9981-90117EEE12E2}">
      <dsp:nvSpPr>
        <dsp:cNvPr id="0" name=""/>
        <dsp:cNvSpPr/>
      </dsp:nvSpPr>
      <dsp:spPr>
        <a:xfrm>
          <a:off x="5556505" y="1142387"/>
          <a:ext cx="2712990" cy="368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1244600">
            <a:lnSpc>
              <a:spcPct val="90000"/>
            </a:lnSpc>
            <a:spcBef>
              <a:spcPct val="0"/>
            </a:spcBef>
            <a:spcAft>
              <a:spcPct val="35000"/>
            </a:spcAft>
            <a:buNone/>
            <a:defRPr b="1"/>
          </a:pPr>
          <a:r>
            <a:rPr lang="en-US" sz="2800" kern="1200"/>
            <a:t>2022</a:t>
          </a:r>
        </a:p>
      </dsp:txBody>
      <dsp:txXfrm>
        <a:off x="5556505" y="1142387"/>
        <a:ext cx="2712990" cy="368827"/>
      </dsp:txXfrm>
    </dsp:sp>
    <dsp:sp modelId="{F30EE34E-6617-41C5-ACD3-9FD410F7119C}">
      <dsp:nvSpPr>
        <dsp:cNvPr id="0" name=""/>
        <dsp:cNvSpPr/>
      </dsp:nvSpPr>
      <dsp:spPr>
        <a:xfrm>
          <a:off x="5100413" y="1607502"/>
          <a:ext cx="48959" cy="48959"/>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B483A2-47C8-4DF7-A933-3021C9F3E748}">
      <dsp:nvSpPr>
        <dsp:cNvPr id="0" name=""/>
        <dsp:cNvSpPr/>
      </dsp:nvSpPr>
      <dsp:spPr>
        <a:xfrm>
          <a:off x="5371528" y="2252135"/>
          <a:ext cx="3082943" cy="713023"/>
        </a:xfrm>
        <a:prstGeom prst="round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l" defTabSz="889000">
            <a:lnSpc>
              <a:spcPct val="90000"/>
            </a:lnSpc>
            <a:spcBef>
              <a:spcPct val="0"/>
            </a:spcBef>
            <a:spcAft>
              <a:spcPct val="35000"/>
            </a:spcAft>
            <a:buNone/>
          </a:pPr>
          <a:r>
            <a:rPr lang="en-US" sz="2000" kern="1200" dirty="0"/>
            <a:t>GPT-3.5 (</a:t>
          </a:r>
          <a:r>
            <a:rPr lang="en-US" sz="2000" kern="1200" dirty="0" err="1"/>
            <a:t>ChatGPT</a:t>
          </a:r>
          <a:r>
            <a:rPr lang="en-US" sz="2000" kern="1200" dirty="0"/>
            <a:t>)</a:t>
          </a:r>
        </a:p>
      </dsp:txBody>
      <dsp:txXfrm>
        <a:off x="5406335" y="2286942"/>
        <a:ext cx="3013329" cy="643409"/>
      </dsp:txXfrm>
    </dsp:sp>
    <dsp:sp modelId="{9214BBA1-40A0-49AB-B657-A6A224E502A4}">
      <dsp:nvSpPr>
        <dsp:cNvPr id="0" name=""/>
        <dsp:cNvSpPr/>
      </dsp:nvSpPr>
      <dsp:spPr>
        <a:xfrm>
          <a:off x="6913000" y="1631981"/>
          <a:ext cx="0" cy="620153"/>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05D4FEC-53E4-453F-807A-4B97FE5EE484}">
      <dsp:nvSpPr>
        <dsp:cNvPr id="0" name=""/>
        <dsp:cNvSpPr/>
      </dsp:nvSpPr>
      <dsp:spPr>
        <a:xfrm>
          <a:off x="7344612" y="1752748"/>
          <a:ext cx="2712990" cy="368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1244600">
            <a:lnSpc>
              <a:spcPct val="90000"/>
            </a:lnSpc>
            <a:spcBef>
              <a:spcPct val="0"/>
            </a:spcBef>
            <a:spcAft>
              <a:spcPct val="35000"/>
            </a:spcAft>
            <a:buNone/>
            <a:defRPr b="1"/>
          </a:pPr>
          <a:r>
            <a:rPr lang="en-US" sz="2800" kern="1200"/>
            <a:t>2023</a:t>
          </a:r>
        </a:p>
      </dsp:txBody>
      <dsp:txXfrm>
        <a:off x="7344612" y="1752748"/>
        <a:ext cx="2712990" cy="368827"/>
      </dsp:txXfrm>
    </dsp:sp>
    <dsp:sp modelId="{10EF3412-5984-42C7-B430-B0E6326E7370}">
      <dsp:nvSpPr>
        <dsp:cNvPr id="0" name=""/>
        <dsp:cNvSpPr/>
      </dsp:nvSpPr>
      <dsp:spPr>
        <a:xfrm>
          <a:off x="6888521" y="1607502"/>
          <a:ext cx="48959" cy="48959"/>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55171B-DF39-460B-A7AA-23AACD6C9F23}">
      <dsp:nvSpPr>
        <dsp:cNvPr id="0" name=""/>
        <dsp:cNvSpPr/>
      </dsp:nvSpPr>
      <dsp:spPr>
        <a:xfrm>
          <a:off x="7159636" y="298805"/>
          <a:ext cx="3082943" cy="713023"/>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l" defTabSz="889000">
            <a:lnSpc>
              <a:spcPct val="90000"/>
            </a:lnSpc>
            <a:spcBef>
              <a:spcPct val="0"/>
            </a:spcBef>
            <a:spcAft>
              <a:spcPct val="35000"/>
            </a:spcAft>
            <a:buNone/>
          </a:pPr>
          <a:r>
            <a:rPr lang="en-US" sz="2000" kern="1200" dirty="0"/>
            <a:t>GPT-4 (Unknown)</a:t>
          </a:r>
        </a:p>
      </dsp:txBody>
      <dsp:txXfrm>
        <a:off x="7194443" y="333612"/>
        <a:ext cx="3013329" cy="643409"/>
      </dsp:txXfrm>
    </dsp:sp>
    <dsp:sp modelId="{8B881B44-1E90-4A4E-BFC4-4712B3A19974}">
      <dsp:nvSpPr>
        <dsp:cNvPr id="0" name=""/>
        <dsp:cNvSpPr/>
      </dsp:nvSpPr>
      <dsp:spPr>
        <a:xfrm>
          <a:off x="8701108" y="1011828"/>
          <a:ext cx="0" cy="620153"/>
        </a:xfrm>
        <a:prstGeom prst="line">
          <a:avLst/>
        </a:prstGeom>
        <a:noFill/>
        <a:ln w="635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731E20-60B3-411A-BA3B-60A810275A7E}">
      <dsp:nvSpPr>
        <dsp:cNvPr id="0" name=""/>
        <dsp:cNvSpPr/>
      </dsp:nvSpPr>
      <dsp:spPr>
        <a:xfrm>
          <a:off x="8676628" y="1607502"/>
          <a:ext cx="48959" cy="48959"/>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AAF093-5DF1-E745-82FC-2B194B0B28A8}">
      <dsp:nvSpPr>
        <dsp:cNvPr id="0" name=""/>
        <dsp:cNvSpPr/>
      </dsp:nvSpPr>
      <dsp:spPr>
        <a:xfrm>
          <a:off x="0" y="2509167"/>
          <a:ext cx="5905254" cy="164628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i="0" kern="1200" dirty="0"/>
            <a:t>Innovative tools developed by us</a:t>
          </a:r>
        </a:p>
        <a:p>
          <a:pPr marL="0" lvl="0" indent="0" algn="ctr" defTabSz="889000">
            <a:lnSpc>
              <a:spcPct val="90000"/>
            </a:lnSpc>
            <a:spcBef>
              <a:spcPct val="0"/>
            </a:spcBef>
            <a:spcAft>
              <a:spcPct val="35000"/>
            </a:spcAft>
            <a:buNone/>
          </a:pPr>
          <a:r>
            <a:rPr lang="en-US" sz="2000" b="0" i="0" kern="1200" dirty="0"/>
            <a:t>Exploring how these developments could lead to potential new tools for financial translators, reshaping global financial communication</a:t>
          </a:r>
          <a:endParaRPr lang="en-US" sz="2000" kern="1200" dirty="0"/>
        </a:p>
      </dsp:txBody>
      <dsp:txXfrm>
        <a:off x="0" y="2509167"/>
        <a:ext cx="5905254" cy="1646285"/>
      </dsp:txXfrm>
    </dsp:sp>
    <dsp:sp modelId="{3C0F47F5-81BE-3546-B02D-25CA1C47AB94}">
      <dsp:nvSpPr>
        <dsp:cNvPr id="0" name=""/>
        <dsp:cNvSpPr/>
      </dsp:nvSpPr>
      <dsp:spPr>
        <a:xfrm rot="10800000">
          <a:off x="0" y="1874"/>
          <a:ext cx="5905254" cy="2531987"/>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i="0" kern="1200" dirty="0"/>
            <a:t>AI developments</a:t>
          </a:r>
        </a:p>
        <a:p>
          <a:pPr marL="0" lvl="0" indent="0" algn="ctr" defTabSz="889000">
            <a:lnSpc>
              <a:spcPct val="90000"/>
            </a:lnSpc>
            <a:spcBef>
              <a:spcPct val="0"/>
            </a:spcBef>
            <a:spcAft>
              <a:spcPct val="35000"/>
            </a:spcAft>
            <a:buNone/>
          </a:pPr>
          <a:r>
            <a:rPr lang="en-US" sz="2000" b="0" i="0" kern="1200" dirty="0"/>
            <a:t>Highlighting the latest advancements</a:t>
          </a:r>
          <a:endParaRPr lang="en-US" sz="2000" kern="1200" dirty="0"/>
        </a:p>
      </dsp:txBody>
      <dsp:txXfrm rot="10800000">
        <a:off x="0" y="1874"/>
        <a:ext cx="5905254" cy="16452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EE155-C067-48C4-9C4A-697C71835F45}">
      <dsp:nvSpPr>
        <dsp:cNvPr id="0" name=""/>
        <dsp:cNvSpPr/>
      </dsp:nvSpPr>
      <dsp:spPr>
        <a:xfrm>
          <a:off x="1568355" y="263437"/>
          <a:ext cx="805253" cy="80525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1B9FD7-D35C-465F-BA0E-FA8876C7B741}">
      <dsp:nvSpPr>
        <dsp:cNvPr id="0" name=""/>
        <dsp:cNvSpPr/>
      </dsp:nvSpPr>
      <dsp:spPr>
        <a:xfrm>
          <a:off x="1076255" y="1479491"/>
          <a:ext cx="1789453" cy="1521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i="0" kern="1200" dirty="0"/>
            <a:t>1. Financial Translation in Hong Kong:</a:t>
          </a:r>
          <a:r>
            <a:rPr lang="en-US" sz="1600" b="0" i="0" kern="1200" dirty="0"/>
            <a:t> Significance, challenges and opportunities</a:t>
          </a:r>
          <a:endParaRPr lang="en-US" sz="1600" kern="1200" dirty="0"/>
        </a:p>
      </dsp:txBody>
      <dsp:txXfrm>
        <a:off x="1076255" y="1479491"/>
        <a:ext cx="1789453" cy="1521035"/>
      </dsp:txXfrm>
    </dsp:sp>
    <dsp:sp modelId="{1F3651D5-8726-4DF3-8D2D-93EA67E6E8CF}">
      <dsp:nvSpPr>
        <dsp:cNvPr id="0" name=""/>
        <dsp:cNvSpPr/>
      </dsp:nvSpPr>
      <dsp:spPr>
        <a:xfrm>
          <a:off x="3670962" y="263437"/>
          <a:ext cx="805253" cy="8052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AB26A1-3D9C-4018-882B-DDD8FE9DF113}">
      <dsp:nvSpPr>
        <dsp:cNvPr id="0" name=""/>
        <dsp:cNvSpPr/>
      </dsp:nvSpPr>
      <dsp:spPr>
        <a:xfrm>
          <a:off x="3178863" y="1479491"/>
          <a:ext cx="1789453" cy="1521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i="0" kern="1200" dirty="0"/>
            <a:t>2. Recent AI Advancements:</a:t>
          </a:r>
          <a:r>
            <a:rPr lang="en-US" sz="1600" b="0" i="0" kern="1200" dirty="0"/>
            <a:t> Key developments and breakthroughs</a:t>
          </a:r>
          <a:endParaRPr lang="en-US" sz="1600" kern="1200" dirty="0"/>
        </a:p>
      </dsp:txBody>
      <dsp:txXfrm>
        <a:off x="3178863" y="1479491"/>
        <a:ext cx="1789453" cy="1521035"/>
      </dsp:txXfrm>
    </dsp:sp>
    <dsp:sp modelId="{E557EFD6-2CA7-4C0D-B374-D6E5FDFD3E69}">
      <dsp:nvSpPr>
        <dsp:cNvPr id="0" name=""/>
        <dsp:cNvSpPr/>
      </dsp:nvSpPr>
      <dsp:spPr>
        <a:xfrm>
          <a:off x="5773570" y="263437"/>
          <a:ext cx="805253" cy="8052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CE32D5-4CE6-41FE-A676-9557F68599DC}">
      <dsp:nvSpPr>
        <dsp:cNvPr id="0" name=""/>
        <dsp:cNvSpPr/>
      </dsp:nvSpPr>
      <dsp:spPr>
        <a:xfrm>
          <a:off x="5281470" y="1479491"/>
          <a:ext cx="1789453" cy="1521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i="0" kern="1200" dirty="0"/>
            <a:t>3. AI Applications for Financial Translators:</a:t>
          </a:r>
          <a:r>
            <a:rPr lang="en-US" sz="1600" b="0" i="0" kern="1200" dirty="0"/>
            <a:t> Our work as examples</a:t>
          </a:r>
          <a:endParaRPr lang="en-US" sz="1600" kern="1200" dirty="0"/>
        </a:p>
      </dsp:txBody>
      <dsp:txXfrm>
        <a:off x="5281470" y="1479491"/>
        <a:ext cx="1789453" cy="1521035"/>
      </dsp:txXfrm>
    </dsp:sp>
    <dsp:sp modelId="{ADD8ACD1-82A0-8F4D-A7E3-8C868BD27127}">
      <dsp:nvSpPr>
        <dsp:cNvPr id="0" name=""/>
        <dsp:cNvSpPr/>
      </dsp:nvSpPr>
      <dsp:spPr>
        <a:xfrm>
          <a:off x="7876177" y="263437"/>
          <a:ext cx="805253" cy="8052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A829B4-C25B-544D-81ED-541AA9F2F7F8}">
      <dsp:nvSpPr>
        <dsp:cNvPr id="0" name=""/>
        <dsp:cNvSpPr/>
      </dsp:nvSpPr>
      <dsp:spPr>
        <a:xfrm>
          <a:off x="7384078" y="1479491"/>
          <a:ext cx="1789453" cy="1521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GB" sz="1600" b="1" kern="1200" dirty="0"/>
            <a:t>4. The Way Forward:</a:t>
          </a:r>
          <a:r>
            <a:rPr lang="en-GB" sz="1600" kern="1200" dirty="0"/>
            <a:t> A few noteworthy directions</a:t>
          </a:r>
        </a:p>
      </dsp:txBody>
      <dsp:txXfrm>
        <a:off x="7384078" y="1479491"/>
        <a:ext cx="1789453" cy="15210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B986EB-84FA-42F8-A2D1-B44712E1552C}">
      <dsp:nvSpPr>
        <dsp:cNvPr id="0" name=""/>
        <dsp:cNvSpPr/>
      </dsp:nvSpPr>
      <dsp:spPr>
        <a:xfrm>
          <a:off x="638133" y="478959"/>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C7EBE9-D0AF-4A84-B387-E204B0DBC99F}">
      <dsp:nvSpPr>
        <dsp:cNvPr id="0" name=""/>
        <dsp:cNvSpPr/>
      </dsp:nvSpPr>
      <dsp:spPr>
        <a:xfrm>
          <a:off x="143133" y="159358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0" i="0" kern="1200" dirty="0"/>
            <a:t>Banking</a:t>
          </a:r>
          <a:endParaRPr lang="en-US" sz="2300" kern="1200" dirty="0"/>
        </a:p>
      </dsp:txBody>
      <dsp:txXfrm>
        <a:off x="143133" y="1593589"/>
        <a:ext cx="1800000" cy="720000"/>
      </dsp:txXfrm>
    </dsp:sp>
    <dsp:sp modelId="{70751239-55F6-442E-B9B2-FDC08C7BF17B}">
      <dsp:nvSpPr>
        <dsp:cNvPr id="0" name=""/>
        <dsp:cNvSpPr/>
      </dsp:nvSpPr>
      <dsp:spPr>
        <a:xfrm>
          <a:off x="2753133" y="478959"/>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DCC96F-7863-47DD-94D8-A376C40B21A4}">
      <dsp:nvSpPr>
        <dsp:cNvPr id="0" name=""/>
        <dsp:cNvSpPr/>
      </dsp:nvSpPr>
      <dsp:spPr>
        <a:xfrm>
          <a:off x="2258133" y="159358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0" i="0" kern="1200" dirty="0"/>
            <a:t>Investment management</a:t>
          </a:r>
          <a:endParaRPr lang="en-US" sz="2300" kern="1200" dirty="0"/>
        </a:p>
      </dsp:txBody>
      <dsp:txXfrm>
        <a:off x="2258133" y="1593589"/>
        <a:ext cx="1800000" cy="720000"/>
      </dsp:txXfrm>
    </dsp:sp>
    <dsp:sp modelId="{9CAB697E-D01C-465E-BD66-4B8B65C3E278}">
      <dsp:nvSpPr>
        <dsp:cNvPr id="0" name=""/>
        <dsp:cNvSpPr/>
      </dsp:nvSpPr>
      <dsp:spPr>
        <a:xfrm>
          <a:off x="4868133" y="478959"/>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CF23F6-B3B6-482E-AB95-7FF780BE06EE}">
      <dsp:nvSpPr>
        <dsp:cNvPr id="0" name=""/>
        <dsp:cNvSpPr/>
      </dsp:nvSpPr>
      <dsp:spPr>
        <a:xfrm>
          <a:off x="4373133" y="159358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0" i="0" kern="1200" dirty="0"/>
            <a:t>Insurance</a:t>
          </a:r>
          <a:endParaRPr lang="en-US" sz="2300" kern="1200" dirty="0"/>
        </a:p>
      </dsp:txBody>
      <dsp:txXfrm>
        <a:off x="4373133" y="1593589"/>
        <a:ext cx="1800000" cy="720000"/>
      </dsp:txXfrm>
    </dsp:sp>
    <dsp:sp modelId="{C06EB0DC-08D7-40DA-A1B1-1AC985624D07}">
      <dsp:nvSpPr>
        <dsp:cNvPr id="0" name=""/>
        <dsp:cNvSpPr/>
      </dsp:nvSpPr>
      <dsp:spPr>
        <a:xfrm>
          <a:off x="638133" y="2763589"/>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291AAA-D88F-4F87-844D-5D2C20DCA1E1}">
      <dsp:nvSpPr>
        <dsp:cNvPr id="0" name=""/>
        <dsp:cNvSpPr/>
      </dsp:nvSpPr>
      <dsp:spPr>
        <a:xfrm>
          <a:off x="143133" y="387822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0" i="0" kern="1200"/>
            <a:t>Real estate</a:t>
          </a:r>
          <a:endParaRPr lang="en-US" sz="2300" kern="1200"/>
        </a:p>
      </dsp:txBody>
      <dsp:txXfrm>
        <a:off x="143133" y="3878220"/>
        <a:ext cx="1800000" cy="720000"/>
      </dsp:txXfrm>
    </dsp:sp>
    <dsp:sp modelId="{9253902B-BA50-4328-8249-C9F4AC654BAF}">
      <dsp:nvSpPr>
        <dsp:cNvPr id="0" name=""/>
        <dsp:cNvSpPr/>
      </dsp:nvSpPr>
      <dsp:spPr>
        <a:xfrm>
          <a:off x="2753133" y="2763589"/>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055CB9-1FD7-4763-A609-56FFFF806A0A}">
      <dsp:nvSpPr>
        <dsp:cNvPr id="0" name=""/>
        <dsp:cNvSpPr/>
      </dsp:nvSpPr>
      <dsp:spPr>
        <a:xfrm>
          <a:off x="2258133" y="387822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0" i="0" kern="1200"/>
            <a:t>Accounting and auditing</a:t>
          </a:r>
          <a:endParaRPr lang="en-US" sz="2300" kern="1200"/>
        </a:p>
      </dsp:txBody>
      <dsp:txXfrm>
        <a:off x="2258133" y="3878220"/>
        <a:ext cx="1800000" cy="720000"/>
      </dsp:txXfrm>
    </dsp:sp>
    <dsp:sp modelId="{1F8ACE63-F2F0-4C20-94BE-108D57F83443}">
      <dsp:nvSpPr>
        <dsp:cNvPr id="0" name=""/>
        <dsp:cNvSpPr/>
      </dsp:nvSpPr>
      <dsp:spPr>
        <a:xfrm>
          <a:off x="4868133" y="2763589"/>
          <a:ext cx="810000" cy="8100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794E6C-0B82-4E78-B675-0305804D8190}">
      <dsp:nvSpPr>
        <dsp:cNvPr id="0" name=""/>
        <dsp:cNvSpPr/>
      </dsp:nvSpPr>
      <dsp:spPr>
        <a:xfrm>
          <a:off x="4373133" y="387822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0" i="0" kern="1200"/>
            <a:t>Legal services</a:t>
          </a:r>
          <a:endParaRPr lang="en-US" sz="2300" kern="1200"/>
        </a:p>
      </dsp:txBody>
      <dsp:txXfrm>
        <a:off x="4373133" y="3878220"/>
        <a:ext cx="180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2650A-0ACA-4369-9A3C-A26862400168}">
      <dsp:nvSpPr>
        <dsp:cNvPr id="0" name=""/>
        <dsp:cNvSpPr/>
      </dsp:nvSpPr>
      <dsp:spPr>
        <a:xfrm>
          <a:off x="2950" y="554336"/>
          <a:ext cx="494648" cy="4946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8A0F10-B831-4EFF-BA8C-AB1572859527}">
      <dsp:nvSpPr>
        <dsp:cNvPr id="0" name=""/>
        <dsp:cNvSpPr/>
      </dsp:nvSpPr>
      <dsp:spPr>
        <a:xfrm>
          <a:off x="2950" y="1156164"/>
          <a:ext cx="1413281" cy="450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i="0" kern="1200" dirty="0"/>
            <a:t>Enhanced Communication</a:t>
          </a:r>
          <a:endParaRPr lang="en-US" sz="1400" kern="1200" dirty="0"/>
        </a:p>
      </dsp:txBody>
      <dsp:txXfrm>
        <a:off x="2950" y="1156164"/>
        <a:ext cx="1413281" cy="450483"/>
      </dsp:txXfrm>
    </dsp:sp>
    <dsp:sp modelId="{E22FAAFF-C78C-4ABE-BF7F-EABE3F9473CB}">
      <dsp:nvSpPr>
        <dsp:cNvPr id="0" name=""/>
        <dsp:cNvSpPr/>
      </dsp:nvSpPr>
      <dsp:spPr>
        <a:xfrm>
          <a:off x="2950" y="1656498"/>
          <a:ext cx="1413281" cy="139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0" i="0" kern="1200"/>
            <a:t>Facilitates cross-language interactions among investors, clients, and stakeholders</a:t>
          </a:r>
          <a:endParaRPr lang="en-US" sz="1100" kern="1200"/>
        </a:p>
      </dsp:txBody>
      <dsp:txXfrm>
        <a:off x="2950" y="1656498"/>
        <a:ext cx="1413281" cy="1390376"/>
      </dsp:txXfrm>
    </dsp:sp>
    <dsp:sp modelId="{AB450BA5-70A5-42D8-B5D8-6E3CE64D7163}">
      <dsp:nvSpPr>
        <dsp:cNvPr id="0" name=""/>
        <dsp:cNvSpPr/>
      </dsp:nvSpPr>
      <dsp:spPr>
        <a:xfrm>
          <a:off x="1663556" y="554336"/>
          <a:ext cx="494648" cy="4946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4A0648-DE53-4246-B4D7-271FFB52948B}">
      <dsp:nvSpPr>
        <dsp:cNvPr id="0" name=""/>
        <dsp:cNvSpPr/>
      </dsp:nvSpPr>
      <dsp:spPr>
        <a:xfrm>
          <a:off x="1663556" y="1156164"/>
          <a:ext cx="1413281" cy="450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i="0" kern="1200"/>
            <a:t>Transparency</a:t>
          </a:r>
          <a:endParaRPr lang="en-US" sz="1400" kern="1200"/>
        </a:p>
      </dsp:txBody>
      <dsp:txXfrm>
        <a:off x="1663556" y="1156164"/>
        <a:ext cx="1413281" cy="450483"/>
      </dsp:txXfrm>
    </dsp:sp>
    <dsp:sp modelId="{13191536-087B-4EEE-9C89-D24BB3647A5C}">
      <dsp:nvSpPr>
        <dsp:cNvPr id="0" name=""/>
        <dsp:cNvSpPr/>
      </dsp:nvSpPr>
      <dsp:spPr>
        <a:xfrm>
          <a:off x="1663556" y="1656498"/>
          <a:ext cx="1413281" cy="139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0" i="0" kern="1200"/>
            <a:t>Ensures accurate understanding of financial reports and contracts, fostering informed investment and trust in international transactions </a:t>
          </a:r>
          <a:endParaRPr lang="en-US" sz="1100" kern="1200"/>
        </a:p>
      </dsp:txBody>
      <dsp:txXfrm>
        <a:off x="1663556" y="1656498"/>
        <a:ext cx="1413281" cy="1390376"/>
      </dsp:txXfrm>
    </dsp:sp>
    <dsp:sp modelId="{2A529A11-2EA0-48B2-A71E-F9996F8A65FC}">
      <dsp:nvSpPr>
        <dsp:cNvPr id="0" name=""/>
        <dsp:cNvSpPr/>
      </dsp:nvSpPr>
      <dsp:spPr>
        <a:xfrm>
          <a:off x="3324161" y="554336"/>
          <a:ext cx="494648" cy="4946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ECEF90-1E32-422A-BE12-150719271E1D}">
      <dsp:nvSpPr>
        <dsp:cNvPr id="0" name=""/>
        <dsp:cNvSpPr/>
      </dsp:nvSpPr>
      <dsp:spPr>
        <a:xfrm>
          <a:off x="3324161" y="1156164"/>
          <a:ext cx="1413281" cy="450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i="0" kern="1200"/>
            <a:t>Legal Compliance</a:t>
          </a:r>
          <a:endParaRPr lang="en-US" sz="1400" kern="1200"/>
        </a:p>
      </dsp:txBody>
      <dsp:txXfrm>
        <a:off x="3324161" y="1156164"/>
        <a:ext cx="1413281" cy="450483"/>
      </dsp:txXfrm>
    </dsp:sp>
    <dsp:sp modelId="{95FC0D1E-97A0-4F2B-A7B1-5666335ABF56}">
      <dsp:nvSpPr>
        <dsp:cNvPr id="0" name=""/>
        <dsp:cNvSpPr/>
      </dsp:nvSpPr>
      <dsp:spPr>
        <a:xfrm>
          <a:off x="3324161" y="1656498"/>
          <a:ext cx="1413281" cy="139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0" i="0" kern="1200"/>
            <a:t>Aids in maintaining compliance with local and international financial laws, reducing legal risk</a:t>
          </a:r>
          <a:endParaRPr lang="en-US" sz="1100" kern="1200"/>
        </a:p>
      </dsp:txBody>
      <dsp:txXfrm>
        <a:off x="3324161" y="1656498"/>
        <a:ext cx="1413281" cy="1390376"/>
      </dsp:txXfrm>
    </dsp:sp>
    <dsp:sp modelId="{30DC412E-F486-4FCC-8C8A-2625EFC67D92}">
      <dsp:nvSpPr>
        <dsp:cNvPr id="0" name=""/>
        <dsp:cNvSpPr/>
      </dsp:nvSpPr>
      <dsp:spPr>
        <a:xfrm>
          <a:off x="4984767" y="554336"/>
          <a:ext cx="494648" cy="4946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DC025-B81B-4C60-A292-086EE0602989}">
      <dsp:nvSpPr>
        <dsp:cNvPr id="0" name=""/>
        <dsp:cNvSpPr/>
      </dsp:nvSpPr>
      <dsp:spPr>
        <a:xfrm>
          <a:off x="4984767" y="1156164"/>
          <a:ext cx="1413281" cy="450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i="0" kern="1200"/>
            <a:t>Global Market Reach</a:t>
          </a:r>
          <a:endParaRPr lang="en-US" sz="1400" kern="1200"/>
        </a:p>
      </dsp:txBody>
      <dsp:txXfrm>
        <a:off x="4984767" y="1156164"/>
        <a:ext cx="1413281" cy="450483"/>
      </dsp:txXfrm>
    </dsp:sp>
    <dsp:sp modelId="{462B9302-D709-4013-A52A-67B253762C81}">
      <dsp:nvSpPr>
        <dsp:cNvPr id="0" name=""/>
        <dsp:cNvSpPr/>
      </dsp:nvSpPr>
      <dsp:spPr>
        <a:xfrm>
          <a:off x="4984767" y="1656498"/>
          <a:ext cx="1413281" cy="139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0" i="0" kern="1200"/>
            <a:t>Enables effective engagement with international clients, increasing potential for foreign investment</a:t>
          </a:r>
          <a:endParaRPr lang="en-US" sz="1100" kern="1200"/>
        </a:p>
      </dsp:txBody>
      <dsp:txXfrm>
        <a:off x="4984767" y="1656498"/>
        <a:ext cx="1413281" cy="139037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783672-EA75-4998-A842-600DD3F76D37}">
      <dsp:nvSpPr>
        <dsp:cNvPr id="0" name=""/>
        <dsp:cNvSpPr/>
      </dsp:nvSpPr>
      <dsp:spPr>
        <a:xfrm>
          <a:off x="526314" y="447746"/>
          <a:ext cx="562570" cy="5625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B33ED2-4462-4E62-8910-CE9651EBD419}">
      <dsp:nvSpPr>
        <dsp:cNvPr id="0" name=""/>
        <dsp:cNvSpPr/>
      </dsp:nvSpPr>
      <dsp:spPr>
        <a:xfrm>
          <a:off x="3927" y="1126181"/>
          <a:ext cx="1607343" cy="1027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b="1" i="0" kern="1200" dirty="0"/>
            <a:t>1. Regulatory Documents</a:t>
          </a:r>
          <a:endParaRPr lang="en-US" sz="1600" b="1" kern="1200" dirty="0"/>
        </a:p>
      </dsp:txBody>
      <dsp:txXfrm>
        <a:off x="3927" y="1126181"/>
        <a:ext cx="1607343" cy="1027629"/>
      </dsp:txXfrm>
    </dsp:sp>
    <dsp:sp modelId="{CBCD0FA7-459D-4C04-935A-0AB0882C4A5F}">
      <dsp:nvSpPr>
        <dsp:cNvPr id="0" name=""/>
        <dsp:cNvSpPr/>
      </dsp:nvSpPr>
      <dsp:spPr>
        <a:xfrm>
          <a:off x="3927" y="2207702"/>
          <a:ext cx="1607343" cy="93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0" i="0" kern="1200" dirty="0"/>
            <a:t>Mandatory filings for regulatory bodies (e.g., IPO prospectuses)</a:t>
          </a:r>
          <a:endParaRPr lang="en-US" sz="1200" kern="1200" dirty="0"/>
        </a:p>
      </dsp:txBody>
      <dsp:txXfrm>
        <a:off x="3927" y="2207702"/>
        <a:ext cx="1607343" cy="934576"/>
      </dsp:txXfrm>
    </dsp:sp>
    <dsp:sp modelId="{76C3A4DB-B31B-42BA-9541-F37C2F9A13EC}">
      <dsp:nvSpPr>
        <dsp:cNvPr id="0" name=""/>
        <dsp:cNvSpPr/>
      </dsp:nvSpPr>
      <dsp:spPr>
        <a:xfrm>
          <a:off x="2414943" y="447746"/>
          <a:ext cx="562570" cy="5625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327086-E74F-442C-A19B-E58AFFA658E9}">
      <dsp:nvSpPr>
        <dsp:cNvPr id="0" name=""/>
        <dsp:cNvSpPr/>
      </dsp:nvSpPr>
      <dsp:spPr>
        <a:xfrm>
          <a:off x="1892556" y="1126181"/>
          <a:ext cx="1607343" cy="1027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b="1" i="0" kern="1200" dirty="0"/>
            <a:t>2. Company Annual Reports</a:t>
          </a:r>
          <a:endParaRPr lang="en-US" sz="1600" b="1" kern="1200" dirty="0"/>
        </a:p>
      </dsp:txBody>
      <dsp:txXfrm>
        <a:off x="1892556" y="1126181"/>
        <a:ext cx="1607343" cy="1027629"/>
      </dsp:txXfrm>
    </dsp:sp>
    <dsp:sp modelId="{FB9EC18C-9659-4C5E-BAEB-B5232716D41B}">
      <dsp:nvSpPr>
        <dsp:cNvPr id="0" name=""/>
        <dsp:cNvSpPr/>
      </dsp:nvSpPr>
      <dsp:spPr>
        <a:xfrm>
          <a:off x="1892556" y="2207702"/>
          <a:ext cx="1607343" cy="93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0" i="0" kern="1200"/>
            <a:t>Detailed annual overviews of company’s performance and activities</a:t>
          </a:r>
          <a:endParaRPr lang="en-US" sz="1200" kern="1200"/>
        </a:p>
      </dsp:txBody>
      <dsp:txXfrm>
        <a:off x="1892556" y="2207702"/>
        <a:ext cx="1607343" cy="934576"/>
      </dsp:txXfrm>
    </dsp:sp>
    <dsp:sp modelId="{DE86AC31-B176-4FCF-AB13-E65BEA3282F5}">
      <dsp:nvSpPr>
        <dsp:cNvPr id="0" name=""/>
        <dsp:cNvSpPr/>
      </dsp:nvSpPr>
      <dsp:spPr>
        <a:xfrm>
          <a:off x="4303572" y="447746"/>
          <a:ext cx="562570" cy="5625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4186DF-364E-4D48-AE83-5BEAD276F528}">
      <dsp:nvSpPr>
        <dsp:cNvPr id="0" name=""/>
        <dsp:cNvSpPr/>
      </dsp:nvSpPr>
      <dsp:spPr>
        <a:xfrm>
          <a:off x="3781185" y="1126181"/>
          <a:ext cx="1607343" cy="1027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0" kern="1200" dirty="0"/>
            <a:t>3. Corporate Announcements and Circulars</a:t>
          </a:r>
          <a:endParaRPr lang="en-US" sz="1400" b="1" kern="1200" dirty="0"/>
        </a:p>
      </dsp:txBody>
      <dsp:txXfrm>
        <a:off x="3781185" y="1126181"/>
        <a:ext cx="1607343" cy="1027629"/>
      </dsp:txXfrm>
    </dsp:sp>
    <dsp:sp modelId="{4682551A-8A06-45FE-8C74-ACBA2A1B2DBF}">
      <dsp:nvSpPr>
        <dsp:cNvPr id="0" name=""/>
        <dsp:cNvSpPr/>
      </dsp:nvSpPr>
      <dsp:spPr>
        <a:xfrm>
          <a:off x="3781185" y="2207702"/>
          <a:ext cx="1607343" cy="93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0" i="0" kern="1200"/>
            <a:t>Important updates and news for stakeholders (e.g., major corporate decisions)</a:t>
          </a:r>
          <a:endParaRPr lang="en-US" sz="1200" kern="1200"/>
        </a:p>
      </dsp:txBody>
      <dsp:txXfrm>
        <a:off x="3781185" y="2207702"/>
        <a:ext cx="1607343" cy="934576"/>
      </dsp:txXfrm>
    </dsp:sp>
    <dsp:sp modelId="{6F114411-3CAC-476E-B18D-67A4720F37E2}">
      <dsp:nvSpPr>
        <dsp:cNvPr id="0" name=""/>
        <dsp:cNvSpPr/>
      </dsp:nvSpPr>
      <dsp:spPr>
        <a:xfrm>
          <a:off x="6192201" y="447746"/>
          <a:ext cx="562570" cy="5625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5DC9D4-3194-4123-B573-F0359440B5A9}">
      <dsp:nvSpPr>
        <dsp:cNvPr id="0" name=""/>
        <dsp:cNvSpPr/>
      </dsp:nvSpPr>
      <dsp:spPr>
        <a:xfrm>
          <a:off x="5669814" y="1126181"/>
          <a:ext cx="1607343" cy="1027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b="1" i="0" kern="1200" dirty="0"/>
            <a:t>4. Market Insights &amp; Financial News</a:t>
          </a:r>
          <a:endParaRPr lang="en-US" sz="1600" b="1" kern="1200" dirty="0"/>
        </a:p>
      </dsp:txBody>
      <dsp:txXfrm>
        <a:off x="5669814" y="1126181"/>
        <a:ext cx="1607343" cy="1027629"/>
      </dsp:txXfrm>
    </dsp:sp>
    <dsp:sp modelId="{5A694894-C16C-4FAE-A6CC-13A6A287CFA1}">
      <dsp:nvSpPr>
        <dsp:cNvPr id="0" name=""/>
        <dsp:cNvSpPr/>
      </dsp:nvSpPr>
      <dsp:spPr>
        <a:xfrm>
          <a:off x="5669814" y="2207702"/>
          <a:ext cx="1607343" cy="93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0" i="0" kern="1200"/>
            <a:t>Investment analyses and financial news articles</a:t>
          </a:r>
          <a:endParaRPr lang="en-US" sz="1200" kern="1200"/>
        </a:p>
      </dsp:txBody>
      <dsp:txXfrm>
        <a:off x="5669814" y="2207702"/>
        <a:ext cx="1607343" cy="934576"/>
      </dsp:txXfrm>
    </dsp:sp>
    <dsp:sp modelId="{D9BFBEA0-4952-4E75-AF54-EDE83B5AA987}">
      <dsp:nvSpPr>
        <dsp:cNvPr id="0" name=""/>
        <dsp:cNvSpPr/>
      </dsp:nvSpPr>
      <dsp:spPr>
        <a:xfrm>
          <a:off x="8080830" y="447746"/>
          <a:ext cx="562570" cy="5625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96D690-1A01-4F81-A523-84DB2573FD3A}">
      <dsp:nvSpPr>
        <dsp:cNvPr id="0" name=""/>
        <dsp:cNvSpPr/>
      </dsp:nvSpPr>
      <dsp:spPr>
        <a:xfrm>
          <a:off x="7558443" y="1126181"/>
          <a:ext cx="1607343" cy="1027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b="1" i="0" kern="1200" dirty="0"/>
            <a:t>5. Financial Product Marketing Materials</a:t>
          </a:r>
          <a:endParaRPr lang="en-US" sz="1600" b="1" kern="1200" dirty="0"/>
        </a:p>
      </dsp:txBody>
      <dsp:txXfrm>
        <a:off x="7558443" y="1126181"/>
        <a:ext cx="1607343" cy="1027629"/>
      </dsp:txXfrm>
    </dsp:sp>
    <dsp:sp modelId="{EA60791E-8545-4027-B365-5D932965B798}">
      <dsp:nvSpPr>
        <dsp:cNvPr id="0" name=""/>
        <dsp:cNvSpPr/>
      </dsp:nvSpPr>
      <dsp:spPr>
        <a:xfrm>
          <a:off x="7558443" y="2207702"/>
          <a:ext cx="1607343" cy="93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0" i="0" kern="1200"/>
            <a:t>Promotional content for financial products (e.g., product brochures, newsletters, websites)</a:t>
          </a:r>
          <a:endParaRPr lang="en-US" sz="1200" kern="1200"/>
        </a:p>
      </dsp:txBody>
      <dsp:txXfrm>
        <a:off x="7558443" y="2207702"/>
        <a:ext cx="1607343" cy="934576"/>
      </dsp:txXfrm>
    </dsp:sp>
    <dsp:sp modelId="{24729BB6-906E-411B-8E7A-6EA82C62AC44}">
      <dsp:nvSpPr>
        <dsp:cNvPr id="0" name=""/>
        <dsp:cNvSpPr/>
      </dsp:nvSpPr>
      <dsp:spPr>
        <a:xfrm>
          <a:off x="9969459" y="447746"/>
          <a:ext cx="562570" cy="56257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CD5B51-7D3C-4F0B-A21E-5B98B2A1B726}">
      <dsp:nvSpPr>
        <dsp:cNvPr id="0" name=""/>
        <dsp:cNvSpPr/>
      </dsp:nvSpPr>
      <dsp:spPr>
        <a:xfrm>
          <a:off x="9447072" y="1126181"/>
          <a:ext cx="1607343" cy="1027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b="1" i="0" kern="1200" dirty="0"/>
            <a:t>6. Legal and Contractual Documents</a:t>
          </a:r>
          <a:endParaRPr lang="en-US" sz="1600" b="1" kern="1200" dirty="0"/>
        </a:p>
      </dsp:txBody>
      <dsp:txXfrm>
        <a:off x="9447072" y="1126181"/>
        <a:ext cx="1607343" cy="1027629"/>
      </dsp:txXfrm>
    </dsp:sp>
    <dsp:sp modelId="{176E65F3-1C75-4A06-9037-C0D18AC30513}">
      <dsp:nvSpPr>
        <dsp:cNvPr id="0" name=""/>
        <dsp:cNvSpPr/>
      </dsp:nvSpPr>
      <dsp:spPr>
        <a:xfrm>
          <a:off x="9447072" y="2207702"/>
          <a:ext cx="1607343" cy="93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0" i="0" kern="1200"/>
            <a:t>Legal agreements, contracts, terms and conditions, and disclaimers in financial operations</a:t>
          </a:r>
          <a:endParaRPr lang="en-US" sz="1200" kern="1200"/>
        </a:p>
      </dsp:txBody>
      <dsp:txXfrm>
        <a:off x="9447072" y="2207702"/>
        <a:ext cx="1607343" cy="93457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96FC4C-FB68-4AF9-B76C-E2379842F0F4}">
      <dsp:nvSpPr>
        <dsp:cNvPr id="0" name=""/>
        <dsp:cNvSpPr/>
      </dsp:nvSpPr>
      <dsp:spPr>
        <a:xfrm>
          <a:off x="311833" y="630135"/>
          <a:ext cx="924156" cy="92415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937B9B-0120-403E-836C-4CC2EA79B994}">
      <dsp:nvSpPr>
        <dsp:cNvPr id="0" name=""/>
        <dsp:cNvSpPr/>
      </dsp:nvSpPr>
      <dsp:spPr>
        <a:xfrm>
          <a:off x="505906" y="824207"/>
          <a:ext cx="536010" cy="5360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5C15E9-85C7-453F-A7E8-BA77C056DFB0}">
      <dsp:nvSpPr>
        <dsp:cNvPr id="0" name=""/>
        <dsp:cNvSpPr/>
      </dsp:nvSpPr>
      <dsp:spPr>
        <a:xfrm>
          <a:off x="1434023" y="630135"/>
          <a:ext cx="2178368" cy="924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i="0" kern="1200" dirty="0"/>
            <a:t>Terminology</a:t>
          </a:r>
          <a:endParaRPr lang="en-US" sz="1600" b="0" i="0" kern="1200" dirty="0"/>
        </a:p>
        <a:p>
          <a:pPr marL="0" lvl="0" indent="0" algn="l" defTabSz="711200">
            <a:lnSpc>
              <a:spcPct val="90000"/>
            </a:lnSpc>
            <a:spcBef>
              <a:spcPct val="0"/>
            </a:spcBef>
            <a:spcAft>
              <a:spcPct val="35000"/>
            </a:spcAft>
            <a:buNone/>
          </a:pPr>
          <a:r>
            <a:rPr lang="en-US" sz="1600" b="0" i="0" kern="1200" dirty="0"/>
            <a:t>Ensuring accurate translation of industry jargon</a:t>
          </a:r>
          <a:endParaRPr lang="en-US" sz="1600" kern="1200" dirty="0"/>
        </a:p>
      </dsp:txBody>
      <dsp:txXfrm>
        <a:off x="1434023" y="630135"/>
        <a:ext cx="2178368" cy="924156"/>
      </dsp:txXfrm>
    </dsp:sp>
    <dsp:sp modelId="{48D1DD4E-47CA-4CE2-8AFE-523D04942D34}">
      <dsp:nvSpPr>
        <dsp:cNvPr id="0" name=""/>
        <dsp:cNvSpPr/>
      </dsp:nvSpPr>
      <dsp:spPr>
        <a:xfrm>
          <a:off x="3991956" y="630135"/>
          <a:ext cx="924156" cy="92415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661176-6CAA-4D7A-8773-612DA3337272}">
      <dsp:nvSpPr>
        <dsp:cNvPr id="0" name=""/>
        <dsp:cNvSpPr/>
      </dsp:nvSpPr>
      <dsp:spPr>
        <a:xfrm>
          <a:off x="4186029" y="824207"/>
          <a:ext cx="536010" cy="5360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3B48E9-433B-45A8-9B63-5DBF12696059}">
      <dsp:nvSpPr>
        <dsp:cNvPr id="0" name=""/>
        <dsp:cNvSpPr/>
      </dsp:nvSpPr>
      <dsp:spPr>
        <a:xfrm>
          <a:off x="5114146" y="630135"/>
          <a:ext cx="2178368" cy="924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i="0" kern="1200"/>
            <a:t>Domain Knowledge</a:t>
          </a:r>
        </a:p>
        <a:p>
          <a:pPr marL="0" lvl="0" indent="0" algn="l" defTabSz="711200">
            <a:lnSpc>
              <a:spcPct val="90000"/>
            </a:lnSpc>
            <a:spcBef>
              <a:spcPct val="0"/>
            </a:spcBef>
            <a:spcAft>
              <a:spcPct val="35000"/>
            </a:spcAft>
            <a:buNone/>
          </a:pPr>
          <a:r>
            <a:rPr lang="en-US" sz="1600" b="0" i="0" kern="1200"/>
            <a:t>Mastering diverse financial domains</a:t>
          </a:r>
          <a:endParaRPr lang="en-US" sz="1600" kern="1200"/>
        </a:p>
      </dsp:txBody>
      <dsp:txXfrm>
        <a:off x="5114146" y="630135"/>
        <a:ext cx="2178368" cy="924156"/>
      </dsp:txXfrm>
    </dsp:sp>
    <dsp:sp modelId="{53D96CC1-211E-497E-AFBE-467D1A60BC89}">
      <dsp:nvSpPr>
        <dsp:cNvPr id="0" name=""/>
        <dsp:cNvSpPr/>
      </dsp:nvSpPr>
      <dsp:spPr>
        <a:xfrm>
          <a:off x="7672079" y="630135"/>
          <a:ext cx="924156" cy="92415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AC337C-B2B4-48BF-A0DA-796424221132}">
      <dsp:nvSpPr>
        <dsp:cNvPr id="0" name=""/>
        <dsp:cNvSpPr/>
      </dsp:nvSpPr>
      <dsp:spPr>
        <a:xfrm>
          <a:off x="7866152" y="824207"/>
          <a:ext cx="536010" cy="5360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4BA6AE-CCEA-4F63-8229-5B6409F37F49}">
      <dsp:nvSpPr>
        <dsp:cNvPr id="0" name=""/>
        <dsp:cNvSpPr/>
      </dsp:nvSpPr>
      <dsp:spPr>
        <a:xfrm>
          <a:off x="8794269" y="630135"/>
          <a:ext cx="2178368" cy="924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i="0" kern="1200"/>
            <a:t>Compliance &amp; Accuracy</a:t>
          </a:r>
        </a:p>
        <a:p>
          <a:pPr marL="0" lvl="0" indent="0" algn="l" defTabSz="711200">
            <a:lnSpc>
              <a:spcPct val="90000"/>
            </a:lnSpc>
            <a:spcBef>
              <a:spcPct val="0"/>
            </a:spcBef>
            <a:spcAft>
              <a:spcPct val="35000"/>
            </a:spcAft>
            <a:buNone/>
          </a:pPr>
          <a:r>
            <a:rPr lang="en-US" sz="1600" b="0" i="0" kern="1200"/>
            <a:t>Familiarizing with regulations to ensure precision</a:t>
          </a:r>
          <a:endParaRPr lang="en-US" sz="1600" kern="1200"/>
        </a:p>
      </dsp:txBody>
      <dsp:txXfrm>
        <a:off x="8794269" y="630135"/>
        <a:ext cx="2178368" cy="924156"/>
      </dsp:txXfrm>
    </dsp:sp>
    <dsp:sp modelId="{F128AA5A-39FD-467D-87FA-EB29878699BE}">
      <dsp:nvSpPr>
        <dsp:cNvPr id="0" name=""/>
        <dsp:cNvSpPr/>
      </dsp:nvSpPr>
      <dsp:spPr>
        <a:xfrm>
          <a:off x="311833" y="2190989"/>
          <a:ext cx="924156" cy="92415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DEB7AE-FCEB-4C52-BB0C-F15E7A7F6C66}">
      <dsp:nvSpPr>
        <dsp:cNvPr id="0" name=""/>
        <dsp:cNvSpPr/>
      </dsp:nvSpPr>
      <dsp:spPr>
        <a:xfrm>
          <a:off x="505906" y="2385062"/>
          <a:ext cx="536010" cy="5360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719820-15C2-4A1D-88DC-9763A657FD51}">
      <dsp:nvSpPr>
        <dsp:cNvPr id="0" name=""/>
        <dsp:cNvSpPr/>
      </dsp:nvSpPr>
      <dsp:spPr>
        <a:xfrm>
          <a:off x="1434023" y="2190989"/>
          <a:ext cx="2178368" cy="924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i="0" kern="1200" dirty="0"/>
            <a:t>Confidentiality</a:t>
          </a:r>
        </a:p>
        <a:p>
          <a:pPr marL="0" lvl="0" indent="0" algn="l" defTabSz="711200">
            <a:lnSpc>
              <a:spcPct val="90000"/>
            </a:lnSpc>
            <a:spcBef>
              <a:spcPct val="0"/>
            </a:spcBef>
            <a:spcAft>
              <a:spcPct val="35000"/>
            </a:spcAft>
            <a:buNone/>
          </a:pPr>
          <a:r>
            <a:rPr lang="en-US" sz="1600" b="0" i="0" kern="1200" dirty="0"/>
            <a:t>Protecting sensitive information</a:t>
          </a:r>
          <a:endParaRPr lang="en-US" sz="1600" kern="1200" dirty="0"/>
        </a:p>
      </dsp:txBody>
      <dsp:txXfrm>
        <a:off x="1434023" y="2190989"/>
        <a:ext cx="2178368" cy="924156"/>
      </dsp:txXfrm>
    </dsp:sp>
    <dsp:sp modelId="{3F46C225-7C79-4D53-9A48-9D386724B65E}">
      <dsp:nvSpPr>
        <dsp:cNvPr id="0" name=""/>
        <dsp:cNvSpPr/>
      </dsp:nvSpPr>
      <dsp:spPr>
        <a:xfrm>
          <a:off x="3991956" y="2190989"/>
          <a:ext cx="924156" cy="92415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D85733-CEE7-4F59-860B-83857E63C354}">
      <dsp:nvSpPr>
        <dsp:cNvPr id="0" name=""/>
        <dsp:cNvSpPr/>
      </dsp:nvSpPr>
      <dsp:spPr>
        <a:xfrm>
          <a:off x="4186029" y="2385062"/>
          <a:ext cx="536010" cy="53601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66F59-39C3-43BF-B2FB-ABA1612776C7}">
      <dsp:nvSpPr>
        <dsp:cNvPr id="0" name=""/>
        <dsp:cNvSpPr/>
      </dsp:nvSpPr>
      <dsp:spPr>
        <a:xfrm>
          <a:off x="5114146" y="2190989"/>
          <a:ext cx="2178368" cy="924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i="0" kern="1200"/>
            <a:t>Time Constraints</a:t>
          </a:r>
        </a:p>
        <a:p>
          <a:pPr marL="0" lvl="0" indent="0" algn="l" defTabSz="711200">
            <a:lnSpc>
              <a:spcPct val="90000"/>
            </a:lnSpc>
            <a:spcBef>
              <a:spcPct val="0"/>
            </a:spcBef>
            <a:spcAft>
              <a:spcPct val="35000"/>
            </a:spcAft>
            <a:buNone/>
          </a:pPr>
          <a:r>
            <a:rPr lang="en-US" sz="1600" b="0" i="0" kern="1200"/>
            <a:t>Managing speed and accuracy</a:t>
          </a:r>
          <a:endParaRPr lang="en-US" sz="1600" kern="1200"/>
        </a:p>
      </dsp:txBody>
      <dsp:txXfrm>
        <a:off x="5114146" y="2190989"/>
        <a:ext cx="2178368" cy="924156"/>
      </dsp:txXfrm>
    </dsp:sp>
    <dsp:sp modelId="{BCD1E19E-5CE0-4584-A0FE-C58892C5A778}">
      <dsp:nvSpPr>
        <dsp:cNvPr id="0" name=""/>
        <dsp:cNvSpPr/>
      </dsp:nvSpPr>
      <dsp:spPr>
        <a:xfrm>
          <a:off x="7672079" y="2190989"/>
          <a:ext cx="924156" cy="92415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78F149-A408-4856-A025-0C07971E0FD5}">
      <dsp:nvSpPr>
        <dsp:cNvPr id="0" name=""/>
        <dsp:cNvSpPr/>
      </dsp:nvSpPr>
      <dsp:spPr>
        <a:xfrm>
          <a:off x="7866152" y="2385062"/>
          <a:ext cx="536010" cy="53601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0EFB7C-B1DC-4D16-A7AA-B265BF99F527}">
      <dsp:nvSpPr>
        <dsp:cNvPr id="0" name=""/>
        <dsp:cNvSpPr/>
      </dsp:nvSpPr>
      <dsp:spPr>
        <a:xfrm>
          <a:off x="8794269" y="2190989"/>
          <a:ext cx="2178368" cy="924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i="0" kern="1200"/>
            <a:t>Dynamic Source Text</a:t>
          </a:r>
        </a:p>
        <a:p>
          <a:pPr marL="0" lvl="0" indent="0" algn="l" defTabSz="711200">
            <a:lnSpc>
              <a:spcPct val="90000"/>
            </a:lnSpc>
            <a:spcBef>
              <a:spcPct val="0"/>
            </a:spcBef>
            <a:spcAft>
              <a:spcPct val="35000"/>
            </a:spcAft>
            <a:buNone/>
          </a:pPr>
          <a:r>
            <a:rPr lang="en-US" sz="1600" b="0" i="0" kern="1200"/>
            <a:t>Translating updated or non-finalized text while maintaining format</a:t>
          </a:r>
          <a:endParaRPr lang="en-US" sz="1600" kern="1200"/>
        </a:p>
      </dsp:txBody>
      <dsp:txXfrm>
        <a:off x="8794269" y="2190989"/>
        <a:ext cx="2178368" cy="9241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8ECBC8-8560-2340-BAF5-FEF5C9092AA0}">
      <dsp:nvSpPr>
        <dsp:cNvPr id="0" name=""/>
        <dsp:cNvSpPr/>
      </dsp:nvSpPr>
      <dsp:spPr>
        <a:xfrm>
          <a:off x="0" y="149309"/>
          <a:ext cx="6104761" cy="6388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i="0" kern="1200" dirty="0"/>
            <a:t>Fintech</a:t>
          </a:r>
          <a:endParaRPr lang="en-US" sz="2600" b="1" kern="1200" dirty="0"/>
        </a:p>
      </dsp:txBody>
      <dsp:txXfrm>
        <a:off x="31185" y="180494"/>
        <a:ext cx="6042391" cy="576450"/>
      </dsp:txXfrm>
    </dsp:sp>
    <dsp:sp modelId="{79FECB68-6B07-DF40-A16C-494B65DD59C8}">
      <dsp:nvSpPr>
        <dsp:cNvPr id="0" name=""/>
        <dsp:cNvSpPr/>
      </dsp:nvSpPr>
      <dsp:spPr>
        <a:xfrm>
          <a:off x="0" y="788129"/>
          <a:ext cx="6104761" cy="632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826"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b="0" i="0" kern="1200" dirty="0"/>
            <a:t>Emerging services such as virtual banks, cryptocurrencies, and P2P lending</a:t>
          </a:r>
          <a:endParaRPr lang="en-US" sz="2000" strike="sngStrike" kern="1200" dirty="0"/>
        </a:p>
      </dsp:txBody>
      <dsp:txXfrm>
        <a:off x="0" y="788129"/>
        <a:ext cx="6104761" cy="632385"/>
      </dsp:txXfrm>
    </dsp:sp>
    <dsp:sp modelId="{2EA1536B-C732-8E4A-A00E-38957A821DBB}">
      <dsp:nvSpPr>
        <dsp:cNvPr id="0" name=""/>
        <dsp:cNvSpPr/>
      </dsp:nvSpPr>
      <dsp:spPr>
        <a:xfrm>
          <a:off x="0" y="1420514"/>
          <a:ext cx="6104761" cy="638820"/>
        </a:xfrm>
        <a:prstGeom prst="roundRect">
          <a:avLst/>
        </a:prstGeom>
        <a:solidFill>
          <a:schemeClr val="accent2">
            <a:hueOff val="-494547"/>
            <a:satOff val="1902"/>
            <a:lumOff val="12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i="0" kern="1200" dirty="0"/>
            <a:t>Regulatory Changes</a:t>
          </a:r>
          <a:endParaRPr lang="en-US" sz="2600" b="1" kern="1200" dirty="0"/>
        </a:p>
      </dsp:txBody>
      <dsp:txXfrm>
        <a:off x="31185" y="1451699"/>
        <a:ext cx="6042391" cy="576450"/>
      </dsp:txXfrm>
    </dsp:sp>
    <dsp:sp modelId="{94BCD262-E795-1240-9A40-CC097B6546B5}">
      <dsp:nvSpPr>
        <dsp:cNvPr id="0" name=""/>
        <dsp:cNvSpPr/>
      </dsp:nvSpPr>
      <dsp:spPr>
        <a:xfrm>
          <a:off x="0" y="2059335"/>
          <a:ext cx="6104761" cy="632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826"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b="0" i="0" kern="1200" dirty="0"/>
            <a:t>ESG reporting, weighted voting rights, and pre-revenue biotech listings</a:t>
          </a:r>
          <a:endParaRPr lang="en-US" sz="2000" strike="sngStrike" kern="1200" dirty="0"/>
        </a:p>
      </dsp:txBody>
      <dsp:txXfrm>
        <a:off x="0" y="2059335"/>
        <a:ext cx="6104761" cy="632385"/>
      </dsp:txXfrm>
    </dsp:sp>
    <dsp:sp modelId="{1B5FDD7D-5201-2841-A25C-3B6A256747A5}">
      <dsp:nvSpPr>
        <dsp:cNvPr id="0" name=""/>
        <dsp:cNvSpPr/>
      </dsp:nvSpPr>
      <dsp:spPr>
        <a:xfrm>
          <a:off x="0" y="2691720"/>
          <a:ext cx="6104761" cy="638820"/>
        </a:xfrm>
        <a:prstGeom prst="roundRect">
          <a:avLst/>
        </a:prstGeom>
        <a:solidFill>
          <a:schemeClr val="accent2">
            <a:hueOff val="-989094"/>
            <a:satOff val="3805"/>
            <a:lumOff val="24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i="0" kern="1200" dirty="0"/>
            <a:t>Sustainable Finance</a:t>
          </a:r>
          <a:endParaRPr lang="en-US" sz="2600" b="1" kern="1200" dirty="0"/>
        </a:p>
      </dsp:txBody>
      <dsp:txXfrm>
        <a:off x="31185" y="2722905"/>
        <a:ext cx="6042391" cy="576450"/>
      </dsp:txXfrm>
    </dsp:sp>
    <dsp:sp modelId="{E438304C-3AB0-0340-80F5-8BABC2375EF9}">
      <dsp:nvSpPr>
        <dsp:cNvPr id="0" name=""/>
        <dsp:cNvSpPr/>
      </dsp:nvSpPr>
      <dsp:spPr>
        <a:xfrm>
          <a:off x="0" y="3330540"/>
          <a:ext cx="6104761"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826"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b="0" i="0" kern="1200" dirty="0"/>
            <a:t>Growing green bonds and eco-friendly market</a:t>
          </a:r>
          <a:endParaRPr lang="en-US" sz="2000" strike="sngStrike" kern="1200" dirty="0"/>
        </a:p>
      </dsp:txBody>
      <dsp:txXfrm>
        <a:off x="0" y="3330540"/>
        <a:ext cx="6104761" cy="430560"/>
      </dsp:txXfrm>
    </dsp:sp>
    <dsp:sp modelId="{98D94F14-59E2-7F41-8D6A-A7EEC080881F}">
      <dsp:nvSpPr>
        <dsp:cNvPr id="0" name=""/>
        <dsp:cNvSpPr/>
      </dsp:nvSpPr>
      <dsp:spPr>
        <a:xfrm>
          <a:off x="0" y="3761100"/>
          <a:ext cx="6104761" cy="638820"/>
        </a:xfrm>
        <a:prstGeom prst="roundRect">
          <a:avLst/>
        </a:prstGeom>
        <a:solidFill>
          <a:schemeClr val="accent2">
            <a:hueOff val="-1483640"/>
            <a:satOff val="5707"/>
            <a:lumOff val="37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i="0" kern="1200" dirty="0"/>
            <a:t>Cross-Border Initiatives</a:t>
          </a:r>
          <a:endParaRPr lang="en-US" sz="2600" b="1" kern="1200" dirty="0"/>
        </a:p>
      </dsp:txBody>
      <dsp:txXfrm>
        <a:off x="31185" y="3792285"/>
        <a:ext cx="6042391" cy="576450"/>
      </dsp:txXfrm>
    </dsp:sp>
    <dsp:sp modelId="{2B9B8C25-5F8F-EB41-956B-A224BBFC69D9}">
      <dsp:nvSpPr>
        <dsp:cNvPr id="0" name=""/>
        <dsp:cNvSpPr/>
      </dsp:nvSpPr>
      <dsp:spPr>
        <a:xfrm>
          <a:off x="0" y="4399920"/>
          <a:ext cx="6104761" cy="914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826"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b="0" i="0" kern="1200" dirty="0"/>
            <a:t>Stock Connect, Cross-boundary Wealth Management Connect Scheme, and Hong Kong's offshore RMB hub role</a:t>
          </a:r>
          <a:endParaRPr lang="en-US" sz="2000" strike="sngStrike" kern="1200" dirty="0"/>
        </a:p>
      </dsp:txBody>
      <dsp:txXfrm>
        <a:off x="0" y="4399920"/>
        <a:ext cx="6104761" cy="91494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4.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B98091-0510-3749-A284-B73687631A43}" type="datetimeFigureOut">
              <a:rPr lang="en-US" smtClean="0"/>
              <a:t>9/28/23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49EA9E-7711-4043-8B4E-4262F798463B}" type="slidenum">
              <a:rPr lang="en-US" smtClean="0"/>
              <a:t>‹#›</a:t>
            </a:fld>
            <a:endParaRPr lang="en-US"/>
          </a:p>
        </p:txBody>
      </p:sp>
    </p:spTree>
    <p:extLst>
      <p:ext uri="{BB962C8B-B14F-4D97-AF65-F5344CB8AC3E}">
        <p14:creationId xmlns:p14="http://schemas.microsoft.com/office/powerpoint/2010/main" val="839917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specifically there are three related concepts I need to explain here</a:t>
            </a:r>
          </a:p>
          <a:p>
            <a:r>
              <a:rPr lang="en-US" dirty="0"/>
              <a:t>In addition to AI, when we discuss technology</a:t>
            </a:r>
          </a:p>
          <a:p>
            <a:r>
              <a:rPr lang="en-US" dirty="0"/>
              <a:t>we sometimes also use machine learning and deep learning</a:t>
            </a:r>
          </a:p>
        </p:txBody>
      </p:sp>
      <p:sp>
        <p:nvSpPr>
          <p:cNvPr id="4" name="Slide Number Placeholder 3"/>
          <p:cNvSpPr>
            <a:spLocks noGrp="1"/>
          </p:cNvSpPr>
          <p:nvPr>
            <p:ph type="sldNum" sz="quarter" idx="5"/>
          </p:nvPr>
        </p:nvSpPr>
        <p:spPr/>
        <p:txBody>
          <a:bodyPr/>
          <a:lstStyle/>
          <a:p>
            <a:fld id="{6933906A-6495-E048-A3AE-A9BE14446CD3}" type="slidenum">
              <a:rPr lang="en-US" smtClean="0"/>
              <a:t>16</a:t>
            </a:fld>
            <a:endParaRPr lang="en-US"/>
          </a:p>
        </p:txBody>
      </p:sp>
    </p:spTree>
    <p:extLst>
      <p:ext uri="{BB962C8B-B14F-4D97-AF65-F5344CB8AC3E}">
        <p14:creationId xmlns:p14="http://schemas.microsoft.com/office/powerpoint/2010/main" val="465125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043CF5-EB41-2449-9C29-DEE0AAD1A1C7}" type="slidenum">
              <a:rPr lang="en-US" smtClean="0"/>
              <a:t>32</a:t>
            </a:fld>
            <a:endParaRPr lang="en-US"/>
          </a:p>
        </p:txBody>
      </p:sp>
    </p:spTree>
    <p:extLst>
      <p:ext uri="{BB962C8B-B14F-4D97-AF65-F5344CB8AC3E}">
        <p14:creationId xmlns:p14="http://schemas.microsoft.com/office/powerpoint/2010/main" val="3663772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043CF5-EB41-2449-9C29-DEE0AAD1A1C7}" type="slidenum">
              <a:rPr lang="en-US" smtClean="0"/>
              <a:t>34</a:t>
            </a:fld>
            <a:endParaRPr lang="en-US"/>
          </a:p>
        </p:txBody>
      </p:sp>
    </p:spTree>
    <p:extLst>
      <p:ext uri="{BB962C8B-B14F-4D97-AF65-F5344CB8AC3E}">
        <p14:creationId xmlns:p14="http://schemas.microsoft.com/office/powerpoint/2010/main" val="3116346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043CF5-EB41-2449-9C29-DEE0AAD1A1C7}" type="slidenum">
              <a:rPr lang="en-US" smtClean="0"/>
              <a:t>90</a:t>
            </a:fld>
            <a:endParaRPr lang="en-US"/>
          </a:p>
        </p:txBody>
      </p:sp>
    </p:spTree>
    <p:extLst>
      <p:ext uri="{BB962C8B-B14F-4D97-AF65-F5344CB8AC3E}">
        <p14:creationId xmlns:p14="http://schemas.microsoft.com/office/powerpoint/2010/main" val="2708122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FFC056B2-3BAA-7E4E-B790-350EE094022D}" type="datetime1">
              <a:rPr lang="en-HK" smtClean="0"/>
              <a:t>28/9/2023</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301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4EFAD135-BF10-7940-8DF9-03ACA14E78B3}" type="datetime1">
              <a:rPr lang="en-HK" smtClean="0"/>
              <a:t>28/9/2023</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58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8DD885FB-89EA-2245-AEBB-A255B9D85B8D}" type="datetime1">
              <a:rPr lang="en-HK" smtClean="0"/>
              <a:t>28/9/2023</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r>
              <a:rPr lang="en-US"/>
              <a:t>Artificial Intelligence and Financial Translation (Sai-cheong Siu, September 2023)</a:t>
            </a:r>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1794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4F1CD8FF-AE37-FC44-8AF5-AEA86F5F8EE7}" type="datetime1">
              <a:rPr lang="en-HK" smtClean="0"/>
              <a:t>28/9/2023</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8741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871765E2-9D30-D04D-85F9-29AE69CED097}" type="datetime1">
              <a:rPr lang="en-HK" smtClean="0"/>
              <a:t>28/9/2023</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3093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3FF0847C-917F-1E48-8703-E5C68731DD21}" type="datetime1">
              <a:rPr lang="en-HK" smtClean="0"/>
              <a:t>28/9/2023</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070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4D94768C-D3A8-B14E-9BF2-41654B66AB8A}" type="datetime1">
              <a:rPr lang="en-HK" smtClean="0"/>
              <a:t>28/9/2023</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652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35DD5B5A-A5C5-4C43-A58E-093AD72FEF1E}" type="datetime1">
              <a:rPr lang="en-HK" smtClean="0"/>
              <a:t>28/9/2023</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r>
              <a:rPr lang="en-US"/>
              <a:t>Artificial Intelligence and Financial Translation (Sai-cheong Siu, September 2023)</a:t>
            </a:r>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928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633A928E-83FB-6446-BF28-BC52F08D636E}" type="datetime1">
              <a:rPr lang="en-HK" smtClean="0"/>
              <a:t>28/9/2023</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3346870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470BAE60-2245-744C-A1E7-2C7D417DEC99}" type="datetime1">
              <a:rPr lang="en-HK" smtClean="0"/>
              <a:t>28/9/2023</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r>
              <a:rPr lang="en-US"/>
              <a:t>Artificial Intelligence and Financial Translation (Sai-cheong Siu, September 2023)</a:t>
            </a:r>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0378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14C09731-EB18-2140-9578-F7FBB9CFB98D}" type="datetime1">
              <a:rPr lang="en-HK" smtClean="0"/>
              <a:t>28/9/2023</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r>
              <a:rPr lang="en-US"/>
              <a:t>Artificial Intelligence and Financial Translation (Sai-cheong Siu, September 2023)</a:t>
            </a:r>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598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FEC5EE08-36A1-9945-89FC-43F085121F6C}" type="datetime1">
              <a:rPr lang="en-HK" smtClean="0"/>
              <a:t>28/9/2023</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r>
              <a:rPr lang="en-US"/>
              <a:t>Artificial Intelligence and Financial Translation (Sai-cheong Siu, September 2023)</a:t>
            </a:r>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282828469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dt="0"/>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51.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svg"/><Relationship Id="rId7" Type="http://schemas.openxmlformats.org/officeDocument/2006/relationships/image" Target="../media/image87.svg"/><Relationship Id="rId2" Type="http://schemas.openxmlformats.org/officeDocument/2006/relationships/image" Target="../media/image82.png"/><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svg"/><Relationship Id="rId4" Type="http://schemas.openxmlformats.org/officeDocument/2006/relationships/image" Target="../media/image84.png"/><Relationship Id="rId9" Type="http://schemas.openxmlformats.org/officeDocument/2006/relationships/image" Target="../media/image89.svg"/></Relationships>
</file>

<file path=ppt/slides/_rels/slide18.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89.svg"/><Relationship Id="rId7" Type="http://schemas.openxmlformats.org/officeDocument/2006/relationships/image" Target="../media/image101.svg"/><Relationship Id="rId2" Type="http://schemas.openxmlformats.org/officeDocument/2006/relationships/image" Target="../media/image88.png"/><Relationship Id="rId1" Type="http://schemas.openxmlformats.org/officeDocument/2006/relationships/slideLayout" Target="../slideLayouts/slideLayout6.xml"/><Relationship Id="rId6" Type="http://schemas.openxmlformats.org/officeDocument/2006/relationships/image" Target="../media/image100.png"/><Relationship Id="rId5" Type="http://schemas.openxmlformats.org/officeDocument/2006/relationships/image" Target="../media/image83.svg"/><Relationship Id="rId4" Type="http://schemas.openxmlformats.org/officeDocument/2006/relationships/image" Target="../media/image82.png"/><Relationship Id="rId9" Type="http://schemas.openxmlformats.org/officeDocument/2006/relationships/image" Target="../media/image103.svg"/></Relationships>
</file>

<file path=ppt/slides/_rels/slide22.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07.svg"/><Relationship Id="rId4" Type="http://schemas.openxmlformats.org/officeDocument/2006/relationships/image" Target="../media/image106.png"/></Relationships>
</file>

<file path=ppt/slides/_rels/slide23.xml.rels><?xml version="1.0" encoding="UTF-8" standalone="yes"?>
<Relationships xmlns="http://schemas.openxmlformats.org/package/2006/relationships"><Relationship Id="rId2" Type="http://schemas.openxmlformats.org/officeDocument/2006/relationships/image" Target="../media/image108.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0.tiff"/><Relationship Id="rId2" Type="http://schemas.openxmlformats.org/officeDocument/2006/relationships/image" Target="../media/image109.tiff"/><Relationship Id="rId1" Type="http://schemas.openxmlformats.org/officeDocument/2006/relationships/slideLayout" Target="../slideLayouts/slideLayout7.xml"/><Relationship Id="rId6" Type="http://schemas.openxmlformats.org/officeDocument/2006/relationships/image" Target="../media/image113.tiff"/><Relationship Id="rId5" Type="http://schemas.openxmlformats.org/officeDocument/2006/relationships/image" Target="../media/image112.tiff"/><Relationship Id="rId4" Type="http://schemas.openxmlformats.org/officeDocument/2006/relationships/image" Target="../media/image111.tiff"/></Relationships>
</file>

<file path=ppt/slides/_rels/slide25.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3.svg"/><Relationship Id="rId18" Type="http://schemas.openxmlformats.org/officeDocument/2006/relationships/image" Target="../media/image124.png"/><Relationship Id="rId3" Type="http://schemas.openxmlformats.org/officeDocument/2006/relationships/image" Target="../media/image115.svg"/><Relationship Id="rId21" Type="http://schemas.openxmlformats.org/officeDocument/2006/relationships/image" Target="../media/image127.svg"/><Relationship Id="rId7" Type="http://schemas.openxmlformats.org/officeDocument/2006/relationships/image" Target="../media/image119.svg"/><Relationship Id="rId12" Type="http://schemas.openxmlformats.org/officeDocument/2006/relationships/image" Target="../media/image82.png"/><Relationship Id="rId17" Type="http://schemas.openxmlformats.org/officeDocument/2006/relationships/image" Target="../media/image123.svg"/><Relationship Id="rId2" Type="http://schemas.openxmlformats.org/officeDocument/2006/relationships/image" Target="../media/image114.png"/><Relationship Id="rId16" Type="http://schemas.openxmlformats.org/officeDocument/2006/relationships/image" Target="../media/image122.png"/><Relationship Id="rId20" Type="http://schemas.openxmlformats.org/officeDocument/2006/relationships/image" Target="../media/image126.png"/><Relationship Id="rId1" Type="http://schemas.openxmlformats.org/officeDocument/2006/relationships/slideLayout" Target="../slideLayouts/slideLayout6.xml"/><Relationship Id="rId6" Type="http://schemas.openxmlformats.org/officeDocument/2006/relationships/image" Target="../media/image118.png"/><Relationship Id="rId11" Type="http://schemas.openxmlformats.org/officeDocument/2006/relationships/image" Target="../media/image89.svg"/><Relationship Id="rId5" Type="http://schemas.openxmlformats.org/officeDocument/2006/relationships/image" Target="../media/image117.svg"/><Relationship Id="rId15" Type="http://schemas.openxmlformats.org/officeDocument/2006/relationships/image" Target="../media/image121.svg"/><Relationship Id="rId10" Type="http://schemas.openxmlformats.org/officeDocument/2006/relationships/image" Target="../media/image88.png"/><Relationship Id="rId19" Type="http://schemas.openxmlformats.org/officeDocument/2006/relationships/image" Target="../media/image125.svg"/><Relationship Id="rId4" Type="http://schemas.openxmlformats.org/officeDocument/2006/relationships/image" Target="../media/image116.png"/><Relationship Id="rId9" Type="http://schemas.openxmlformats.org/officeDocument/2006/relationships/image" Target="../media/image87.svg"/><Relationship Id="rId14" Type="http://schemas.openxmlformats.org/officeDocument/2006/relationships/image" Target="../media/image120.png"/></Relationships>
</file>

<file path=ppt/slides/_rels/slide26.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9.svg"/><Relationship Id="rId7" Type="http://schemas.openxmlformats.org/officeDocument/2006/relationships/image" Target="../media/image129.svg"/><Relationship Id="rId2" Type="http://schemas.openxmlformats.org/officeDocument/2006/relationships/image" Target="../media/image88.png"/><Relationship Id="rId1" Type="http://schemas.openxmlformats.org/officeDocument/2006/relationships/slideLayout" Target="../slideLayouts/slideLayout6.xml"/><Relationship Id="rId6" Type="http://schemas.openxmlformats.org/officeDocument/2006/relationships/image" Target="../media/image128.png"/><Relationship Id="rId11" Type="http://schemas.openxmlformats.org/officeDocument/2006/relationships/image" Target="../media/image133.svg"/><Relationship Id="rId5" Type="http://schemas.openxmlformats.org/officeDocument/2006/relationships/image" Target="../media/image83.svg"/><Relationship Id="rId10" Type="http://schemas.openxmlformats.org/officeDocument/2006/relationships/image" Target="../media/image132.png"/><Relationship Id="rId4" Type="http://schemas.openxmlformats.org/officeDocument/2006/relationships/image" Target="../media/image82.png"/><Relationship Id="rId9" Type="http://schemas.openxmlformats.org/officeDocument/2006/relationships/image" Target="../media/image131.sv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8.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svg"/><Relationship Id="rId3" Type="http://schemas.openxmlformats.org/officeDocument/2006/relationships/image" Target="../media/image143.svg"/><Relationship Id="rId7" Type="http://schemas.openxmlformats.org/officeDocument/2006/relationships/image" Target="../media/image147.svg"/><Relationship Id="rId12" Type="http://schemas.openxmlformats.org/officeDocument/2006/relationships/image" Target="../media/image152.png"/><Relationship Id="rId17" Type="http://schemas.openxmlformats.org/officeDocument/2006/relationships/image" Target="../media/image157.svg"/><Relationship Id="rId2" Type="http://schemas.openxmlformats.org/officeDocument/2006/relationships/image" Target="../media/image142.png"/><Relationship Id="rId16" Type="http://schemas.openxmlformats.org/officeDocument/2006/relationships/image" Target="../media/image156.png"/><Relationship Id="rId1" Type="http://schemas.openxmlformats.org/officeDocument/2006/relationships/slideLayout" Target="../slideLayouts/slideLayout6.xml"/><Relationship Id="rId6" Type="http://schemas.openxmlformats.org/officeDocument/2006/relationships/image" Target="../media/image146.png"/><Relationship Id="rId11" Type="http://schemas.openxmlformats.org/officeDocument/2006/relationships/image" Target="../media/image151.svg"/><Relationship Id="rId5" Type="http://schemas.openxmlformats.org/officeDocument/2006/relationships/image" Target="../media/image145.svg"/><Relationship Id="rId15" Type="http://schemas.openxmlformats.org/officeDocument/2006/relationships/image" Target="../media/image155.sv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svg"/><Relationship Id="rId14" Type="http://schemas.openxmlformats.org/officeDocument/2006/relationships/image" Target="../media/image154.png"/></Relationships>
</file>

<file path=ppt/slides/_rels/slide29.xml.rels><?xml version="1.0" encoding="UTF-8" standalone="yes"?>
<Relationships xmlns="http://schemas.openxmlformats.org/package/2006/relationships"><Relationship Id="rId3" Type="http://schemas.openxmlformats.org/officeDocument/2006/relationships/image" Target="../media/image89.svg"/><Relationship Id="rId7" Type="http://schemas.openxmlformats.org/officeDocument/2006/relationships/image" Target="../media/image159.sv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83.sv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18" Type="http://schemas.openxmlformats.org/officeDocument/2006/relationships/image" Target="../media/image170.sv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164.svg"/><Relationship Id="rId17" Type="http://schemas.openxmlformats.org/officeDocument/2006/relationships/image" Target="../media/image169.png"/><Relationship Id="rId2" Type="http://schemas.openxmlformats.org/officeDocument/2006/relationships/image" Target="../media/image1540.png"/><Relationship Id="rId16" Type="http://schemas.openxmlformats.org/officeDocument/2006/relationships/image" Target="../media/image168.svg"/><Relationship Id="rId1" Type="http://schemas.openxmlformats.org/officeDocument/2006/relationships/slideLayout" Target="../slideLayouts/slideLayout6.xml"/><Relationship Id="rId6" Type="http://schemas.openxmlformats.org/officeDocument/2006/relationships/image" Target="../media/image1580.png"/><Relationship Id="rId11" Type="http://schemas.openxmlformats.org/officeDocument/2006/relationships/image" Target="../media/image163.png"/><Relationship Id="rId5" Type="http://schemas.openxmlformats.org/officeDocument/2006/relationships/image" Target="../media/image157.png"/><Relationship Id="rId15" Type="http://schemas.openxmlformats.org/officeDocument/2006/relationships/image" Target="../media/image167.png"/><Relationship Id="rId10" Type="http://schemas.openxmlformats.org/officeDocument/2006/relationships/image" Target="../media/image162.png"/><Relationship Id="rId4" Type="http://schemas.openxmlformats.org/officeDocument/2006/relationships/image" Target="../media/image1560.png"/><Relationship Id="rId9" Type="http://schemas.openxmlformats.org/officeDocument/2006/relationships/image" Target="../media/image161.png"/><Relationship Id="rId14" Type="http://schemas.openxmlformats.org/officeDocument/2006/relationships/image" Target="../media/image166.svg"/></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129.svg"/><Relationship Id="rId2" Type="http://schemas.openxmlformats.org/officeDocument/2006/relationships/image" Target="../media/image128.png"/><Relationship Id="rId1" Type="http://schemas.openxmlformats.org/officeDocument/2006/relationships/slideLayout" Target="../slideLayouts/slideLayout6.xml"/><Relationship Id="rId5" Type="http://schemas.openxmlformats.org/officeDocument/2006/relationships/image" Target="../media/image89.svg"/><Relationship Id="rId4" Type="http://schemas.openxmlformats.org/officeDocument/2006/relationships/image" Target="../media/image88.png"/></Relationships>
</file>

<file path=ppt/slides/_rels/slide34.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 Id="rId9" Type="http://schemas.openxmlformats.org/officeDocument/2006/relationships/image" Target="../media/image179.png"/></Relationships>
</file>

<file path=ppt/slides/_rels/slide35.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181.svg"/><Relationship Id="rId7" Type="http://schemas.openxmlformats.org/officeDocument/2006/relationships/image" Target="../media/image88.png"/><Relationship Id="rId2" Type="http://schemas.openxmlformats.org/officeDocument/2006/relationships/image" Target="../media/image180.png"/><Relationship Id="rId1" Type="http://schemas.openxmlformats.org/officeDocument/2006/relationships/slideLayout" Target="../slideLayouts/slideLayout6.xml"/><Relationship Id="rId6" Type="http://schemas.openxmlformats.org/officeDocument/2006/relationships/image" Target="../media/image189.svg"/><Relationship Id="rId5" Type="http://schemas.openxmlformats.org/officeDocument/2006/relationships/image" Target="../media/image188.png"/><Relationship Id="rId4" Type="http://schemas.openxmlformats.org/officeDocument/2006/relationships/image" Target="../media/image187.png"/></Relationships>
</file>

<file path=ppt/slides/_rels/slide36.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8.xml.rels><?xml version="1.0" encoding="UTF-8" standalone="yes"?>
<Relationships xmlns="http://schemas.openxmlformats.org/package/2006/relationships"><Relationship Id="rId2" Type="http://schemas.openxmlformats.org/officeDocument/2006/relationships/image" Target="../media/image19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diagramQuickStyle" Target="../diagrams/quickStyle17.xml"/><Relationship Id="rId3" Type="http://schemas.openxmlformats.org/officeDocument/2006/relationships/image" Target="../media/image85.svg"/><Relationship Id="rId7" Type="http://schemas.openxmlformats.org/officeDocument/2006/relationships/diagramLayout" Target="../diagrams/layout17.xml"/><Relationship Id="rId2" Type="http://schemas.openxmlformats.org/officeDocument/2006/relationships/image" Target="../media/image84.png"/><Relationship Id="rId1" Type="http://schemas.openxmlformats.org/officeDocument/2006/relationships/slideLayout" Target="../slideLayouts/slideLayout6.xml"/><Relationship Id="rId6" Type="http://schemas.openxmlformats.org/officeDocument/2006/relationships/diagramData" Target="../diagrams/data17.xml"/><Relationship Id="rId5" Type="http://schemas.openxmlformats.org/officeDocument/2006/relationships/image" Target="../media/image201.svg"/><Relationship Id="rId10" Type="http://schemas.microsoft.com/office/2007/relationships/diagramDrawing" Target="../diagrams/drawing17.xml"/><Relationship Id="rId4" Type="http://schemas.openxmlformats.org/officeDocument/2006/relationships/image" Target="../media/image200.png"/><Relationship Id="rId9" Type="http://schemas.openxmlformats.org/officeDocument/2006/relationships/diagramColors" Target="../diagrams/colors1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129.svg"/><Relationship Id="rId7" Type="http://schemas.openxmlformats.org/officeDocument/2006/relationships/image" Target="../media/image212.svg"/><Relationship Id="rId2" Type="http://schemas.openxmlformats.org/officeDocument/2006/relationships/image" Target="../media/image128.png"/><Relationship Id="rId1" Type="http://schemas.openxmlformats.org/officeDocument/2006/relationships/slideLayout" Target="../slideLayouts/slideLayout6.xml"/><Relationship Id="rId6" Type="http://schemas.openxmlformats.org/officeDocument/2006/relationships/image" Target="../media/image211.png"/><Relationship Id="rId5" Type="http://schemas.openxmlformats.org/officeDocument/2006/relationships/image" Target="../media/image89.svg"/><Relationship Id="rId4" Type="http://schemas.openxmlformats.org/officeDocument/2006/relationships/image" Target="../media/image88.png"/><Relationship Id="rId9" Type="http://schemas.openxmlformats.org/officeDocument/2006/relationships/image" Target="../media/image214.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6.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29.svg"/><Relationship Id="rId2" Type="http://schemas.openxmlformats.org/officeDocument/2006/relationships/image" Target="../media/image128.png"/><Relationship Id="rId1" Type="http://schemas.openxmlformats.org/officeDocument/2006/relationships/slideLayout" Target="../slideLayouts/slideLayout6.xml"/><Relationship Id="rId5" Type="http://schemas.openxmlformats.org/officeDocument/2006/relationships/image" Target="../media/image89.svg"/><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181.svg"/><Relationship Id="rId7" Type="http://schemas.openxmlformats.org/officeDocument/2006/relationships/image" Target="../media/image88.png"/><Relationship Id="rId2" Type="http://schemas.openxmlformats.org/officeDocument/2006/relationships/image" Target="../media/image180.png"/><Relationship Id="rId1" Type="http://schemas.openxmlformats.org/officeDocument/2006/relationships/slideLayout" Target="../slideLayouts/slideLayout6.xml"/><Relationship Id="rId6" Type="http://schemas.openxmlformats.org/officeDocument/2006/relationships/image" Target="../media/image189.svg"/><Relationship Id="rId5" Type="http://schemas.openxmlformats.org/officeDocument/2006/relationships/image" Target="../media/image188.png"/><Relationship Id="rId4" Type="http://schemas.openxmlformats.org/officeDocument/2006/relationships/image" Target="../media/image18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221.svg"/><Relationship Id="rId3" Type="http://schemas.openxmlformats.org/officeDocument/2006/relationships/diagramLayout" Target="../diagrams/layout20.xml"/><Relationship Id="rId7" Type="http://schemas.openxmlformats.org/officeDocument/2006/relationships/image" Target="../media/image220.png"/><Relationship Id="rId2" Type="http://schemas.openxmlformats.org/officeDocument/2006/relationships/diagramData" Target="../diagrams/data20.xml"/><Relationship Id="rId1" Type="http://schemas.openxmlformats.org/officeDocument/2006/relationships/slideLayout" Target="../slideLayouts/slideLayout6.xml"/><Relationship Id="rId6" Type="http://schemas.microsoft.com/office/2007/relationships/diagramDrawing" Target="../diagrams/drawing20.xml"/><Relationship Id="rId5" Type="http://schemas.openxmlformats.org/officeDocument/2006/relationships/diagramColors" Target="../diagrams/colors20.xml"/><Relationship Id="rId10" Type="http://schemas.openxmlformats.org/officeDocument/2006/relationships/image" Target="../media/image223.svg"/><Relationship Id="rId4" Type="http://schemas.openxmlformats.org/officeDocument/2006/relationships/diagramQuickStyle" Target="../diagrams/quickStyle20.xml"/><Relationship Id="rId9" Type="http://schemas.openxmlformats.org/officeDocument/2006/relationships/image" Target="../media/image222.png"/></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63.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6.xml"/><Relationship Id="rId4" Type="http://schemas.openxmlformats.org/officeDocument/2006/relationships/image" Target="../media/image23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37.svg"/><Relationship Id="rId2" Type="http://schemas.openxmlformats.org/officeDocument/2006/relationships/image" Target="../media/image236.png"/><Relationship Id="rId1" Type="http://schemas.openxmlformats.org/officeDocument/2006/relationships/slideLayout" Target="../slideLayouts/slideLayout6.xml"/><Relationship Id="rId5" Type="http://schemas.openxmlformats.org/officeDocument/2006/relationships/image" Target="../media/image239.svg"/><Relationship Id="rId4" Type="http://schemas.openxmlformats.org/officeDocument/2006/relationships/image" Target="../media/image23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81.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247.svg"/><Relationship Id="rId3" Type="http://schemas.openxmlformats.org/officeDocument/2006/relationships/image" Target="../media/image129.svg"/><Relationship Id="rId7" Type="http://schemas.openxmlformats.org/officeDocument/2006/relationships/image" Target="../media/image89.svg"/><Relationship Id="rId12" Type="http://schemas.openxmlformats.org/officeDocument/2006/relationships/image" Target="../media/image246.png"/><Relationship Id="rId2" Type="http://schemas.openxmlformats.org/officeDocument/2006/relationships/image" Target="../media/image128.png"/><Relationship Id="rId1" Type="http://schemas.openxmlformats.org/officeDocument/2006/relationships/slideLayout" Target="../slideLayouts/slideLayout6.xml"/><Relationship Id="rId6" Type="http://schemas.openxmlformats.org/officeDocument/2006/relationships/image" Target="../media/image88.png"/><Relationship Id="rId11" Type="http://schemas.openxmlformats.org/officeDocument/2006/relationships/image" Target="../media/image245.svg"/><Relationship Id="rId5" Type="http://schemas.openxmlformats.org/officeDocument/2006/relationships/image" Target="../media/image101.svg"/><Relationship Id="rId15" Type="http://schemas.openxmlformats.org/officeDocument/2006/relationships/image" Target="../media/image249.svg"/><Relationship Id="rId10" Type="http://schemas.openxmlformats.org/officeDocument/2006/relationships/image" Target="../media/image244.png"/><Relationship Id="rId4" Type="http://schemas.openxmlformats.org/officeDocument/2006/relationships/image" Target="../media/image100.png"/><Relationship Id="rId9" Type="http://schemas.openxmlformats.org/officeDocument/2006/relationships/image" Target="../media/image127.svg"/><Relationship Id="rId14" Type="http://schemas.openxmlformats.org/officeDocument/2006/relationships/image" Target="../media/image24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50.jpe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3" Type="http://schemas.openxmlformats.org/officeDocument/2006/relationships/image" Target="../media/image258.svg"/><Relationship Id="rId18" Type="http://schemas.openxmlformats.org/officeDocument/2006/relationships/image" Target="../media/image263.png"/><Relationship Id="rId26" Type="http://schemas.openxmlformats.org/officeDocument/2006/relationships/image" Target="../media/image213.png"/><Relationship Id="rId3" Type="http://schemas.openxmlformats.org/officeDocument/2006/relationships/image" Target="../media/image89.svg"/><Relationship Id="rId21" Type="http://schemas.openxmlformats.org/officeDocument/2006/relationships/image" Target="../media/image129.svg"/><Relationship Id="rId34" Type="http://schemas.openxmlformats.org/officeDocument/2006/relationships/image" Target="../media/image102.png"/><Relationship Id="rId7" Type="http://schemas.openxmlformats.org/officeDocument/2006/relationships/image" Target="../media/image252.svg"/><Relationship Id="rId12" Type="http://schemas.openxmlformats.org/officeDocument/2006/relationships/image" Target="../media/image257.png"/><Relationship Id="rId17" Type="http://schemas.openxmlformats.org/officeDocument/2006/relationships/image" Target="../media/image262.svg"/><Relationship Id="rId25" Type="http://schemas.openxmlformats.org/officeDocument/2006/relationships/image" Target="../media/image268.svg"/><Relationship Id="rId33" Type="http://schemas.openxmlformats.org/officeDocument/2006/relationships/image" Target="../media/image272.svg"/><Relationship Id="rId2" Type="http://schemas.openxmlformats.org/officeDocument/2006/relationships/image" Target="../media/image88.png"/><Relationship Id="rId16" Type="http://schemas.openxmlformats.org/officeDocument/2006/relationships/image" Target="../media/image261.png"/><Relationship Id="rId20" Type="http://schemas.openxmlformats.org/officeDocument/2006/relationships/image" Target="../media/image128.png"/><Relationship Id="rId29" Type="http://schemas.openxmlformats.org/officeDocument/2006/relationships/image" Target="../media/image145.svg"/><Relationship Id="rId1" Type="http://schemas.openxmlformats.org/officeDocument/2006/relationships/slideLayout" Target="../slideLayouts/slideLayout6.xml"/><Relationship Id="rId6" Type="http://schemas.openxmlformats.org/officeDocument/2006/relationships/image" Target="../media/image251.png"/><Relationship Id="rId11" Type="http://schemas.openxmlformats.org/officeDocument/2006/relationships/image" Target="../media/image256.svg"/><Relationship Id="rId24" Type="http://schemas.openxmlformats.org/officeDocument/2006/relationships/image" Target="../media/image267.png"/><Relationship Id="rId32" Type="http://schemas.openxmlformats.org/officeDocument/2006/relationships/image" Target="../media/image271.png"/><Relationship Id="rId5" Type="http://schemas.openxmlformats.org/officeDocument/2006/relationships/image" Target="../media/image143.svg"/><Relationship Id="rId15" Type="http://schemas.openxmlformats.org/officeDocument/2006/relationships/image" Target="../media/image260.svg"/><Relationship Id="rId23" Type="http://schemas.openxmlformats.org/officeDocument/2006/relationships/image" Target="../media/image266.svg"/><Relationship Id="rId28" Type="http://schemas.openxmlformats.org/officeDocument/2006/relationships/image" Target="../media/image144.png"/><Relationship Id="rId10" Type="http://schemas.openxmlformats.org/officeDocument/2006/relationships/image" Target="../media/image255.png"/><Relationship Id="rId19" Type="http://schemas.openxmlformats.org/officeDocument/2006/relationships/image" Target="../media/image264.svg"/><Relationship Id="rId31" Type="http://schemas.openxmlformats.org/officeDocument/2006/relationships/image" Target="../media/image270.svg"/><Relationship Id="rId4" Type="http://schemas.openxmlformats.org/officeDocument/2006/relationships/image" Target="../media/image142.png"/><Relationship Id="rId9" Type="http://schemas.openxmlformats.org/officeDocument/2006/relationships/image" Target="../media/image254.svg"/><Relationship Id="rId14" Type="http://schemas.openxmlformats.org/officeDocument/2006/relationships/image" Target="../media/image259.png"/><Relationship Id="rId22" Type="http://schemas.openxmlformats.org/officeDocument/2006/relationships/image" Target="../media/image265.png"/><Relationship Id="rId27" Type="http://schemas.openxmlformats.org/officeDocument/2006/relationships/image" Target="../media/image214.svg"/><Relationship Id="rId30" Type="http://schemas.openxmlformats.org/officeDocument/2006/relationships/image" Target="../media/image269.png"/><Relationship Id="rId35" Type="http://schemas.openxmlformats.org/officeDocument/2006/relationships/image" Target="../media/image103.svg"/><Relationship Id="rId8" Type="http://schemas.openxmlformats.org/officeDocument/2006/relationships/image" Target="../media/image253.png"/></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88.xml.rels><?xml version="1.0" encoding="UTF-8" standalone="yes"?>
<Relationships xmlns="http://schemas.openxmlformats.org/package/2006/relationships"><Relationship Id="rId3" Type="http://schemas.openxmlformats.org/officeDocument/2006/relationships/image" Target="../media/image129.svg"/><Relationship Id="rId2" Type="http://schemas.openxmlformats.org/officeDocument/2006/relationships/image" Target="../media/image128.png"/><Relationship Id="rId1" Type="http://schemas.openxmlformats.org/officeDocument/2006/relationships/slideLayout" Target="../slideLayouts/slideLayout6.xml"/><Relationship Id="rId5" Type="http://schemas.openxmlformats.org/officeDocument/2006/relationships/image" Target="../media/image89.svg"/><Relationship Id="rId4" Type="http://schemas.openxmlformats.org/officeDocument/2006/relationships/image" Target="../media/image88.png"/></Relationships>
</file>

<file path=ppt/slides/_rels/slide89.xml.rels><?xml version="1.0" encoding="UTF-8" standalone="yes"?>
<Relationships xmlns="http://schemas.openxmlformats.org/package/2006/relationships"><Relationship Id="rId3" Type="http://schemas.openxmlformats.org/officeDocument/2006/relationships/image" Target="../media/image129.svg"/><Relationship Id="rId2" Type="http://schemas.openxmlformats.org/officeDocument/2006/relationships/image" Target="../media/image128.png"/><Relationship Id="rId1" Type="http://schemas.openxmlformats.org/officeDocument/2006/relationships/slideLayout" Target="../slideLayouts/slideLayout6.xml"/><Relationship Id="rId5" Type="http://schemas.openxmlformats.org/officeDocument/2006/relationships/image" Target="../media/image89.svg"/><Relationship Id="rId4" Type="http://schemas.openxmlformats.org/officeDocument/2006/relationships/image" Target="../media/image88.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0.xml.rels><?xml version="1.0" encoding="UTF-8" standalone="yes"?>
<Relationships xmlns="http://schemas.openxmlformats.org/package/2006/relationships"><Relationship Id="rId3" Type="http://schemas.openxmlformats.org/officeDocument/2006/relationships/image" Target="../media/image187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0.png"/></Relationships>
</file>

<file path=ppt/slides/_rels/slide91.xml.rels><?xml version="1.0" encoding="UTF-8" standalone="yes"?>
<Relationships xmlns="http://schemas.openxmlformats.org/package/2006/relationships"><Relationship Id="rId2" Type="http://schemas.openxmlformats.org/officeDocument/2006/relationships/image" Target="../media/image191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24.xml"/><Relationship Id="rId7" Type="http://schemas.openxmlformats.org/officeDocument/2006/relationships/image" Target="../media/image111.png"/><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93.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hyperlink" Target="https://www.researchgate.net/publication/371080146_ChatGPT_and_GPT-4_for_Professional_Translators_Exploring_the_Potential_of_Large_Language_Models_in_Translation"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hyperlink" Target="https://www.researchgate.net/publication/372077957_Revolutionizing_Translation_with_AI_Unravelling_Neural_Machine_Translation_and_Generative_Pre-trained_Large_Language_Models?utm_source=twitter&amp;rgutm_meta1=eHNsLUFtMmJrM2x0UmppbzYrSEtNUEdoZnZ5YkkzcnJ2TE41Ky9PYjlrbS8vT0F5b2prME5ZVFRUU0RheGFlOU4wRFpQK3NEejVTcHczVHJkdFdmeXRRZjJ2QT0%3D"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mailto:siusaicheong@gmail.com" TargetMode="External"/><Relationship Id="rId2" Type="http://schemas.openxmlformats.org/officeDocument/2006/relationships/hyperlink" Target="mailto:scsiu@hsu.edu.hk"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0205314-35C1-164D-BC9F-013EC41B61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63151" y="0"/>
            <a:ext cx="1901686" cy="6858000"/>
            <a:chOff x="10290315" y="0"/>
            <a:chExt cx="1901686" cy="6858000"/>
          </a:xfrm>
        </p:grpSpPr>
        <p:sp>
          <p:nvSpPr>
            <p:cNvPr id="30" name="Oval 29">
              <a:extLst>
                <a:ext uri="{FF2B5EF4-FFF2-40B4-BE49-F238E27FC236}">
                  <a16:creationId xmlns:a16="http://schemas.microsoft.com/office/drawing/2014/main" id="{AA6D6973-F827-304E-AD22-40A86F3B1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19">
              <a:extLst>
                <a:ext uri="{FF2B5EF4-FFF2-40B4-BE49-F238E27FC236}">
                  <a16:creationId xmlns:a16="http://schemas.microsoft.com/office/drawing/2014/main" id="{6D6538C6-97C2-AB4B-AD91-6683E87D98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20">
              <a:extLst>
                <a:ext uri="{FF2B5EF4-FFF2-40B4-BE49-F238E27FC236}">
                  <a16:creationId xmlns:a16="http://schemas.microsoft.com/office/drawing/2014/main" id="{562DEA63-689F-7841-B0B3-D0D5CD5F61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21">
              <a:extLst>
                <a:ext uri="{FF2B5EF4-FFF2-40B4-BE49-F238E27FC236}">
                  <a16:creationId xmlns:a16="http://schemas.microsoft.com/office/drawing/2014/main" id="{8C5AE396-582D-B941-887F-AE7DA1DEB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22">
              <a:extLst>
                <a:ext uri="{FF2B5EF4-FFF2-40B4-BE49-F238E27FC236}">
                  <a16:creationId xmlns:a16="http://schemas.microsoft.com/office/drawing/2014/main" id="{2EDDDB50-AA2E-8945-AD98-A5004EB1C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23">
              <a:extLst>
                <a:ext uri="{FF2B5EF4-FFF2-40B4-BE49-F238E27FC236}">
                  <a16:creationId xmlns:a16="http://schemas.microsoft.com/office/drawing/2014/main" id="{CDFF1FF1-C613-4F45-B36D-938BA7095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24">
              <a:extLst>
                <a:ext uri="{FF2B5EF4-FFF2-40B4-BE49-F238E27FC236}">
                  <a16:creationId xmlns:a16="http://schemas.microsoft.com/office/drawing/2014/main" id="{F1433CDB-675B-5448-8A7F-7D659FD29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7E899F9A-84AF-F72E-5308-2C6A56DF60F8}"/>
              </a:ext>
            </a:extLst>
          </p:cNvPr>
          <p:cNvSpPr>
            <a:spLocks noGrp="1"/>
          </p:cNvSpPr>
          <p:nvPr>
            <p:ph type="ctrTitle"/>
          </p:nvPr>
        </p:nvSpPr>
        <p:spPr>
          <a:xfrm>
            <a:off x="565150" y="768334"/>
            <a:ext cx="3928725" cy="2866405"/>
          </a:xfrm>
        </p:spPr>
        <p:txBody>
          <a:bodyPr>
            <a:normAutofit/>
          </a:bodyPr>
          <a:lstStyle/>
          <a:p>
            <a:pPr>
              <a:lnSpc>
                <a:spcPct val="90000"/>
              </a:lnSpc>
            </a:pPr>
            <a:r>
              <a:rPr lang="en-US" sz="4200"/>
              <a:t>Artificial Intelligence and Financial Translation</a:t>
            </a:r>
          </a:p>
        </p:txBody>
      </p:sp>
      <p:sp>
        <p:nvSpPr>
          <p:cNvPr id="3" name="Subtitle 2">
            <a:extLst>
              <a:ext uri="{FF2B5EF4-FFF2-40B4-BE49-F238E27FC236}">
                <a16:creationId xmlns:a16="http://schemas.microsoft.com/office/drawing/2014/main" id="{387F061B-2F41-E708-28B1-ABD46E97F348}"/>
              </a:ext>
            </a:extLst>
          </p:cNvPr>
          <p:cNvSpPr>
            <a:spLocks noGrp="1"/>
          </p:cNvSpPr>
          <p:nvPr>
            <p:ph type="subTitle" idx="1"/>
          </p:nvPr>
        </p:nvSpPr>
        <p:spPr>
          <a:xfrm>
            <a:off x="565150" y="3837501"/>
            <a:ext cx="3928725" cy="1920916"/>
          </a:xfrm>
        </p:spPr>
        <p:txBody>
          <a:bodyPr>
            <a:normAutofit fontScale="85000" lnSpcReduction="20000"/>
          </a:bodyPr>
          <a:lstStyle/>
          <a:p>
            <a:r>
              <a:rPr lang="en-US" dirty="0"/>
              <a:t>Sai-cheong SIU</a:t>
            </a:r>
          </a:p>
          <a:p>
            <a:r>
              <a:rPr lang="en-US" dirty="0"/>
              <a:t>Associate Professor</a:t>
            </a:r>
          </a:p>
          <a:p>
            <a:r>
              <a:rPr lang="en-US" dirty="0" err="1"/>
              <a:t>Programme</a:t>
            </a:r>
            <a:r>
              <a:rPr lang="en-US" dirty="0"/>
              <a:t> Director, Master of Arts in Translation (Computer (-Aided) Translation)</a:t>
            </a:r>
          </a:p>
          <a:p>
            <a:r>
              <a:rPr lang="en-US" dirty="0"/>
              <a:t>The Hang Seng University of Hong Kong</a:t>
            </a:r>
          </a:p>
        </p:txBody>
      </p:sp>
      <p:cxnSp>
        <p:nvCxnSpPr>
          <p:cNvPr id="38" name="Straight Connector 37">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bstract picture of the brain made up of patterns">
            <a:extLst>
              <a:ext uri="{FF2B5EF4-FFF2-40B4-BE49-F238E27FC236}">
                <a16:creationId xmlns:a16="http://schemas.microsoft.com/office/drawing/2014/main" id="{592B7F61-7CC8-2812-889D-6CB32F7EAEB4}"/>
              </a:ext>
            </a:extLst>
          </p:cNvPr>
          <p:cNvPicPr>
            <a:picLocks noChangeAspect="1"/>
          </p:cNvPicPr>
          <p:nvPr/>
        </p:nvPicPr>
        <p:blipFill rotWithShape="1">
          <a:blip r:embed="rId2"/>
          <a:srcRect l="10354" r="10355" b="1"/>
          <a:stretch/>
        </p:blipFill>
        <p:spPr>
          <a:xfrm>
            <a:off x="5264837" y="1"/>
            <a:ext cx="6927163" cy="6857999"/>
          </a:xfrm>
          <a:prstGeom prst="rect">
            <a:avLst/>
          </a:prstGeom>
        </p:spPr>
      </p:pic>
    </p:spTree>
    <p:extLst>
      <p:ext uri="{BB962C8B-B14F-4D97-AF65-F5344CB8AC3E}">
        <p14:creationId xmlns:p14="http://schemas.microsoft.com/office/powerpoint/2010/main" val="111403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A00BDF4-7643-A942-A588-F24E4E09A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2" name="Freeform 32">
              <a:extLst>
                <a:ext uri="{FF2B5EF4-FFF2-40B4-BE49-F238E27FC236}">
                  <a16:creationId xmlns:a16="http://schemas.microsoft.com/office/drawing/2014/main" id="{90B25A21-16B9-8D47-928B-2367A0B8C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34">
              <a:extLst>
                <a:ext uri="{FF2B5EF4-FFF2-40B4-BE49-F238E27FC236}">
                  <a16:creationId xmlns:a16="http://schemas.microsoft.com/office/drawing/2014/main" id="{E5E64190-3AC0-0A48-9917-5FAE935A8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47">
              <a:extLst>
                <a:ext uri="{FF2B5EF4-FFF2-40B4-BE49-F238E27FC236}">
                  <a16:creationId xmlns:a16="http://schemas.microsoft.com/office/drawing/2014/main" id="{AE71CDB8-B430-F14E-99C8-E6AAB8E21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8">
              <a:extLst>
                <a:ext uri="{FF2B5EF4-FFF2-40B4-BE49-F238E27FC236}">
                  <a16:creationId xmlns:a16="http://schemas.microsoft.com/office/drawing/2014/main" id="{DCA37B0A-FCCC-7642-B70D-56AD50049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74419B1-D341-2D1E-7B46-8BF09B0358F5}"/>
              </a:ext>
            </a:extLst>
          </p:cNvPr>
          <p:cNvSpPr>
            <a:spLocks noGrp="1"/>
          </p:cNvSpPr>
          <p:nvPr>
            <p:ph type="title"/>
          </p:nvPr>
        </p:nvSpPr>
        <p:spPr>
          <a:xfrm>
            <a:off x="5224243" y="770890"/>
            <a:ext cx="6400999" cy="1268984"/>
          </a:xfrm>
        </p:spPr>
        <p:txBody>
          <a:bodyPr>
            <a:normAutofit/>
          </a:bodyPr>
          <a:lstStyle/>
          <a:p>
            <a:pPr>
              <a:lnSpc>
                <a:spcPct val="90000"/>
              </a:lnSpc>
            </a:pPr>
            <a:r>
              <a:rPr lang="en-US"/>
              <a:t>Significance of financial translation in HK</a:t>
            </a:r>
          </a:p>
        </p:txBody>
      </p:sp>
      <p:graphicFrame>
        <p:nvGraphicFramePr>
          <p:cNvPr id="19" name="Content Placeholder 2">
            <a:extLst>
              <a:ext uri="{FF2B5EF4-FFF2-40B4-BE49-F238E27FC236}">
                <a16:creationId xmlns:a16="http://schemas.microsoft.com/office/drawing/2014/main" id="{A5114CD2-97B0-9943-1AAD-5203A8B954BC}"/>
              </a:ext>
            </a:extLst>
          </p:cNvPr>
          <p:cNvGraphicFramePr>
            <a:graphicFrameLocks noGrp="1"/>
          </p:cNvGraphicFramePr>
          <p:nvPr>
            <p:ph idx="1"/>
            <p:extLst>
              <p:ext uri="{D42A27DB-BD31-4B8C-83A1-F6EECF244321}">
                <p14:modId xmlns:p14="http://schemas.microsoft.com/office/powerpoint/2010/main" val="146163697"/>
              </p:ext>
            </p:extLst>
          </p:nvPr>
        </p:nvGraphicFramePr>
        <p:xfrm>
          <a:off x="5224243" y="2160016"/>
          <a:ext cx="6400999" cy="3601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Magnifying glass showing decling performance">
            <a:extLst>
              <a:ext uri="{FF2B5EF4-FFF2-40B4-BE49-F238E27FC236}">
                <a16:creationId xmlns:a16="http://schemas.microsoft.com/office/drawing/2014/main" id="{5E09CCDD-F264-1AD4-EA73-08070593B5B4}"/>
              </a:ext>
            </a:extLst>
          </p:cNvPr>
          <p:cNvPicPr>
            <a:picLocks noChangeAspect="1"/>
          </p:cNvPicPr>
          <p:nvPr/>
        </p:nvPicPr>
        <p:blipFill rotWithShape="1">
          <a:blip r:embed="rId7"/>
          <a:srcRect l="12053" r="42616" b="-2"/>
          <a:stretch/>
        </p:blipFill>
        <p:spPr>
          <a:xfrm>
            <a:off x="20" y="1"/>
            <a:ext cx="4657325" cy="6857999"/>
          </a:xfrm>
          <a:prstGeom prst="rect">
            <a:avLst/>
          </a:prstGeom>
        </p:spPr>
      </p:pic>
      <p:cxnSp>
        <p:nvCxnSpPr>
          <p:cNvPr id="17" name="Straight Connector 16">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E2FDB8F3-632F-E386-015B-54613AA0182F}"/>
              </a:ext>
            </a:extLst>
          </p:cNvPr>
          <p:cNvSpPr>
            <a:spLocks noGrp="1"/>
          </p:cNvSpPr>
          <p:nvPr>
            <p:ph type="ftr" sz="quarter" idx="11"/>
          </p:nvPr>
        </p:nvSpPr>
        <p:spPr>
          <a:xfrm>
            <a:off x="5224243" y="6107430"/>
            <a:ext cx="3608205" cy="365125"/>
          </a:xfrm>
        </p:spPr>
        <p:txBody>
          <a:bodyPr/>
          <a:lstStyle/>
          <a:p>
            <a:r>
              <a:rPr lang="en-US" dirty="0"/>
              <a:t>Artificial Intelligence and Financial Translation (Sai-cheong Siu, September 2023)</a:t>
            </a:r>
          </a:p>
        </p:txBody>
      </p:sp>
    </p:spTree>
    <p:extLst>
      <p:ext uri="{BB962C8B-B14F-4D97-AF65-F5344CB8AC3E}">
        <p14:creationId xmlns:p14="http://schemas.microsoft.com/office/powerpoint/2010/main" val="329767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graphicEl>
                                              <a:dgm id="{6F92650A-0ACA-4369-9A3C-A26862400168}"/>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graphicEl>
                                              <a:dgm id="{C68A0F10-B831-4EFF-BA8C-AB1572859527}"/>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graphicEl>
                                              <a:dgm id="{E22FAAFF-C78C-4ABE-BF7F-EABE3F9473CB}"/>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graphicEl>
                                              <a:dgm id="{AB450BA5-70A5-42D8-B5D8-6E3CE64D7163}"/>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graphicEl>
                                              <a:dgm id="{934A0648-DE53-4246-B4D7-271FFB52948B}"/>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graphicEl>
                                              <a:dgm id="{13191536-087B-4EEE-9C89-D24BB3647A5C}"/>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graphicEl>
                                              <a:dgm id="{2A529A11-2EA0-48B2-A71E-F9996F8A65FC}"/>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graphicEl>
                                              <a:dgm id="{CCECEF90-1E32-422A-BE12-150719271E1D}"/>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graphicEl>
                                              <a:dgm id="{95FC0D1E-97A0-4F2B-A7B1-5666335ABF56}"/>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graphicEl>
                                              <a:dgm id="{30DC412E-F486-4FCC-8C8A-2625EFC67D92}"/>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graphicEl>
                                              <a:dgm id="{46EDC025-B81B-4C60-A292-086EE0602989}"/>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graphicEl>
                                              <a:dgm id="{462B9302-D709-4013-A52A-67B253762C8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8FEC46-CE3E-98C1-0AAE-29B529214E28}"/>
              </a:ext>
            </a:extLst>
          </p:cNvPr>
          <p:cNvSpPr>
            <a:spLocks noGrp="1"/>
          </p:cNvSpPr>
          <p:nvPr>
            <p:ph type="title"/>
          </p:nvPr>
        </p:nvSpPr>
        <p:spPr>
          <a:xfrm>
            <a:off x="565150" y="770890"/>
            <a:ext cx="7335835" cy="1268984"/>
          </a:xfrm>
        </p:spPr>
        <p:txBody>
          <a:bodyPr>
            <a:normAutofit/>
          </a:bodyPr>
          <a:lstStyle/>
          <a:p>
            <a:r>
              <a:rPr lang="en-US" dirty="0"/>
              <a:t>Key financial documents</a:t>
            </a:r>
          </a:p>
        </p:txBody>
      </p:sp>
      <p:cxnSp>
        <p:nvCxnSpPr>
          <p:cNvPr id="31" name="Straight Connector 30">
            <a:extLst>
              <a:ext uri="{FF2B5EF4-FFF2-40B4-BE49-F238E27FC236}">
                <a16:creationId xmlns:a16="http://schemas.microsoft.com/office/drawing/2014/main" id="{65824CF1-E973-7D48-9ECB-68CF79EC0D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26D91BA-7D3E-D146-4A90-ACBB3758C6DF}"/>
              </a:ext>
            </a:extLst>
          </p:cNvPr>
          <p:cNvGraphicFramePr>
            <a:graphicFrameLocks noGrp="1"/>
          </p:cNvGraphicFramePr>
          <p:nvPr>
            <p:ph idx="1"/>
            <p:extLst>
              <p:ext uri="{D42A27DB-BD31-4B8C-83A1-F6EECF244321}">
                <p14:modId xmlns:p14="http://schemas.microsoft.com/office/powerpoint/2010/main" val="2481624035"/>
              </p:ext>
            </p:extLst>
          </p:nvPr>
        </p:nvGraphicFramePr>
        <p:xfrm>
          <a:off x="565150" y="2497073"/>
          <a:ext cx="11058344" cy="3590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BEAC4E6F-BAB5-8E5A-7577-5E9FD53475B4}"/>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368263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E4783672-EA75-4998-A842-600DD3F76D3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F5B33ED2-4462-4E62-8910-CE9651EBD419}"/>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CBCD0FA7-459D-4C04-935A-0AB0882C4A5F}"/>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dgm id="{76C3A4DB-B31B-42BA-9541-F37C2F9A13EC}"/>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2A327086-E74F-442C-A19B-E58AFFA658E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FB9EC18C-9659-4C5E-BAEB-B5232716D41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DE86AC31-B176-4FCF-AB13-E65BEA3282F5}"/>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graphicEl>
                                              <a:dgm id="{444186DF-364E-4D48-AE83-5BEAD276F528}"/>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graphicEl>
                                              <a:dgm id="{4682551A-8A06-45FE-8C74-ACBA2A1B2DBF}"/>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graphicEl>
                                              <a:dgm id="{6F114411-3CAC-476E-B18D-67A4720F37E2}"/>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graphicEl>
                                              <a:dgm id="{F55DC9D4-3194-4123-B573-F0359440B5A9}"/>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graphicEl>
                                              <a:dgm id="{5A694894-C16C-4FAE-A6CC-13A6A287CFA1}"/>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graphicEl>
                                              <a:dgm id="{D9BFBEA0-4952-4E75-AF54-EDE83B5AA987}"/>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graphicEl>
                                              <a:dgm id="{9696D690-1A01-4F81-A523-84DB2573FD3A}"/>
                                            </p:graphic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
                                            <p:graphicEl>
                                              <a:dgm id="{EA60791E-8545-4027-B365-5D932965B798}"/>
                                            </p:graphic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
                                            <p:graphicEl>
                                              <a:dgm id="{24729BB6-906E-411B-8E7A-6EA82C62AC44}"/>
                                            </p:graphic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graphicEl>
                                              <a:dgm id="{07CD5B51-7D3C-4F0B-A21E-5B98B2A1B726}"/>
                                            </p:graphic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
                                            <p:graphicEl>
                                              <a:dgm id="{176E65F3-1C75-4A06-9037-C0D18AC3051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F2EF92-5FE9-CC02-9D6F-748D4F8BFCED}"/>
              </a:ext>
            </a:extLst>
          </p:cNvPr>
          <p:cNvSpPr>
            <a:spLocks noGrp="1"/>
          </p:cNvSpPr>
          <p:nvPr>
            <p:ph type="title"/>
          </p:nvPr>
        </p:nvSpPr>
        <p:spPr>
          <a:xfrm>
            <a:off x="565150" y="770890"/>
            <a:ext cx="7335835" cy="1268984"/>
          </a:xfrm>
        </p:spPr>
        <p:txBody>
          <a:bodyPr>
            <a:normAutofit/>
          </a:bodyPr>
          <a:lstStyle/>
          <a:p>
            <a:pPr>
              <a:lnSpc>
                <a:spcPct val="90000"/>
              </a:lnSpc>
            </a:pPr>
            <a:r>
              <a:rPr lang="en-US" dirty="0"/>
              <a:t>Challenges of financial translation</a:t>
            </a:r>
            <a:endParaRPr lang="en-US"/>
          </a:p>
        </p:txBody>
      </p:sp>
      <p:cxnSp>
        <p:nvCxnSpPr>
          <p:cNvPr id="11" name="Straight Connector 10">
            <a:extLst>
              <a:ext uri="{FF2B5EF4-FFF2-40B4-BE49-F238E27FC236}">
                <a16:creationId xmlns:a16="http://schemas.microsoft.com/office/drawing/2014/main" id="{65824CF1-E973-7D48-9ECB-68CF79EC0D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FB99F619-FB7D-5700-7DAF-A76B84BACAC4}"/>
              </a:ext>
            </a:extLst>
          </p:cNvPr>
          <p:cNvGraphicFramePr>
            <a:graphicFrameLocks noGrp="1"/>
          </p:cNvGraphicFramePr>
          <p:nvPr>
            <p:ph idx="1"/>
            <p:extLst>
              <p:ext uri="{D42A27DB-BD31-4B8C-83A1-F6EECF244321}">
                <p14:modId xmlns:p14="http://schemas.microsoft.com/office/powerpoint/2010/main" val="1445309465"/>
              </p:ext>
            </p:extLst>
          </p:nvPr>
        </p:nvGraphicFramePr>
        <p:xfrm>
          <a:off x="339022" y="2229632"/>
          <a:ext cx="11284472" cy="3745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D3565E0B-2E26-F75F-1780-1D733B610BF0}"/>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170668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7196FC4C-FB68-4AF9-B76C-E2379842F0F4}"/>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9F937B9B-0120-403E-836C-4CC2EA79B994}"/>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6D5C15E9-85C7-453F-A7E8-BA77C056DFB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48D1DD4E-47CA-4CE2-8AFE-523D04942D34}"/>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04661176-6CAA-4D7A-8773-612DA3337272}"/>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553B48E9-433B-45A8-9B63-5DBF1269605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53D96CC1-211E-497E-AFBE-467D1A60BC89}"/>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BBAC337C-B2B4-48BF-A0DA-796424221132}"/>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6E4BA6AE-CCEA-4F63-8229-5B6409F37F49}"/>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F128AA5A-39FD-467D-87FA-EB29878699BE}"/>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23DEB7AE-FCEB-4C52-BB0C-F15E7A7F6C66}"/>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CE719820-15C2-4A1D-88DC-9763A657FD51}"/>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graphicEl>
                                              <a:dgm id="{3F46C225-7C79-4D53-9A48-9D386724B65E}"/>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graphicEl>
                                              <a:dgm id="{58D85733-CEE7-4F59-860B-83857E63C354}"/>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graphicEl>
                                              <a:dgm id="{F2B66F59-39C3-43BF-B2FB-ABA1612776C7}"/>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graphicEl>
                                              <a:dgm id="{E578F149-A408-4856-A025-0C07971E0FD5}"/>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graphicEl>
                                              <a:dgm id="{BCD1E19E-5CE0-4584-A0FE-C58892C5A778}"/>
                                            </p:graphic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graphicEl>
                                              <a:dgm id="{DD0EFB7C-B1DC-4D16-A7AA-B265BF99F52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6F62FB-AAB4-A293-BDA6-7A4EAD42DEFE}"/>
              </a:ext>
            </a:extLst>
          </p:cNvPr>
          <p:cNvSpPr>
            <a:spLocks noGrp="1"/>
          </p:cNvSpPr>
          <p:nvPr>
            <p:ph type="title"/>
          </p:nvPr>
        </p:nvSpPr>
        <p:spPr>
          <a:xfrm>
            <a:off x="565151" y="770889"/>
            <a:ext cx="4133560" cy="3395469"/>
          </a:xfrm>
        </p:spPr>
        <p:txBody>
          <a:bodyPr>
            <a:normAutofit/>
          </a:bodyPr>
          <a:lstStyle/>
          <a:p>
            <a:r>
              <a:rPr lang="en-US"/>
              <a:t>Opportunities for financial translation in HK</a:t>
            </a:r>
            <a:endParaRPr lang="en-US" dirty="0"/>
          </a:p>
        </p:txBody>
      </p:sp>
      <p:cxnSp>
        <p:nvCxnSpPr>
          <p:cNvPr id="27" name="Straight Connector 10">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F3A1B0F-D8A4-3D66-ABF3-0237658080EE}"/>
              </a:ext>
            </a:extLst>
          </p:cNvPr>
          <p:cNvGraphicFramePr>
            <a:graphicFrameLocks noGrp="1"/>
          </p:cNvGraphicFramePr>
          <p:nvPr>
            <p:ph idx="1"/>
            <p:extLst>
              <p:ext uri="{D42A27DB-BD31-4B8C-83A1-F6EECF244321}">
                <p14:modId xmlns:p14="http://schemas.microsoft.com/office/powerpoint/2010/main" val="3169851196"/>
              </p:ext>
            </p:extLst>
          </p:nvPr>
        </p:nvGraphicFramePr>
        <p:xfrm>
          <a:off x="5316278" y="809039"/>
          <a:ext cx="6104761"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083102D9-888B-9BE7-3F41-CB3A4072ADFF}"/>
              </a:ext>
            </a:extLst>
          </p:cNvPr>
          <p:cNvSpPr txBox="1"/>
          <p:nvPr/>
        </p:nvSpPr>
        <p:spPr>
          <a:xfrm>
            <a:off x="565150" y="3704693"/>
            <a:ext cx="3751545" cy="923330"/>
          </a:xfrm>
          <a:prstGeom prst="rect">
            <a:avLst/>
          </a:prstGeom>
          <a:noFill/>
        </p:spPr>
        <p:txBody>
          <a:bodyPr wrap="square">
            <a:spAutoFit/>
          </a:bodyPr>
          <a:lstStyle/>
          <a:p>
            <a:pPr lvl="0"/>
            <a:r>
              <a:rPr lang="en-US" b="0" i="0" dirty="0"/>
              <a:t>Emerging trends in Hong Kong’s financial sector present translation opportunities:</a:t>
            </a:r>
            <a:endParaRPr lang="en-US" dirty="0"/>
          </a:p>
        </p:txBody>
      </p:sp>
      <p:sp>
        <p:nvSpPr>
          <p:cNvPr id="3" name="Footer Placeholder 2">
            <a:extLst>
              <a:ext uri="{FF2B5EF4-FFF2-40B4-BE49-F238E27FC236}">
                <a16:creationId xmlns:a16="http://schemas.microsoft.com/office/drawing/2014/main" id="{845F30C1-01C2-D338-4A81-A188C1D21C84}"/>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345274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328ECBC8-8560-2340-BAF5-FEF5C9092AA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79FECB68-6B07-DF40-A16C-494B65DD59C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2EA1536B-C732-8E4A-A00E-38957A821DBB}"/>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94BCD262-E795-1240-9A40-CC097B6546B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1B5FDD7D-5201-2841-A25C-3B6A256747A5}"/>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E438304C-3AB0-0340-80F5-8BABC2375EF9}"/>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graphicEl>
                                              <a:dgm id="{98D94F14-59E2-7F41-8D6A-A7EEC080881F}"/>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graphicEl>
                                              <a:dgm id="{2B9B8C25-5F8F-EB41-956B-A224BBFC69D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87A7DE-B339-A1D0-D5DE-754AAA37261E}"/>
              </a:ext>
            </a:extLst>
          </p:cNvPr>
          <p:cNvSpPr>
            <a:spLocks noGrp="1"/>
          </p:cNvSpPr>
          <p:nvPr>
            <p:ph type="title"/>
          </p:nvPr>
        </p:nvSpPr>
        <p:spPr>
          <a:xfrm>
            <a:off x="565150" y="770890"/>
            <a:ext cx="7335835" cy="1268984"/>
          </a:xfrm>
        </p:spPr>
        <p:txBody>
          <a:bodyPr>
            <a:normAutofit/>
          </a:bodyPr>
          <a:lstStyle/>
          <a:p>
            <a:pPr>
              <a:lnSpc>
                <a:spcPct val="90000"/>
              </a:lnSpc>
            </a:pPr>
            <a:r>
              <a:rPr lang="en-US" dirty="0"/>
              <a:t>Current tools for financial translators</a:t>
            </a:r>
            <a:endParaRPr lang="en-US"/>
          </a:p>
        </p:txBody>
      </p:sp>
      <p:cxnSp>
        <p:nvCxnSpPr>
          <p:cNvPr id="25" name="Straight Connector 24">
            <a:extLst>
              <a:ext uri="{FF2B5EF4-FFF2-40B4-BE49-F238E27FC236}">
                <a16:creationId xmlns:a16="http://schemas.microsoft.com/office/drawing/2014/main" id="{65824CF1-E973-7D48-9ECB-68CF79EC0D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CF6F98F9-9544-DB6B-AB23-D4E76608460D}"/>
              </a:ext>
            </a:extLst>
          </p:cNvPr>
          <p:cNvGraphicFramePr>
            <a:graphicFrameLocks noGrp="1"/>
          </p:cNvGraphicFramePr>
          <p:nvPr>
            <p:ph idx="1"/>
            <p:extLst>
              <p:ext uri="{D42A27DB-BD31-4B8C-83A1-F6EECF244321}">
                <p14:modId xmlns:p14="http://schemas.microsoft.com/office/powerpoint/2010/main" val="3830228576"/>
              </p:ext>
            </p:extLst>
          </p:nvPr>
        </p:nvGraphicFramePr>
        <p:xfrm>
          <a:off x="967562" y="2497074"/>
          <a:ext cx="10249787" cy="3263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345C5115-32AA-ADC2-9A89-E2791DDDA0FA}"/>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404192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7B29F66B-D469-6749-BE0E-1CD315AFEE0B}"/>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C1B194D0-8768-5246-8162-F3370FC728E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C3609147-4CF5-3D43-8CFF-84B26092BC2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DE51D21A-B1E6-EA40-8B69-88F431EDC8F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60F2DF33-424D-AE4C-AFB3-9834774AC00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A79844B1-23F3-3444-871F-52285F80EF98}"/>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2FAAA0DB-CA5D-234C-973F-06301A063A4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0" name="Oval 9">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5" name="Straight Connector 34">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rogramming data on computer monitor">
            <a:extLst>
              <a:ext uri="{FF2B5EF4-FFF2-40B4-BE49-F238E27FC236}">
                <a16:creationId xmlns:a16="http://schemas.microsoft.com/office/drawing/2014/main" id="{D0774B94-988E-CEF8-C649-5E5116722FE1}"/>
              </a:ext>
            </a:extLst>
          </p:cNvPr>
          <p:cNvPicPr>
            <a:picLocks noChangeAspect="1"/>
          </p:cNvPicPr>
          <p:nvPr/>
        </p:nvPicPr>
        <p:blipFill rotWithShape="1">
          <a:blip r:embed="rId2"/>
          <a:srcRect t="12054" b="3677"/>
          <a:stretch/>
        </p:blipFill>
        <p:spPr>
          <a:xfrm>
            <a:off x="20" y="1"/>
            <a:ext cx="12191980" cy="6857999"/>
          </a:xfrm>
          <a:prstGeom prst="rect">
            <a:avLst/>
          </a:prstGeom>
        </p:spPr>
      </p:pic>
      <p:sp>
        <p:nvSpPr>
          <p:cNvPr id="39" name="Rectangle">
            <a:extLst>
              <a:ext uri="{FF2B5EF4-FFF2-40B4-BE49-F238E27FC236}">
                <a16:creationId xmlns:a16="http://schemas.microsoft.com/office/drawing/2014/main" id="{8B80D579-AC08-8D49-BB6A-21123F80B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8469492" cy="6858000"/>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D9F74227-369D-38FA-FF26-32DDDEE5B6C4}"/>
              </a:ext>
            </a:extLst>
          </p:cNvPr>
          <p:cNvSpPr>
            <a:spLocks noGrp="1"/>
          </p:cNvSpPr>
          <p:nvPr>
            <p:ph type="title"/>
          </p:nvPr>
        </p:nvSpPr>
        <p:spPr>
          <a:xfrm>
            <a:off x="565150" y="768334"/>
            <a:ext cx="6969505" cy="2866405"/>
          </a:xfrm>
        </p:spPr>
        <p:txBody>
          <a:bodyPr vert="horz" lIns="91440" tIns="45720" rIns="91440" bIns="45720" rtlCol="0" anchor="t">
            <a:normAutofit/>
          </a:bodyPr>
          <a:lstStyle/>
          <a:p>
            <a:r>
              <a:rPr lang="en-US" altLang="zh-TW" sz="6600" dirty="0"/>
              <a:t>2. Recent AI Advancements</a:t>
            </a:r>
            <a:endParaRPr lang="en-US" sz="6600" dirty="0"/>
          </a:p>
        </p:txBody>
      </p:sp>
      <p:sp>
        <p:nvSpPr>
          <p:cNvPr id="3" name="Text Placeholder 2">
            <a:extLst>
              <a:ext uri="{FF2B5EF4-FFF2-40B4-BE49-F238E27FC236}">
                <a16:creationId xmlns:a16="http://schemas.microsoft.com/office/drawing/2014/main" id="{C1BCC934-824E-F0E6-C1D1-4E9F8F3264E2}"/>
              </a:ext>
            </a:extLst>
          </p:cNvPr>
          <p:cNvSpPr>
            <a:spLocks noGrp="1"/>
          </p:cNvSpPr>
          <p:nvPr>
            <p:ph type="body" idx="1"/>
          </p:nvPr>
        </p:nvSpPr>
        <p:spPr>
          <a:xfrm>
            <a:off x="565150" y="4283239"/>
            <a:ext cx="6969505" cy="1475177"/>
          </a:xfrm>
        </p:spPr>
        <p:txBody>
          <a:bodyPr vert="horz" lIns="91440" tIns="45720" rIns="91440" bIns="45720" rtlCol="0" anchor="b">
            <a:normAutofit/>
          </a:bodyPr>
          <a:lstStyle/>
          <a:p>
            <a:endParaRPr lang="en-US" sz="2000">
              <a:solidFill>
                <a:schemeClr val="tx1"/>
              </a:solidFill>
            </a:endParaRPr>
          </a:p>
        </p:txBody>
      </p:sp>
      <p:cxnSp>
        <p:nvCxnSpPr>
          <p:cNvPr id="41" name="Straight Connector 40">
            <a:extLst>
              <a:ext uri="{FF2B5EF4-FFF2-40B4-BE49-F238E27FC236}">
                <a16:creationId xmlns:a16="http://schemas.microsoft.com/office/drawing/2014/main" id="{EC392F51-F23E-E242-9750-A5B1F128E5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44406D7A-DB1A-D940-8AD1-93FAF9DD71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44" name="Freeform 40">
              <a:extLst>
                <a:ext uri="{FF2B5EF4-FFF2-40B4-BE49-F238E27FC236}">
                  <a16:creationId xmlns:a16="http://schemas.microsoft.com/office/drawing/2014/main" id="{D0F85DF7-431B-BE45-B932-0E22FC3F8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41">
              <a:extLst>
                <a:ext uri="{FF2B5EF4-FFF2-40B4-BE49-F238E27FC236}">
                  <a16:creationId xmlns:a16="http://schemas.microsoft.com/office/drawing/2014/main" id="{BEA0AA89-2965-2A44-B84E-51C748B2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42">
              <a:extLst>
                <a:ext uri="{FF2B5EF4-FFF2-40B4-BE49-F238E27FC236}">
                  <a16:creationId xmlns:a16="http://schemas.microsoft.com/office/drawing/2014/main" id="{7EC47259-887A-FD48-989C-42BC5A3C9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3">
              <a:extLst>
                <a:ext uri="{FF2B5EF4-FFF2-40B4-BE49-F238E27FC236}">
                  <a16:creationId xmlns:a16="http://schemas.microsoft.com/office/drawing/2014/main" id="{16E261C3-18BE-934F-8A2B-59BE70AE2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44">
              <a:extLst>
                <a:ext uri="{FF2B5EF4-FFF2-40B4-BE49-F238E27FC236}">
                  <a16:creationId xmlns:a16="http://schemas.microsoft.com/office/drawing/2014/main" id="{35A2267B-0862-A24E-87D2-6CE5187CF9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5">
              <a:extLst>
                <a:ext uri="{FF2B5EF4-FFF2-40B4-BE49-F238E27FC236}">
                  <a16:creationId xmlns:a16="http://schemas.microsoft.com/office/drawing/2014/main" id="{A404A0DE-A076-8C4E-B8D4-EBC945337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53">
              <a:extLst>
                <a:ext uri="{FF2B5EF4-FFF2-40B4-BE49-F238E27FC236}">
                  <a16:creationId xmlns:a16="http://schemas.microsoft.com/office/drawing/2014/main" id="{9EED6D73-C275-3347-BB66-C83964257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Footer Placeholder 3">
            <a:extLst>
              <a:ext uri="{FF2B5EF4-FFF2-40B4-BE49-F238E27FC236}">
                <a16:creationId xmlns:a16="http://schemas.microsoft.com/office/drawing/2014/main" id="{7FB2870E-3BAC-2608-5BDB-1446722DA4C2}"/>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403873835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E5B2E-C71C-4C99-DF17-9B48322D1AB1}"/>
              </a:ext>
            </a:extLst>
          </p:cNvPr>
          <p:cNvSpPr>
            <a:spLocks noGrp="1"/>
          </p:cNvSpPr>
          <p:nvPr>
            <p:ph type="title"/>
          </p:nvPr>
        </p:nvSpPr>
        <p:spPr/>
        <p:txBody>
          <a:bodyPr/>
          <a:lstStyle/>
          <a:p>
            <a:r>
              <a:rPr lang="en-US" dirty="0"/>
              <a:t>Three concepts</a:t>
            </a:r>
          </a:p>
        </p:txBody>
      </p:sp>
      <p:graphicFrame>
        <p:nvGraphicFramePr>
          <p:cNvPr id="5" name="Content Placeholder 2">
            <a:extLst>
              <a:ext uri="{FF2B5EF4-FFF2-40B4-BE49-F238E27FC236}">
                <a16:creationId xmlns:a16="http://schemas.microsoft.com/office/drawing/2014/main" id="{0AEA8C4A-1D67-8254-8C91-68CF54E05054}"/>
              </a:ext>
            </a:extLst>
          </p:cNvPr>
          <p:cNvGraphicFramePr>
            <a:graphicFrameLocks noGrp="1"/>
          </p:cNvGraphicFramePr>
          <p:nvPr>
            <p:ph idx="1"/>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2DFF54FB-6028-BEEB-F2A3-476C210C9C86}"/>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195789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AB6C2618-F712-4459-A7CA-E8F883E21A4C}"/>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A4540989-CD5E-42D0-9EF7-19F2B6262D56}"/>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F1D54B48-90BE-4EA4-901C-2FCCA5489A5C}"/>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D2CB16A2-35FB-435A-BF47-70F1CA0A7AA6}"/>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AEA812E7-A1A5-4022-B2B2-ADD9981D9341}"/>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9529760E-0B15-4B3A-8FFD-5B7FDE968A1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Images with solid fill">
            <a:extLst>
              <a:ext uri="{FF2B5EF4-FFF2-40B4-BE49-F238E27FC236}">
                <a16:creationId xmlns:a16="http://schemas.microsoft.com/office/drawing/2014/main" id="{B32D7321-3544-CC23-9838-F1AF8B2396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36792" y="1670354"/>
            <a:ext cx="677624" cy="677624"/>
          </a:xfrm>
          <a:prstGeom prst="rect">
            <a:avLst/>
          </a:prstGeom>
        </p:spPr>
      </p:pic>
      <p:sp>
        <p:nvSpPr>
          <p:cNvPr id="4" name="Right Arrow 3">
            <a:extLst>
              <a:ext uri="{FF2B5EF4-FFF2-40B4-BE49-F238E27FC236}">
                <a16:creationId xmlns:a16="http://schemas.microsoft.com/office/drawing/2014/main" id="{223288FD-B2EC-8335-E329-2900FD2DC49C}"/>
              </a:ext>
            </a:extLst>
          </p:cNvPr>
          <p:cNvSpPr/>
          <p:nvPr/>
        </p:nvSpPr>
        <p:spPr>
          <a:xfrm>
            <a:off x="4786330" y="1775512"/>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BB2CD0C-7E43-2661-2C33-8500B08CF80E}"/>
              </a:ext>
            </a:extLst>
          </p:cNvPr>
          <p:cNvSpPr txBox="1"/>
          <p:nvPr/>
        </p:nvSpPr>
        <p:spPr>
          <a:xfrm>
            <a:off x="5600244" y="1676072"/>
            <a:ext cx="1202573" cy="646331"/>
          </a:xfrm>
          <a:prstGeom prst="rect">
            <a:avLst/>
          </a:prstGeom>
          <a:noFill/>
        </p:spPr>
        <p:txBody>
          <a:bodyPr wrap="none" rtlCol="0">
            <a:spAutoFit/>
          </a:bodyPr>
          <a:lstStyle/>
          <a:p>
            <a:pPr algn="ctr"/>
            <a:r>
              <a:rPr lang="en-US" dirty="0"/>
              <a:t>a cat </a:t>
            </a:r>
          </a:p>
          <a:p>
            <a:pPr algn="ctr"/>
            <a:r>
              <a:rPr lang="en-US" dirty="0"/>
              <a:t>or a dog?</a:t>
            </a:r>
          </a:p>
        </p:txBody>
      </p:sp>
      <p:pic>
        <p:nvPicPr>
          <p:cNvPr id="7" name="Graphic 6" descr="Decision chart with solid fill">
            <a:extLst>
              <a:ext uri="{FF2B5EF4-FFF2-40B4-BE49-F238E27FC236}">
                <a16:creationId xmlns:a16="http://schemas.microsoft.com/office/drawing/2014/main" id="{CBB18771-270B-51A9-AFFF-278599D156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32391" y="2861545"/>
            <a:ext cx="1187204" cy="1187204"/>
          </a:xfrm>
          <a:prstGeom prst="rect">
            <a:avLst/>
          </a:prstGeom>
        </p:spPr>
      </p:pic>
      <p:pic>
        <p:nvPicPr>
          <p:cNvPr id="8" name="Graphic 7" descr="Images with solid fill">
            <a:extLst>
              <a:ext uri="{FF2B5EF4-FFF2-40B4-BE49-F238E27FC236}">
                <a16:creationId xmlns:a16="http://schemas.microsoft.com/office/drawing/2014/main" id="{44BCC63C-07AC-68B3-8BD9-0B485A160A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26471" y="2808688"/>
            <a:ext cx="677624" cy="677624"/>
          </a:xfrm>
          <a:prstGeom prst="rect">
            <a:avLst/>
          </a:prstGeom>
        </p:spPr>
      </p:pic>
      <p:pic>
        <p:nvPicPr>
          <p:cNvPr id="9" name="Graphic 8" descr="Images with solid fill">
            <a:extLst>
              <a:ext uri="{FF2B5EF4-FFF2-40B4-BE49-F238E27FC236}">
                <a16:creationId xmlns:a16="http://schemas.microsoft.com/office/drawing/2014/main" id="{552F5AD7-5B7F-B9C6-35C6-62B8DDBD41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53141" y="2808688"/>
            <a:ext cx="677624" cy="677624"/>
          </a:xfrm>
          <a:prstGeom prst="rect">
            <a:avLst/>
          </a:prstGeom>
        </p:spPr>
      </p:pic>
      <p:pic>
        <p:nvPicPr>
          <p:cNvPr id="10" name="Graphic 9" descr="Images with solid fill">
            <a:extLst>
              <a:ext uri="{FF2B5EF4-FFF2-40B4-BE49-F238E27FC236}">
                <a16:creationId xmlns:a16="http://schemas.microsoft.com/office/drawing/2014/main" id="{FE49772C-2CF1-5AC7-981A-461807941E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35471" y="3374447"/>
            <a:ext cx="677624" cy="677624"/>
          </a:xfrm>
          <a:prstGeom prst="rect">
            <a:avLst/>
          </a:prstGeom>
        </p:spPr>
      </p:pic>
      <p:pic>
        <p:nvPicPr>
          <p:cNvPr id="11" name="Graphic 10" descr="Images with solid fill">
            <a:extLst>
              <a:ext uri="{FF2B5EF4-FFF2-40B4-BE49-F238E27FC236}">
                <a16:creationId xmlns:a16="http://schemas.microsoft.com/office/drawing/2014/main" id="{479BA003-5706-72BD-7949-BD7BCA5ECC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41304" y="3374447"/>
            <a:ext cx="677624" cy="677624"/>
          </a:xfrm>
          <a:prstGeom prst="rect">
            <a:avLst/>
          </a:prstGeom>
        </p:spPr>
      </p:pic>
      <p:sp>
        <p:nvSpPr>
          <p:cNvPr id="28" name="TextBox 27">
            <a:extLst>
              <a:ext uri="{FF2B5EF4-FFF2-40B4-BE49-F238E27FC236}">
                <a16:creationId xmlns:a16="http://schemas.microsoft.com/office/drawing/2014/main" id="{44B30F6F-8EEF-06E1-F203-4031D8C50D84}"/>
              </a:ext>
            </a:extLst>
          </p:cNvPr>
          <p:cNvSpPr txBox="1"/>
          <p:nvPr/>
        </p:nvSpPr>
        <p:spPr>
          <a:xfrm>
            <a:off x="3607185" y="4090279"/>
            <a:ext cx="1250663" cy="461665"/>
          </a:xfrm>
          <a:prstGeom prst="rect">
            <a:avLst/>
          </a:prstGeom>
          <a:noFill/>
        </p:spPr>
        <p:txBody>
          <a:bodyPr wrap="none" rtlCol="0">
            <a:spAutoFit/>
          </a:bodyPr>
          <a:lstStyle/>
          <a:p>
            <a:r>
              <a:rPr lang="en-US" sz="2400" dirty="0"/>
              <a:t>1. Rules</a:t>
            </a:r>
          </a:p>
        </p:txBody>
      </p:sp>
      <p:sp>
        <p:nvSpPr>
          <p:cNvPr id="29" name="TextBox 28">
            <a:extLst>
              <a:ext uri="{FF2B5EF4-FFF2-40B4-BE49-F238E27FC236}">
                <a16:creationId xmlns:a16="http://schemas.microsoft.com/office/drawing/2014/main" id="{FD6BC559-0611-F7D0-8B2A-1BE0C54A988D}"/>
              </a:ext>
            </a:extLst>
          </p:cNvPr>
          <p:cNvSpPr txBox="1"/>
          <p:nvPr/>
        </p:nvSpPr>
        <p:spPr>
          <a:xfrm>
            <a:off x="5617931" y="4080196"/>
            <a:ext cx="1190326" cy="461665"/>
          </a:xfrm>
          <a:prstGeom prst="rect">
            <a:avLst/>
          </a:prstGeom>
          <a:noFill/>
        </p:spPr>
        <p:txBody>
          <a:bodyPr wrap="none" rtlCol="0">
            <a:spAutoFit/>
          </a:bodyPr>
          <a:lstStyle/>
          <a:p>
            <a:r>
              <a:rPr lang="en-US" sz="2400" dirty="0"/>
              <a:t>2. Data</a:t>
            </a:r>
          </a:p>
        </p:txBody>
      </p:sp>
      <p:pic>
        <p:nvPicPr>
          <p:cNvPr id="37" name="Graphic 36" descr="Statistics with solid fill">
            <a:extLst>
              <a:ext uri="{FF2B5EF4-FFF2-40B4-BE49-F238E27FC236}">
                <a16:creationId xmlns:a16="http://schemas.microsoft.com/office/drawing/2014/main" id="{BF1B4934-8EBA-A1D3-66FB-C46658B2AB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85895" y="4842751"/>
            <a:ext cx="1081151" cy="1081151"/>
          </a:xfrm>
          <a:prstGeom prst="rect">
            <a:avLst/>
          </a:prstGeom>
        </p:spPr>
      </p:pic>
      <p:pic>
        <p:nvPicPr>
          <p:cNvPr id="38" name="Graphic 37">
            <a:extLst>
              <a:ext uri="{FF2B5EF4-FFF2-40B4-BE49-F238E27FC236}">
                <a16:creationId xmlns:a16="http://schemas.microsoft.com/office/drawing/2014/main" id="{AC05766B-2BBD-269C-6D36-4EF9F7B6B5A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13094" y="4842751"/>
            <a:ext cx="1625751" cy="1077422"/>
          </a:xfrm>
          <a:prstGeom prst="rect">
            <a:avLst/>
          </a:prstGeom>
        </p:spPr>
      </p:pic>
      <p:sp>
        <p:nvSpPr>
          <p:cNvPr id="3" name="Title 2">
            <a:extLst>
              <a:ext uri="{FF2B5EF4-FFF2-40B4-BE49-F238E27FC236}">
                <a16:creationId xmlns:a16="http://schemas.microsoft.com/office/drawing/2014/main" id="{A60AFA0B-3039-1B16-D81A-DBCD1FC774A2}"/>
              </a:ext>
            </a:extLst>
          </p:cNvPr>
          <p:cNvSpPr>
            <a:spLocks noGrp="1"/>
          </p:cNvSpPr>
          <p:nvPr>
            <p:ph type="title"/>
          </p:nvPr>
        </p:nvSpPr>
        <p:spPr/>
        <p:txBody>
          <a:bodyPr/>
          <a:lstStyle/>
          <a:p>
            <a:r>
              <a:rPr lang="en-US" dirty="0"/>
              <a:t>Example</a:t>
            </a:r>
          </a:p>
        </p:txBody>
      </p:sp>
      <p:sp>
        <p:nvSpPr>
          <p:cNvPr id="12" name="Rectangle 11">
            <a:extLst>
              <a:ext uri="{FF2B5EF4-FFF2-40B4-BE49-F238E27FC236}">
                <a16:creationId xmlns:a16="http://schemas.microsoft.com/office/drawing/2014/main" id="{79851848-D1B6-B5F5-1C7E-829C4BC34FF6}"/>
              </a:ext>
            </a:extLst>
          </p:cNvPr>
          <p:cNvSpPr/>
          <p:nvPr/>
        </p:nvSpPr>
        <p:spPr>
          <a:xfrm>
            <a:off x="3607185" y="1603766"/>
            <a:ext cx="3311743" cy="8007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Callout 15">
            <a:extLst>
              <a:ext uri="{FF2B5EF4-FFF2-40B4-BE49-F238E27FC236}">
                <a16:creationId xmlns:a16="http://schemas.microsoft.com/office/drawing/2014/main" id="{63BB7E8D-5043-6824-4D0D-85ACF09636BB}"/>
              </a:ext>
            </a:extLst>
          </p:cNvPr>
          <p:cNvSpPr/>
          <p:nvPr/>
        </p:nvSpPr>
        <p:spPr>
          <a:xfrm flipH="1">
            <a:off x="7025970" y="1605623"/>
            <a:ext cx="1559856" cy="842281"/>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AI</a:t>
            </a:r>
          </a:p>
        </p:txBody>
      </p:sp>
      <p:sp>
        <p:nvSpPr>
          <p:cNvPr id="17" name="Right Arrow Callout 16">
            <a:extLst>
              <a:ext uri="{FF2B5EF4-FFF2-40B4-BE49-F238E27FC236}">
                <a16:creationId xmlns:a16="http://schemas.microsoft.com/office/drawing/2014/main" id="{86F6553D-ACFB-F6FB-190B-F5A13B81F6A0}"/>
              </a:ext>
            </a:extLst>
          </p:cNvPr>
          <p:cNvSpPr/>
          <p:nvPr/>
        </p:nvSpPr>
        <p:spPr>
          <a:xfrm flipH="1">
            <a:off x="7025969" y="3065171"/>
            <a:ext cx="1559857" cy="842281"/>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Machine Learning</a:t>
            </a:r>
          </a:p>
        </p:txBody>
      </p:sp>
      <p:sp>
        <p:nvSpPr>
          <p:cNvPr id="18" name="Down Arrow 17">
            <a:extLst>
              <a:ext uri="{FF2B5EF4-FFF2-40B4-BE49-F238E27FC236}">
                <a16:creationId xmlns:a16="http://schemas.microsoft.com/office/drawing/2014/main" id="{C2DE5726-3A33-20C7-8DCB-05E5BA38BF42}"/>
              </a:ext>
            </a:extLst>
          </p:cNvPr>
          <p:cNvSpPr/>
          <p:nvPr/>
        </p:nvSpPr>
        <p:spPr>
          <a:xfrm rot="2756604">
            <a:off x="5278936" y="4580624"/>
            <a:ext cx="513070" cy="2687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a:extLst>
              <a:ext uri="{FF2B5EF4-FFF2-40B4-BE49-F238E27FC236}">
                <a16:creationId xmlns:a16="http://schemas.microsoft.com/office/drawing/2014/main" id="{AF29E6B7-9DE0-6A5F-1503-3108AA230371}"/>
              </a:ext>
            </a:extLst>
          </p:cNvPr>
          <p:cNvSpPr/>
          <p:nvPr/>
        </p:nvSpPr>
        <p:spPr>
          <a:xfrm rot="18955663">
            <a:off x="6674230" y="4544528"/>
            <a:ext cx="513070" cy="2687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Callout 22">
            <a:extLst>
              <a:ext uri="{FF2B5EF4-FFF2-40B4-BE49-F238E27FC236}">
                <a16:creationId xmlns:a16="http://schemas.microsoft.com/office/drawing/2014/main" id="{7B4386E4-59C5-5CC3-AD7A-765A744B4CEA}"/>
              </a:ext>
            </a:extLst>
          </p:cNvPr>
          <p:cNvSpPr/>
          <p:nvPr/>
        </p:nvSpPr>
        <p:spPr>
          <a:xfrm flipH="1">
            <a:off x="7901456" y="4953909"/>
            <a:ext cx="1559857" cy="842281"/>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Deep Learning</a:t>
            </a:r>
          </a:p>
        </p:txBody>
      </p:sp>
      <p:sp>
        <p:nvSpPr>
          <p:cNvPr id="26" name="TextBox 25">
            <a:extLst>
              <a:ext uri="{FF2B5EF4-FFF2-40B4-BE49-F238E27FC236}">
                <a16:creationId xmlns:a16="http://schemas.microsoft.com/office/drawing/2014/main" id="{EC5A4AAE-618F-BE6A-8EC8-C8F16099162B}"/>
              </a:ext>
            </a:extLst>
          </p:cNvPr>
          <p:cNvSpPr txBox="1"/>
          <p:nvPr/>
        </p:nvSpPr>
        <p:spPr>
          <a:xfrm>
            <a:off x="5472349" y="5779333"/>
            <a:ext cx="1694631" cy="307777"/>
          </a:xfrm>
          <a:prstGeom prst="rect">
            <a:avLst/>
          </a:prstGeom>
          <a:noFill/>
        </p:spPr>
        <p:txBody>
          <a:bodyPr wrap="none" rtlCol="0">
            <a:spAutoFit/>
          </a:bodyPr>
          <a:lstStyle/>
          <a:p>
            <a:r>
              <a:rPr lang="en-US" sz="1400" dirty="0"/>
              <a:t>Different Methods</a:t>
            </a:r>
          </a:p>
        </p:txBody>
      </p:sp>
      <p:sp>
        <p:nvSpPr>
          <p:cNvPr id="27" name="Down Arrow 26">
            <a:extLst>
              <a:ext uri="{FF2B5EF4-FFF2-40B4-BE49-F238E27FC236}">
                <a16:creationId xmlns:a16="http://schemas.microsoft.com/office/drawing/2014/main" id="{C901910F-4A15-40D3-3563-2543BEE0263C}"/>
              </a:ext>
            </a:extLst>
          </p:cNvPr>
          <p:cNvSpPr/>
          <p:nvPr/>
        </p:nvSpPr>
        <p:spPr>
          <a:xfrm>
            <a:off x="4007940" y="2508389"/>
            <a:ext cx="436106" cy="3002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a:extLst>
              <a:ext uri="{FF2B5EF4-FFF2-40B4-BE49-F238E27FC236}">
                <a16:creationId xmlns:a16="http://schemas.microsoft.com/office/drawing/2014/main" id="{2FD0DAAF-B29D-C8A9-6F02-6C7C054C5522}"/>
              </a:ext>
            </a:extLst>
          </p:cNvPr>
          <p:cNvSpPr/>
          <p:nvPr/>
        </p:nvSpPr>
        <p:spPr>
          <a:xfrm>
            <a:off x="6046535" y="2508389"/>
            <a:ext cx="436106" cy="3002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D8589FE-1C56-A620-C233-25EE11FF660D}"/>
              </a:ext>
            </a:extLst>
          </p:cNvPr>
          <p:cNvSpPr>
            <a:spLocks noGrp="1"/>
          </p:cNvSpPr>
          <p:nvPr>
            <p:ph type="ftr" sz="quarter" idx="11"/>
          </p:nvPr>
        </p:nvSpPr>
        <p:spPr/>
        <p:txBody>
          <a:bodyPr/>
          <a:lstStyle/>
          <a:p>
            <a:r>
              <a:rPr lang="en-US"/>
              <a:t>Artificial Intelligence and Financial Translation (Sai-cheong Siu, September 2023)</a:t>
            </a:r>
          </a:p>
        </p:txBody>
      </p:sp>
    </p:spTree>
    <p:extLst>
      <p:ext uri="{BB962C8B-B14F-4D97-AF65-F5344CB8AC3E}">
        <p14:creationId xmlns:p14="http://schemas.microsoft.com/office/powerpoint/2010/main" val="387346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28" grpId="0"/>
      <p:bldP spid="29" grpId="0"/>
      <p:bldP spid="12" grpId="0" animBg="1"/>
      <p:bldP spid="16" grpId="0" animBg="1"/>
      <p:bldP spid="17" grpId="0" animBg="1"/>
      <p:bldP spid="18" grpId="0" animBg="1"/>
      <p:bldP spid="19" grpId="0" animBg="1"/>
      <p:bldP spid="23" grpId="0" animBg="1"/>
      <p:bldP spid="26" grpId="0"/>
      <p:bldP spid="27" grpId="0" animBg="1"/>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A30577C-5FA6-3D4D-A767-1E083676BFB6}"/>
              </a:ext>
            </a:extLst>
          </p:cNvPr>
          <p:cNvSpPr/>
          <p:nvPr/>
        </p:nvSpPr>
        <p:spPr>
          <a:xfrm>
            <a:off x="5532346" y="734527"/>
            <a:ext cx="2226833" cy="106500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b="1" dirty="0">
                <a:ea typeface="Microsoft JhengHei UI" panose="020B0604030504040204" pitchFamily="34" charset="-120"/>
              </a:rPr>
              <a:t>Artificial Intelligence </a:t>
            </a:r>
            <a:endParaRPr lang="en-US" sz="2800" b="1" dirty="0">
              <a:ea typeface="Microsoft JhengHei UI" panose="020B0604030504040204" pitchFamily="34" charset="-120"/>
            </a:endParaRPr>
          </a:p>
        </p:txBody>
      </p:sp>
      <p:sp>
        <p:nvSpPr>
          <p:cNvPr id="12" name="Rectangle 11">
            <a:extLst>
              <a:ext uri="{FF2B5EF4-FFF2-40B4-BE49-F238E27FC236}">
                <a16:creationId xmlns:a16="http://schemas.microsoft.com/office/drawing/2014/main" id="{54F27FE0-F49C-494C-97B3-49E29DE9DA1A}"/>
              </a:ext>
            </a:extLst>
          </p:cNvPr>
          <p:cNvSpPr/>
          <p:nvPr/>
        </p:nvSpPr>
        <p:spPr>
          <a:xfrm>
            <a:off x="3704442" y="2733657"/>
            <a:ext cx="2226833" cy="106500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b="1" dirty="0">
                <a:ea typeface="Microsoft JhengHei UI" panose="020B0604030504040204" pitchFamily="34" charset="-120"/>
              </a:rPr>
              <a:t>Machine Learning</a:t>
            </a:r>
            <a:endParaRPr lang="en-US" sz="2800" b="1" dirty="0">
              <a:ea typeface="Microsoft JhengHei UI" panose="020B0604030504040204" pitchFamily="34" charset="-120"/>
            </a:endParaRPr>
          </a:p>
        </p:txBody>
      </p:sp>
      <p:sp>
        <p:nvSpPr>
          <p:cNvPr id="13" name="Rectangle 12">
            <a:extLst>
              <a:ext uri="{FF2B5EF4-FFF2-40B4-BE49-F238E27FC236}">
                <a16:creationId xmlns:a16="http://schemas.microsoft.com/office/drawing/2014/main" id="{04A16F4C-7F99-E44C-BD47-DBCFEBC80329}"/>
              </a:ext>
            </a:extLst>
          </p:cNvPr>
          <p:cNvSpPr/>
          <p:nvPr/>
        </p:nvSpPr>
        <p:spPr>
          <a:xfrm>
            <a:off x="2316705" y="4641346"/>
            <a:ext cx="2226833" cy="106500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800" b="1" dirty="0">
                <a:ea typeface="Microsoft JhengHei UI" panose="020B0604030504040204" pitchFamily="34" charset="-120"/>
              </a:rPr>
              <a:t>Deep Learning</a:t>
            </a:r>
            <a:endParaRPr lang="en-US" sz="2800" b="1" dirty="0">
              <a:ea typeface="Microsoft JhengHei UI" panose="020B0604030504040204" pitchFamily="34" charset="-120"/>
            </a:endParaRPr>
          </a:p>
        </p:txBody>
      </p:sp>
      <p:sp>
        <p:nvSpPr>
          <p:cNvPr id="14" name="Rectangle 13">
            <a:extLst>
              <a:ext uri="{FF2B5EF4-FFF2-40B4-BE49-F238E27FC236}">
                <a16:creationId xmlns:a16="http://schemas.microsoft.com/office/drawing/2014/main" id="{4825BDE6-13C9-9647-9CEF-C93CDC74F431}"/>
              </a:ext>
            </a:extLst>
          </p:cNvPr>
          <p:cNvSpPr/>
          <p:nvPr/>
        </p:nvSpPr>
        <p:spPr>
          <a:xfrm>
            <a:off x="7369214" y="2733657"/>
            <a:ext cx="2226833" cy="10650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ea typeface="Microsoft JhengHei UI" panose="020B0604030504040204" pitchFamily="34" charset="-120"/>
              </a:rPr>
              <a:t>Symbolic AI</a:t>
            </a:r>
            <a:endParaRPr lang="en-US" sz="2800" dirty="0">
              <a:ea typeface="Microsoft JhengHei UI" panose="020B0604030504040204" pitchFamily="34" charset="-120"/>
            </a:endParaRPr>
          </a:p>
        </p:txBody>
      </p:sp>
      <p:sp>
        <p:nvSpPr>
          <p:cNvPr id="15" name="Rectangle 14">
            <a:extLst>
              <a:ext uri="{FF2B5EF4-FFF2-40B4-BE49-F238E27FC236}">
                <a16:creationId xmlns:a16="http://schemas.microsoft.com/office/drawing/2014/main" id="{18821C88-CFB1-974C-9A6D-835397752C0A}"/>
              </a:ext>
            </a:extLst>
          </p:cNvPr>
          <p:cNvSpPr/>
          <p:nvPr/>
        </p:nvSpPr>
        <p:spPr>
          <a:xfrm>
            <a:off x="4939778" y="4641345"/>
            <a:ext cx="2226833" cy="106500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2800" dirty="0">
                <a:ea typeface="Microsoft JhengHei UI" panose="020B0604030504040204" pitchFamily="34" charset="-120"/>
              </a:rPr>
              <a:t>Other Methods</a:t>
            </a:r>
            <a:endParaRPr lang="en-US" sz="2800" dirty="0"/>
          </a:p>
        </p:txBody>
      </p:sp>
      <p:cxnSp>
        <p:nvCxnSpPr>
          <p:cNvPr id="16" name="Elbow Connector 15">
            <a:extLst>
              <a:ext uri="{FF2B5EF4-FFF2-40B4-BE49-F238E27FC236}">
                <a16:creationId xmlns:a16="http://schemas.microsoft.com/office/drawing/2014/main" id="{994996D0-8761-DE49-BD4F-98949A2B146D}"/>
              </a:ext>
            </a:extLst>
          </p:cNvPr>
          <p:cNvCxnSpPr>
            <a:stCxn id="11" idx="2"/>
            <a:endCxn id="12" idx="0"/>
          </p:cNvCxnSpPr>
          <p:nvPr/>
        </p:nvCxnSpPr>
        <p:spPr>
          <a:xfrm rot="5400000">
            <a:off x="5264750" y="1352642"/>
            <a:ext cx="934123" cy="1827904"/>
          </a:xfrm>
          <a:prstGeom prst="bentConnector3">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442F878C-1F9E-A14C-B78E-8D48C36E253A}"/>
              </a:ext>
            </a:extLst>
          </p:cNvPr>
          <p:cNvCxnSpPr>
            <a:stCxn id="11" idx="2"/>
            <a:endCxn id="14" idx="0"/>
          </p:cNvCxnSpPr>
          <p:nvPr/>
        </p:nvCxnSpPr>
        <p:spPr>
          <a:xfrm rot="16200000" flipH="1">
            <a:off x="7097136" y="1348160"/>
            <a:ext cx="934123" cy="1836868"/>
          </a:xfrm>
          <a:prstGeom prst="bentConnector3">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FBB47E9D-97AE-3D46-A7D3-B55971A97225}"/>
              </a:ext>
            </a:extLst>
          </p:cNvPr>
          <p:cNvCxnSpPr>
            <a:stCxn id="12" idx="2"/>
            <a:endCxn id="13" idx="0"/>
          </p:cNvCxnSpPr>
          <p:nvPr/>
        </p:nvCxnSpPr>
        <p:spPr>
          <a:xfrm rot="5400000">
            <a:off x="3702649" y="3526137"/>
            <a:ext cx="842682" cy="13877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4F423D3-0F60-5540-87E8-B8F991BAB6FA}"/>
              </a:ext>
            </a:extLst>
          </p:cNvPr>
          <p:cNvCxnSpPr>
            <a:stCxn id="12" idx="2"/>
            <a:endCxn id="15" idx="0"/>
          </p:cNvCxnSpPr>
          <p:nvPr/>
        </p:nvCxnSpPr>
        <p:spPr>
          <a:xfrm rot="16200000" flipH="1">
            <a:off x="5014187" y="3602335"/>
            <a:ext cx="842681" cy="123533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Graphic 2" descr="Clapping hands with solid fill">
            <a:extLst>
              <a:ext uri="{FF2B5EF4-FFF2-40B4-BE49-F238E27FC236}">
                <a16:creationId xmlns:a16="http://schemas.microsoft.com/office/drawing/2014/main" id="{2FFC4651-5380-1BEA-15E2-5D48AD2553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61385" y="4893902"/>
            <a:ext cx="914400" cy="914400"/>
          </a:xfrm>
          <a:prstGeom prst="rect">
            <a:avLst/>
          </a:prstGeom>
        </p:spPr>
      </p:pic>
      <p:sp>
        <p:nvSpPr>
          <p:cNvPr id="2" name="Footer Placeholder 1">
            <a:extLst>
              <a:ext uri="{FF2B5EF4-FFF2-40B4-BE49-F238E27FC236}">
                <a16:creationId xmlns:a16="http://schemas.microsoft.com/office/drawing/2014/main" id="{331317B1-B8CF-546C-B0E6-2112EBB3AFC4}"/>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18772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E7DCE-7557-8CF8-ACE1-76C486E8065C}"/>
              </a:ext>
            </a:extLst>
          </p:cNvPr>
          <p:cNvSpPr>
            <a:spLocks noGrp="1"/>
          </p:cNvSpPr>
          <p:nvPr>
            <p:ph type="title"/>
          </p:nvPr>
        </p:nvSpPr>
        <p:spPr/>
        <p:txBody>
          <a:bodyPr/>
          <a:lstStyle/>
          <a:p>
            <a:r>
              <a:rPr lang="en-US" dirty="0"/>
              <a:t>Deep learning</a:t>
            </a:r>
          </a:p>
        </p:txBody>
      </p:sp>
      <p:sp>
        <p:nvSpPr>
          <p:cNvPr id="3" name="Content Placeholder 2">
            <a:extLst>
              <a:ext uri="{FF2B5EF4-FFF2-40B4-BE49-F238E27FC236}">
                <a16:creationId xmlns:a16="http://schemas.microsoft.com/office/drawing/2014/main" id="{2162DC0B-136E-5AB1-B715-EBFA545515FB}"/>
              </a:ext>
            </a:extLst>
          </p:cNvPr>
          <p:cNvSpPr>
            <a:spLocks noGrp="1"/>
          </p:cNvSpPr>
          <p:nvPr>
            <p:ph idx="1"/>
          </p:nvPr>
        </p:nvSpPr>
        <p:spPr/>
        <p:txBody>
          <a:bodyPr/>
          <a:lstStyle/>
          <a:p>
            <a:r>
              <a:rPr lang="en-US" dirty="0"/>
              <a:t>Read more Siu (2023b).</a:t>
            </a:r>
          </a:p>
        </p:txBody>
      </p:sp>
      <p:sp>
        <p:nvSpPr>
          <p:cNvPr id="4" name="Footer Placeholder 3">
            <a:extLst>
              <a:ext uri="{FF2B5EF4-FFF2-40B4-BE49-F238E27FC236}">
                <a16:creationId xmlns:a16="http://schemas.microsoft.com/office/drawing/2014/main" id="{45E6E733-EE82-26F5-2532-58271537003F}"/>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1124317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12B048-E3A3-911A-AC24-55DC9CE601BC}"/>
              </a:ext>
            </a:extLst>
          </p:cNvPr>
          <p:cNvSpPr>
            <a:spLocks noGrp="1"/>
          </p:cNvSpPr>
          <p:nvPr>
            <p:ph type="title"/>
          </p:nvPr>
        </p:nvSpPr>
        <p:spPr>
          <a:xfrm>
            <a:off x="7493280" y="770889"/>
            <a:ext cx="4133560" cy="3395469"/>
          </a:xfrm>
        </p:spPr>
        <p:txBody>
          <a:bodyPr>
            <a:normAutofit/>
          </a:bodyPr>
          <a:lstStyle/>
          <a:p>
            <a:r>
              <a:rPr lang="en-US" dirty="0"/>
              <a:t>Artificial intelligence (AI) is everywhere!</a:t>
            </a:r>
          </a:p>
        </p:txBody>
      </p:sp>
      <p:grpSp>
        <p:nvGrpSpPr>
          <p:cNvPr id="11" name="Group 10">
            <a:extLst>
              <a:ext uri="{FF2B5EF4-FFF2-40B4-BE49-F238E27FC236}">
                <a16:creationId xmlns:a16="http://schemas.microsoft.com/office/drawing/2014/main" id="{0D40C408-1C95-CC45-87A7-61CE8B1F93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2" name="Freeform 22">
              <a:extLst>
                <a:ext uri="{FF2B5EF4-FFF2-40B4-BE49-F238E27FC236}">
                  <a16:creationId xmlns:a16="http://schemas.microsoft.com/office/drawing/2014/main" id="{064C34AA-742A-4849-8CD3-EBD627656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4">
              <a:extLst>
                <a:ext uri="{FF2B5EF4-FFF2-40B4-BE49-F238E27FC236}">
                  <a16:creationId xmlns:a16="http://schemas.microsoft.com/office/drawing/2014/main" id="{EC6ED33D-9A7B-5247-BA45-456AE5F3B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6">
              <a:extLst>
                <a:ext uri="{FF2B5EF4-FFF2-40B4-BE49-F238E27FC236}">
                  <a16:creationId xmlns:a16="http://schemas.microsoft.com/office/drawing/2014/main" id="{143DF02F-6797-8A48-8141-360A16A5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7">
              <a:extLst>
                <a:ext uri="{FF2B5EF4-FFF2-40B4-BE49-F238E27FC236}">
                  <a16:creationId xmlns:a16="http://schemas.microsoft.com/office/drawing/2014/main" id="{FDD14875-9EDB-984E-9EDE-3C3A422D9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7" name="Straight Connector 16">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93279"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2">
            <a:extLst>
              <a:ext uri="{FF2B5EF4-FFF2-40B4-BE49-F238E27FC236}">
                <a16:creationId xmlns:a16="http://schemas.microsoft.com/office/drawing/2014/main" id="{072B84F1-3696-662C-14ED-C77AEC5F8430}"/>
              </a:ext>
            </a:extLst>
          </p:cNvPr>
          <p:cNvGraphicFramePr>
            <a:graphicFrameLocks noGrp="1"/>
          </p:cNvGraphicFramePr>
          <p:nvPr>
            <p:ph idx="1"/>
            <p:extLst>
              <p:ext uri="{D42A27DB-BD31-4B8C-83A1-F6EECF244321}">
                <p14:modId xmlns:p14="http://schemas.microsoft.com/office/powerpoint/2010/main" val="2775385993"/>
              </p:ext>
            </p:extLst>
          </p:nvPr>
        </p:nvGraphicFramePr>
        <p:xfrm>
          <a:off x="694260" y="562898"/>
          <a:ext cx="6104761"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1F51E9EF-171A-A49C-55FA-9E6878E6CB52}"/>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380806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6D861130-DD05-4998-9F6B-5708809592E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870A4CB7-D640-42D1-857B-C326F116604D}"/>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graphicEl>
                                              <a:dgm id="{91F6F8BF-AEF9-4B5F-838F-728F571A2BD9}"/>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16FAC7E4-4D0C-41AA-A659-17DB052BF247}"/>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graphicEl>
                                              <a:dgm id="{150B79CE-143E-4821-873D-A09A96103939}"/>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5834A5B8-5401-4743-AB11-441CBAF0991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19BDE204-0E51-4BDD-B381-18A2116BF4A0}"/>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26F658DF-F5DD-447E-A015-79D2A693108D}"/>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EE8F9F2D-44A8-43F9-B9AA-3379C0A5F104}"/>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7FA8D757-13CA-4BD2-A8A9-83CADE66BB2F}"/>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graphicEl>
                                              <a:dgm id="{C378082C-5E3C-42CE-9C11-2F6DDD236791}"/>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graphicEl>
                                              <a:dgm id="{1C059A34-D69A-46EF-B767-EAFDA229C38C}"/>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graphicEl>
                                              <a:dgm id="{ACED5CD3-B0FC-4E14-92B9-E929627E8CD0}"/>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graphicEl>
                                              <a:dgm id="{F1121B09-F664-42DB-B51A-E971D958E92A}"/>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graphicEl>
                                              <a:dgm id="{570E1102-4ADC-4F40-AE32-523761860B34}"/>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graphicEl>
                                              <a:dgm id="{049E532E-71AD-49E9-8DA2-727C64FD2106}"/>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graphicEl>
                                              <a:dgm id="{B0F197A4-25CF-43B8-8841-D58B70697261}"/>
                                            </p:graphic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graphicEl>
                                              <a:dgm id="{3ABB3178-240E-455F-BDAB-6DE7D256605E}"/>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graphicEl>
                                              <a:dgm id="{05A6D08D-9422-491D-8B94-73AE2BCB2FCF}"/>
                                            </p:graphic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
                                            <p:graphicEl>
                                              <a:dgm id="{0E89F5B3-B773-41C2-8060-81BF9EDC299B}"/>
                                            </p:graphic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
                                            <p:graphicEl>
                                              <a:dgm id="{D8EB4080-C7AF-437C-A58E-E7FFB480250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964B99-CBE0-A5E6-A480-1CE6EF4598CD}"/>
              </a:ext>
            </a:extLst>
          </p:cNvPr>
          <p:cNvSpPr>
            <a:spLocks noGrp="1"/>
          </p:cNvSpPr>
          <p:nvPr>
            <p:ph type="title"/>
          </p:nvPr>
        </p:nvSpPr>
        <p:spPr>
          <a:xfrm>
            <a:off x="565151" y="770889"/>
            <a:ext cx="4133560" cy="3395469"/>
          </a:xfrm>
        </p:spPr>
        <p:txBody>
          <a:bodyPr>
            <a:normAutofit/>
          </a:bodyPr>
          <a:lstStyle/>
          <a:p>
            <a:r>
              <a:rPr lang="en-US" dirty="0"/>
              <a:t>Features of deep learning</a:t>
            </a:r>
          </a:p>
        </p:txBody>
      </p:sp>
      <p:cxnSp>
        <p:nvCxnSpPr>
          <p:cNvPr id="11" name="Straight Connector 10">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E5A84C2-2E34-8B4C-B82C-D5526C4DE144}"/>
              </a:ext>
            </a:extLst>
          </p:cNvPr>
          <p:cNvGraphicFramePr>
            <a:graphicFrameLocks noGrp="1"/>
          </p:cNvGraphicFramePr>
          <p:nvPr>
            <p:ph idx="1"/>
            <p:extLst>
              <p:ext uri="{D42A27DB-BD31-4B8C-83A1-F6EECF244321}">
                <p14:modId xmlns:p14="http://schemas.microsoft.com/office/powerpoint/2010/main" val="2101061221"/>
              </p:ext>
            </p:extLst>
          </p:nvPr>
        </p:nvGraphicFramePr>
        <p:xfrm>
          <a:off x="5316278" y="809039"/>
          <a:ext cx="6104761"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08E72893-5301-6F0F-08F1-D9418DB7FE6E}"/>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185265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AE35364-D550-4EF8-B16A-2095F0E3ABF9}"/>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39AEE4F0-F618-43D8-967C-ACF6CB4E8D92}"/>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4BB9AAE9-B155-4419-93AF-76C18076798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FE560824-6ED0-471D-B089-F56C0A9477DE}"/>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3FA1283B-2C81-42D6-AEC7-5BA4F237B0D3}"/>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D06AD646-D574-431F-BD3A-282EBC309F2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9E95AAF1-7868-43F9-9723-42920871435D}"/>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18474002-B604-42FD-A63B-DE066E763B9E}"/>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265F02BE-B0B0-4B1F-8643-63BC531C29D9}"/>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7F1D89D0-C778-4DA1-9B21-F6138D771FAD}"/>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F899763D-512D-4CE4-9E4B-A63D0E0B6CFF}"/>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7EBC0F88-7F0E-47B8-A031-730B01CB1C4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DA5F6A37-5539-1332-435D-A8565175B5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2662" y="3143546"/>
            <a:ext cx="1989291" cy="1318348"/>
          </a:xfrm>
          <a:prstGeom prst="rect">
            <a:avLst/>
          </a:prstGeom>
        </p:spPr>
      </p:pic>
      <p:pic>
        <p:nvPicPr>
          <p:cNvPr id="3" name="Graphic 2" descr="Images with solid fill">
            <a:extLst>
              <a:ext uri="{FF2B5EF4-FFF2-40B4-BE49-F238E27FC236}">
                <a16:creationId xmlns:a16="http://schemas.microsoft.com/office/drawing/2014/main" id="{FDAE2A7F-A19C-5DF4-4465-8E910630AC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1264" y="3445757"/>
            <a:ext cx="677624" cy="677624"/>
          </a:xfrm>
          <a:prstGeom prst="rect">
            <a:avLst/>
          </a:prstGeom>
        </p:spPr>
      </p:pic>
      <p:sp>
        <p:nvSpPr>
          <p:cNvPr id="4" name="Right Arrow 3">
            <a:extLst>
              <a:ext uri="{FF2B5EF4-FFF2-40B4-BE49-F238E27FC236}">
                <a16:creationId xmlns:a16="http://schemas.microsoft.com/office/drawing/2014/main" id="{87D8F710-CDB6-4083-2D08-F5F01B8D71E8}"/>
              </a:ext>
            </a:extLst>
          </p:cNvPr>
          <p:cNvSpPr/>
          <p:nvPr/>
        </p:nvSpPr>
        <p:spPr>
          <a:xfrm>
            <a:off x="1847273" y="3533114"/>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F48039F5-011A-6CD1-F130-A2D9564F67D9}"/>
              </a:ext>
            </a:extLst>
          </p:cNvPr>
          <p:cNvSpPr/>
          <p:nvPr/>
        </p:nvSpPr>
        <p:spPr>
          <a:xfrm>
            <a:off x="6845002" y="3551265"/>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5F50FA5-CA40-02DF-3B7B-78462B260519}"/>
              </a:ext>
            </a:extLst>
          </p:cNvPr>
          <p:cNvSpPr txBox="1"/>
          <p:nvPr/>
        </p:nvSpPr>
        <p:spPr>
          <a:xfrm>
            <a:off x="9400970" y="3618054"/>
            <a:ext cx="1827744" cy="369332"/>
          </a:xfrm>
          <a:prstGeom prst="rect">
            <a:avLst/>
          </a:prstGeom>
          <a:noFill/>
        </p:spPr>
        <p:txBody>
          <a:bodyPr wrap="none" rtlCol="0">
            <a:spAutoFit/>
          </a:bodyPr>
          <a:lstStyle/>
          <a:p>
            <a:r>
              <a:rPr lang="en-US" dirty="0"/>
              <a:t>A cat or a dog?</a:t>
            </a:r>
          </a:p>
        </p:txBody>
      </p:sp>
      <p:pic>
        <p:nvPicPr>
          <p:cNvPr id="7" name="Graphic 6" descr="Binary with solid fill">
            <a:extLst>
              <a:ext uri="{FF2B5EF4-FFF2-40B4-BE49-F238E27FC236}">
                <a16:creationId xmlns:a16="http://schemas.microsoft.com/office/drawing/2014/main" id="{3F257460-5E0D-B8CE-1695-F46A761A36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2714755" y="3467522"/>
            <a:ext cx="687368" cy="670396"/>
          </a:xfrm>
          <a:prstGeom prst="rect">
            <a:avLst/>
          </a:prstGeom>
        </p:spPr>
      </p:pic>
      <p:sp>
        <p:nvSpPr>
          <p:cNvPr id="8" name="Right Arrow 7">
            <a:extLst>
              <a:ext uri="{FF2B5EF4-FFF2-40B4-BE49-F238E27FC236}">
                <a16:creationId xmlns:a16="http://schemas.microsoft.com/office/drawing/2014/main" id="{B54C474F-8573-9A7C-F87C-D8531AEF2563}"/>
              </a:ext>
            </a:extLst>
          </p:cNvPr>
          <p:cNvSpPr/>
          <p:nvPr/>
        </p:nvSpPr>
        <p:spPr>
          <a:xfrm>
            <a:off x="3787479" y="3533114"/>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Binary with solid fill">
            <a:extLst>
              <a:ext uri="{FF2B5EF4-FFF2-40B4-BE49-F238E27FC236}">
                <a16:creationId xmlns:a16="http://schemas.microsoft.com/office/drawing/2014/main" id="{717B3931-6B88-3D73-A8C5-74C752F6C5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47102" y="3486055"/>
            <a:ext cx="687721" cy="687721"/>
          </a:xfrm>
          <a:prstGeom prst="rect">
            <a:avLst/>
          </a:prstGeom>
        </p:spPr>
      </p:pic>
      <p:sp>
        <p:nvSpPr>
          <p:cNvPr id="11" name="TextBox 10">
            <a:extLst>
              <a:ext uri="{FF2B5EF4-FFF2-40B4-BE49-F238E27FC236}">
                <a16:creationId xmlns:a16="http://schemas.microsoft.com/office/drawing/2014/main" id="{90F8CB76-C66C-41E4-BA37-BBB2C0FE10E9}"/>
              </a:ext>
            </a:extLst>
          </p:cNvPr>
          <p:cNvSpPr txBox="1"/>
          <p:nvPr/>
        </p:nvSpPr>
        <p:spPr>
          <a:xfrm>
            <a:off x="1941113" y="4277228"/>
            <a:ext cx="2234651" cy="369332"/>
          </a:xfrm>
          <a:prstGeom prst="rect">
            <a:avLst/>
          </a:prstGeom>
          <a:noFill/>
        </p:spPr>
        <p:txBody>
          <a:bodyPr wrap="none" rtlCol="0">
            <a:spAutoFit/>
          </a:bodyPr>
          <a:lstStyle/>
          <a:p>
            <a:r>
              <a:rPr lang="en-US" dirty="0"/>
              <a:t>Raw input of image</a:t>
            </a:r>
          </a:p>
        </p:txBody>
      </p:sp>
      <p:sp>
        <p:nvSpPr>
          <p:cNvPr id="12" name="TextBox 11">
            <a:extLst>
              <a:ext uri="{FF2B5EF4-FFF2-40B4-BE49-F238E27FC236}">
                <a16:creationId xmlns:a16="http://schemas.microsoft.com/office/drawing/2014/main" id="{01F177FE-E758-4A72-779E-B5E65584B6E7}"/>
              </a:ext>
            </a:extLst>
          </p:cNvPr>
          <p:cNvSpPr txBox="1"/>
          <p:nvPr/>
        </p:nvSpPr>
        <p:spPr>
          <a:xfrm>
            <a:off x="6994012" y="4300849"/>
            <a:ext cx="2039789" cy="646331"/>
          </a:xfrm>
          <a:prstGeom prst="rect">
            <a:avLst/>
          </a:prstGeom>
          <a:noFill/>
        </p:spPr>
        <p:txBody>
          <a:bodyPr wrap="none" rtlCol="0">
            <a:spAutoFit/>
          </a:bodyPr>
          <a:lstStyle/>
          <a:p>
            <a:pPr algn="ctr"/>
            <a:r>
              <a:rPr lang="en-US" dirty="0"/>
              <a:t>More meaningful </a:t>
            </a:r>
          </a:p>
          <a:p>
            <a:pPr algn="ctr"/>
            <a:r>
              <a:rPr lang="en-US" dirty="0"/>
              <a:t>representation</a:t>
            </a:r>
          </a:p>
        </p:txBody>
      </p:sp>
      <p:sp>
        <p:nvSpPr>
          <p:cNvPr id="13" name="Right Arrow 12">
            <a:extLst>
              <a:ext uri="{FF2B5EF4-FFF2-40B4-BE49-F238E27FC236}">
                <a16:creationId xmlns:a16="http://schemas.microsoft.com/office/drawing/2014/main" id="{541F23FB-970D-8BE4-7938-8F6CC88F6275}"/>
              </a:ext>
            </a:extLst>
          </p:cNvPr>
          <p:cNvSpPr/>
          <p:nvPr/>
        </p:nvSpPr>
        <p:spPr>
          <a:xfrm>
            <a:off x="8650730" y="3558494"/>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Lights On with solid fill">
            <a:extLst>
              <a:ext uri="{FF2B5EF4-FFF2-40B4-BE49-F238E27FC236}">
                <a16:creationId xmlns:a16="http://schemas.microsoft.com/office/drawing/2014/main" id="{B908058F-381B-6425-99AA-994B193C58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3762" y="2444582"/>
            <a:ext cx="914400" cy="914400"/>
          </a:xfrm>
          <a:prstGeom prst="rect">
            <a:avLst/>
          </a:prstGeom>
        </p:spPr>
      </p:pic>
      <p:sp>
        <p:nvSpPr>
          <p:cNvPr id="10" name="TextBox 9">
            <a:extLst>
              <a:ext uri="{FF2B5EF4-FFF2-40B4-BE49-F238E27FC236}">
                <a16:creationId xmlns:a16="http://schemas.microsoft.com/office/drawing/2014/main" id="{9EB485A8-F91B-9C20-E9CF-1A20682DDC17}"/>
              </a:ext>
            </a:extLst>
          </p:cNvPr>
          <p:cNvSpPr txBox="1"/>
          <p:nvPr/>
        </p:nvSpPr>
        <p:spPr>
          <a:xfrm>
            <a:off x="4840889" y="4365237"/>
            <a:ext cx="1612835" cy="1200329"/>
          </a:xfrm>
          <a:prstGeom prst="rect">
            <a:avLst/>
          </a:prstGeom>
          <a:noFill/>
        </p:spPr>
        <p:txBody>
          <a:bodyPr wrap="square" rtlCol="0">
            <a:spAutoFit/>
          </a:bodyPr>
          <a:lstStyle/>
          <a:p>
            <a:pPr algn="ctr"/>
            <a:r>
              <a:rPr lang="en-US" dirty="0"/>
              <a:t>Network with multiple layers of neurons</a:t>
            </a:r>
          </a:p>
        </p:txBody>
      </p:sp>
      <p:sp>
        <p:nvSpPr>
          <p:cNvPr id="17" name="Title 16">
            <a:extLst>
              <a:ext uri="{FF2B5EF4-FFF2-40B4-BE49-F238E27FC236}">
                <a16:creationId xmlns:a16="http://schemas.microsoft.com/office/drawing/2014/main" id="{4B24EC3B-E84A-3226-811D-C03242FA0AED}"/>
              </a:ext>
            </a:extLst>
          </p:cNvPr>
          <p:cNvSpPr>
            <a:spLocks noGrp="1"/>
          </p:cNvSpPr>
          <p:nvPr>
            <p:ph type="title"/>
          </p:nvPr>
        </p:nvSpPr>
        <p:spPr/>
        <p:txBody>
          <a:bodyPr>
            <a:normAutofit fontScale="90000"/>
          </a:bodyPr>
          <a:lstStyle/>
          <a:p>
            <a:r>
              <a:rPr lang="en-US" dirty="0"/>
              <a:t>Feature 1: Multilayered artificial neurons</a:t>
            </a:r>
          </a:p>
        </p:txBody>
      </p:sp>
      <p:sp>
        <p:nvSpPr>
          <p:cNvPr id="14" name="Footer Placeholder 13">
            <a:extLst>
              <a:ext uri="{FF2B5EF4-FFF2-40B4-BE49-F238E27FC236}">
                <a16:creationId xmlns:a16="http://schemas.microsoft.com/office/drawing/2014/main" id="{BF0570F0-C9D1-B934-BA14-35775458F34A}"/>
              </a:ext>
            </a:extLst>
          </p:cNvPr>
          <p:cNvSpPr>
            <a:spLocks noGrp="1"/>
          </p:cNvSpPr>
          <p:nvPr>
            <p:ph type="ftr" sz="quarter" idx="11"/>
          </p:nvPr>
        </p:nvSpPr>
        <p:spPr/>
        <p:txBody>
          <a:bodyPr/>
          <a:lstStyle/>
          <a:p>
            <a:r>
              <a:rPr lang="en-US"/>
              <a:t>Artificial Intelligence and Financial Translation (Sai-cheong Siu, September 2023)</a:t>
            </a:r>
          </a:p>
        </p:txBody>
      </p:sp>
    </p:spTree>
    <p:extLst>
      <p:ext uri="{BB962C8B-B14F-4D97-AF65-F5344CB8AC3E}">
        <p14:creationId xmlns:p14="http://schemas.microsoft.com/office/powerpoint/2010/main" val="375048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 grpId="0" animBg="1"/>
      <p:bldP spid="11" grpId="0"/>
      <p:bldP spid="12" grpId="0"/>
      <p:bldP spid="13" grpId="0" animBg="1"/>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4894C0C-66AD-5F4E-B767-F938C9C181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2129" y="1381935"/>
            <a:ext cx="5888736" cy="2742408"/>
          </a:xfrm>
          <a:prstGeom prst="rect">
            <a:avLst/>
          </a:prstGeom>
        </p:spPr>
      </p:pic>
      <p:sp>
        <p:nvSpPr>
          <p:cNvPr id="27" name="Rectangle 26">
            <a:extLst>
              <a:ext uri="{FF2B5EF4-FFF2-40B4-BE49-F238E27FC236}">
                <a16:creationId xmlns:a16="http://schemas.microsoft.com/office/drawing/2014/main" id="{AC2235EE-B497-CF45-AABA-F05A8255D741}"/>
              </a:ext>
            </a:extLst>
          </p:cNvPr>
          <p:cNvSpPr/>
          <p:nvPr/>
        </p:nvSpPr>
        <p:spPr>
          <a:xfrm>
            <a:off x="1714251" y="4577826"/>
            <a:ext cx="2824491" cy="461665"/>
          </a:xfrm>
          <a:prstGeom prst="rect">
            <a:avLst/>
          </a:prstGeom>
        </p:spPr>
        <p:txBody>
          <a:bodyPr wrap="none">
            <a:spAutoFit/>
          </a:bodyPr>
          <a:lstStyle/>
          <a:p>
            <a:r>
              <a:rPr lang="en-US" altLang="zh-HK" sz="2400" b="1" dirty="0"/>
              <a:t>Biological Neuron</a:t>
            </a:r>
            <a:endParaRPr lang="zh-HK" altLang="en-US" sz="2400" b="1" dirty="0"/>
          </a:p>
        </p:txBody>
      </p:sp>
      <p:pic>
        <p:nvPicPr>
          <p:cNvPr id="83" name="Graphic 82">
            <a:extLst>
              <a:ext uri="{FF2B5EF4-FFF2-40B4-BE49-F238E27FC236}">
                <a16:creationId xmlns:a16="http://schemas.microsoft.com/office/drawing/2014/main" id="{4E0B54CD-A688-CF46-8BDC-4843C94698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97433" y="760400"/>
            <a:ext cx="5261864" cy="3529944"/>
          </a:xfrm>
          <a:prstGeom prst="rect">
            <a:avLst/>
          </a:prstGeom>
        </p:spPr>
      </p:pic>
      <p:sp>
        <p:nvSpPr>
          <p:cNvPr id="84" name="Rectangle 83">
            <a:extLst>
              <a:ext uri="{FF2B5EF4-FFF2-40B4-BE49-F238E27FC236}">
                <a16:creationId xmlns:a16="http://schemas.microsoft.com/office/drawing/2014/main" id="{98EB0A79-EE6C-A84A-8562-608032996AF1}"/>
              </a:ext>
            </a:extLst>
          </p:cNvPr>
          <p:cNvSpPr/>
          <p:nvPr/>
        </p:nvSpPr>
        <p:spPr>
          <a:xfrm>
            <a:off x="7611241" y="4577826"/>
            <a:ext cx="2634247" cy="461665"/>
          </a:xfrm>
          <a:prstGeom prst="rect">
            <a:avLst/>
          </a:prstGeom>
        </p:spPr>
        <p:txBody>
          <a:bodyPr wrap="none">
            <a:spAutoFit/>
          </a:bodyPr>
          <a:lstStyle/>
          <a:p>
            <a:r>
              <a:rPr lang="en-US" altLang="zh-HK" sz="2400" b="1" dirty="0"/>
              <a:t>Artificial Neuron</a:t>
            </a:r>
            <a:endParaRPr lang="zh-HK" altLang="en-US" sz="2400" b="1" dirty="0"/>
          </a:p>
        </p:txBody>
      </p:sp>
      <p:sp>
        <p:nvSpPr>
          <p:cNvPr id="2" name="Rounded Rectangular Callout 1">
            <a:extLst>
              <a:ext uri="{FF2B5EF4-FFF2-40B4-BE49-F238E27FC236}">
                <a16:creationId xmlns:a16="http://schemas.microsoft.com/office/drawing/2014/main" id="{9A9CA0E9-E1C8-1AB8-4AA3-94B4B8716E4F}"/>
              </a:ext>
            </a:extLst>
          </p:cNvPr>
          <p:cNvSpPr/>
          <p:nvPr/>
        </p:nvSpPr>
        <p:spPr>
          <a:xfrm>
            <a:off x="6255026" y="5181599"/>
            <a:ext cx="5711687" cy="1258958"/>
          </a:xfrm>
          <a:prstGeom prst="wedgeRoundRectCallout">
            <a:avLst>
              <a:gd name="adj1" fmla="val 8020"/>
              <a:gd name="adj2" fmla="val -6063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We can modify a neuron's behavior by adjusting its weights (loosely equivalent to how biological neurons are connected). This weight adjustment is crucial to the model's training process.</a:t>
            </a:r>
          </a:p>
        </p:txBody>
      </p:sp>
      <p:sp>
        <p:nvSpPr>
          <p:cNvPr id="3" name="Footer Placeholder 2">
            <a:extLst>
              <a:ext uri="{FF2B5EF4-FFF2-40B4-BE49-F238E27FC236}">
                <a16:creationId xmlns:a16="http://schemas.microsoft.com/office/drawing/2014/main" id="{0156ADB6-008A-9C47-4122-5651D18AA111}"/>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59256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84" grpId="0"/>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FD5F54-ED0B-C545-B3AA-D2CE7D1DCA03}"/>
              </a:ext>
            </a:extLst>
          </p:cNvPr>
          <p:cNvPicPr>
            <a:picLocks noChangeAspect="1"/>
          </p:cNvPicPr>
          <p:nvPr/>
        </p:nvPicPr>
        <p:blipFill>
          <a:blip r:embed="rId2"/>
          <a:stretch>
            <a:fillRect/>
          </a:stretch>
        </p:blipFill>
        <p:spPr>
          <a:xfrm>
            <a:off x="2808234" y="1178609"/>
            <a:ext cx="6575530" cy="4159405"/>
          </a:xfrm>
          <a:prstGeom prst="rect">
            <a:avLst/>
          </a:prstGeom>
        </p:spPr>
      </p:pic>
      <p:sp>
        <p:nvSpPr>
          <p:cNvPr id="3" name="Rectangle 2">
            <a:extLst>
              <a:ext uri="{FF2B5EF4-FFF2-40B4-BE49-F238E27FC236}">
                <a16:creationId xmlns:a16="http://schemas.microsoft.com/office/drawing/2014/main" id="{DA4D5D5B-40FC-F341-86E6-8054851EE28F}"/>
              </a:ext>
            </a:extLst>
          </p:cNvPr>
          <p:cNvSpPr/>
          <p:nvPr/>
        </p:nvSpPr>
        <p:spPr>
          <a:xfrm>
            <a:off x="4618382" y="5659841"/>
            <a:ext cx="2955233" cy="369332"/>
          </a:xfrm>
          <a:prstGeom prst="rect">
            <a:avLst/>
          </a:prstGeom>
        </p:spPr>
        <p:txBody>
          <a:bodyPr wrap="none">
            <a:spAutoFit/>
          </a:bodyPr>
          <a:lstStyle/>
          <a:p>
            <a:r>
              <a:rPr lang="en-US" altLang="zh-HK" b="1" dirty="0"/>
              <a:t>Artificial Neural Network</a:t>
            </a:r>
            <a:endParaRPr lang="zh-HK" altLang="en-US" b="1" dirty="0"/>
          </a:p>
        </p:txBody>
      </p:sp>
      <p:sp>
        <p:nvSpPr>
          <p:cNvPr id="4" name="Footer Placeholder 3">
            <a:extLst>
              <a:ext uri="{FF2B5EF4-FFF2-40B4-BE49-F238E27FC236}">
                <a16:creationId xmlns:a16="http://schemas.microsoft.com/office/drawing/2014/main" id="{2C0712F1-39B2-2099-8638-3BC5FB3683F2}"/>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712066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0113C-4861-7244-8B76-E5DF974AC49C}"/>
              </a:ext>
            </a:extLst>
          </p:cNvPr>
          <p:cNvPicPr>
            <a:picLocks noChangeAspect="1"/>
          </p:cNvPicPr>
          <p:nvPr/>
        </p:nvPicPr>
        <p:blipFill>
          <a:blip r:embed="rId2"/>
          <a:stretch>
            <a:fillRect/>
          </a:stretch>
        </p:blipFill>
        <p:spPr>
          <a:xfrm>
            <a:off x="5803632" y="1790752"/>
            <a:ext cx="841444" cy="3494903"/>
          </a:xfrm>
          <a:prstGeom prst="rect">
            <a:avLst/>
          </a:prstGeom>
        </p:spPr>
      </p:pic>
      <p:pic>
        <p:nvPicPr>
          <p:cNvPr id="3" name="Picture 2">
            <a:extLst>
              <a:ext uri="{FF2B5EF4-FFF2-40B4-BE49-F238E27FC236}">
                <a16:creationId xmlns:a16="http://schemas.microsoft.com/office/drawing/2014/main" id="{1EC453B4-2B45-FD41-A421-ED1B40733792}"/>
              </a:ext>
            </a:extLst>
          </p:cNvPr>
          <p:cNvPicPr>
            <a:picLocks noChangeAspect="1"/>
          </p:cNvPicPr>
          <p:nvPr/>
        </p:nvPicPr>
        <p:blipFill>
          <a:blip r:embed="rId2"/>
          <a:stretch>
            <a:fillRect/>
          </a:stretch>
        </p:blipFill>
        <p:spPr>
          <a:xfrm>
            <a:off x="7384973" y="1790752"/>
            <a:ext cx="841444" cy="3494903"/>
          </a:xfrm>
          <a:prstGeom prst="rect">
            <a:avLst/>
          </a:prstGeom>
        </p:spPr>
      </p:pic>
      <p:pic>
        <p:nvPicPr>
          <p:cNvPr id="4" name="Picture 3">
            <a:extLst>
              <a:ext uri="{FF2B5EF4-FFF2-40B4-BE49-F238E27FC236}">
                <a16:creationId xmlns:a16="http://schemas.microsoft.com/office/drawing/2014/main" id="{923877A1-A6C0-254A-882D-6F45F75847BC}"/>
              </a:ext>
            </a:extLst>
          </p:cNvPr>
          <p:cNvPicPr>
            <a:picLocks noChangeAspect="1"/>
          </p:cNvPicPr>
          <p:nvPr/>
        </p:nvPicPr>
        <p:blipFill>
          <a:blip r:embed="rId2"/>
          <a:stretch>
            <a:fillRect/>
          </a:stretch>
        </p:blipFill>
        <p:spPr>
          <a:xfrm>
            <a:off x="4222291" y="1790752"/>
            <a:ext cx="841444" cy="3494903"/>
          </a:xfrm>
          <a:prstGeom prst="rect">
            <a:avLst/>
          </a:prstGeom>
        </p:spPr>
      </p:pic>
      <p:sp>
        <p:nvSpPr>
          <p:cNvPr id="5" name="TextBox 4">
            <a:extLst>
              <a:ext uri="{FF2B5EF4-FFF2-40B4-BE49-F238E27FC236}">
                <a16:creationId xmlns:a16="http://schemas.microsoft.com/office/drawing/2014/main" id="{89D43E53-B09A-3A4E-B755-AA5975BD1A56}"/>
              </a:ext>
            </a:extLst>
          </p:cNvPr>
          <p:cNvSpPr txBox="1"/>
          <p:nvPr/>
        </p:nvSpPr>
        <p:spPr>
          <a:xfrm>
            <a:off x="2860437" y="1276350"/>
            <a:ext cx="684803" cy="369332"/>
          </a:xfrm>
          <a:prstGeom prst="rect">
            <a:avLst/>
          </a:prstGeom>
          <a:noFill/>
        </p:spPr>
        <p:txBody>
          <a:bodyPr wrap="none" rtlCol="0">
            <a:spAutoFit/>
          </a:bodyPr>
          <a:lstStyle/>
          <a:p>
            <a:r>
              <a:rPr lang="en-US" dirty="0"/>
              <a:t>Input</a:t>
            </a:r>
          </a:p>
        </p:txBody>
      </p:sp>
      <p:sp>
        <p:nvSpPr>
          <p:cNvPr id="6" name="TextBox 5">
            <a:extLst>
              <a:ext uri="{FF2B5EF4-FFF2-40B4-BE49-F238E27FC236}">
                <a16:creationId xmlns:a16="http://schemas.microsoft.com/office/drawing/2014/main" id="{903662EF-BA31-C74F-8987-E9E73AAE2459}"/>
              </a:ext>
            </a:extLst>
          </p:cNvPr>
          <p:cNvSpPr txBox="1"/>
          <p:nvPr/>
        </p:nvSpPr>
        <p:spPr>
          <a:xfrm>
            <a:off x="5803632" y="1285918"/>
            <a:ext cx="862737" cy="369332"/>
          </a:xfrm>
          <a:prstGeom prst="rect">
            <a:avLst/>
          </a:prstGeom>
          <a:noFill/>
        </p:spPr>
        <p:txBody>
          <a:bodyPr wrap="none" rtlCol="0">
            <a:spAutoFit/>
          </a:bodyPr>
          <a:lstStyle/>
          <a:p>
            <a:r>
              <a:rPr lang="en-US" altLang="zh-TW"/>
              <a:t>Hidden</a:t>
            </a:r>
            <a:endParaRPr lang="en-US" dirty="0"/>
          </a:p>
        </p:txBody>
      </p:sp>
      <p:sp>
        <p:nvSpPr>
          <p:cNvPr id="7" name="TextBox 6">
            <a:extLst>
              <a:ext uri="{FF2B5EF4-FFF2-40B4-BE49-F238E27FC236}">
                <a16:creationId xmlns:a16="http://schemas.microsoft.com/office/drawing/2014/main" id="{4F30218A-EF68-9647-AA2A-CA71412C4423}"/>
              </a:ext>
            </a:extLst>
          </p:cNvPr>
          <p:cNvSpPr txBox="1"/>
          <p:nvPr/>
        </p:nvSpPr>
        <p:spPr>
          <a:xfrm>
            <a:off x="8772688" y="1276350"/>
            <a:ext cx="856325" cy="369332"/>
          </a:xfrm>
          <a:prstGeom prst="rect">
            <a:avLst/>
          </a:prstGeom>
          <a:noFill/>
        </p:spPr>
        <p:txBody>
          <a:bodyPr wrap="none" rtlCol="0">
            <a:spAutoFit/>
          </a:bodyPr>
          <a:lstStyle/>
          <a:p>
            <a:r>
              <a:rPr lang="en-US"/>
              <a:t>Output</a:t>
            </a:r>
            <a:endParaRPr lang="en-US" dirty="0"/>
          </a:p>
        </p:txBody>
      </p:sp>
      <p:pic>
        <p:nvPicPr>
          <p:cNvPr id="8" name="Picture 7">
            <a:extLst>
              <a:ext uri="{FF2B5EF4-FFF2-40B4-BE49-F238E27FC236}">
                <a16:creationId xmlns:a16="http://schemas.microsoft.com/office/drawing/2014/main" id="{3D56F699-44F7-D849-9357-DA01FF81D3D5}"/>
              </a:ext>
            </a:extLst>
          </p:cNvPr>
          <p:cNvPicPr>
            <a:picLocks noChangeAspect="1"/>
          </p:cNvPicPr>
          <p:nvPr/>
        </p:nvPicPr>
        <p:blipFill>
          <a:blip r:embed="rId3"/>
          <a:stretch>
            <a:fillRect/>
          </a:stretch>
        </p:blipFill>
        <p:spPr>
          <a:xfrm>
            <a:off x="2878088" y="2176222"/>
            <a:ext cx="649503" cy="2701554"/>
          </a:xfrm>
          <a:prstGeom prst="rect">
            <a:avLst/>
          </a:prstGeom>
        </p:spPr>
      </p:pic>
      <p:pic>
        <p:nvPicPr>
          <p:cNvPr id="9" name="Picture 8">
            <a:extLst>
              <a:ext uri="{FF2B5EF4-FFF2-40B4-BE49-F238E27FC236}">
                <a16:creationId xmlns:a16="http://schemas.microsoft.com/office/drawing/2014/main" id="{529511BF-B5F3-C748-BF28-3DD66C835B28}"/>
              </a:ext>
            </a:extLst>
          </p:cNvPr>
          <p:cNvPicPr>
            <a:picLocks noChangeAspect="1"/>
          </p:cNvPicPr>
          <p:nvPr/>
        </p:nvPicPr>
        <p:blipFill>
          <a:blip r:embed="rId4"/>
          <a:stretch>
            <a:fillRect/>
          </a:stretch>
        </p:blipFill>
        <p:spPr>
          <a:xfrm>
            <a:off x="8879345" y="1877942"/>
            <a:ext cx="654480" cy="3320524"/>
          </a:xfrm>
          <a:prstGeom prst="rect">
            <a:avLst/>
          </a:prstGeom>
        </p:spPr>
      </p:pic>
      <p:pic>
        <p:nvPicPr>
          <p:cNvPr id="10" name="Picture 9">
            <a:extLst>
              <a:ext uri="{FF2B5EF4-FFF2-40B4-BE49-F238E27FC236}">
                <a16:creationId xmlns:a16="http://schemas.microsoft.com/office/drawing/2014/main" id="{D281ABED-1B14-4043-9A5A-2F80F1468CAC}"/>
              </a:ext>
            </a:extLst>
          </p:cNvPr>
          <p:cNvPicPr>
            <a:picLocks noChangeAspect="1"/>
          </p:cNvPicPr>
          <p:nvPr/>
        </p:nvPicPr>
        <p:blipFill>
          <a:blip r:embed="rId5"/>
          <a:stretch>
            <a:fillRect/>
          </a:stretch>
        </p:blipFill>
        <p:spPr>
          <a:xfrm>
            <a:off x="6645075" y="2016490"/>
            <a:ext cx="784100" cy="3021018"/>
          </a:xfrm>
          <a:prstGeom prst="rect">
            <a:avLst/>
          </a:prstGeom>
        </p:spPr>
      </p:pic>
      <p:pic>
        <p:nvPicPr>
          <p:cNvPr id="11" name="Picture 10">
            <a:extLst>
              <a:ext uri="{FF2B5EF4-FFF2-40B4-BE49-F238E27FC236}">
                <a16:creationId xmlns:a16="http://schemas.microsoft.com/office/drawing/2014/main" id="{B344BE10-9224-6141-854C-6003BA783052}"/>
              </a:ext>
            </a:extLst>
          </p:cNvPr>
          <p:cNvPicPr>
            <a:picLocks noChangeAspect="1"/>
          </p:cNvPicPr>
          <p:nvPr/>
        </p:nvPicPr>
        <p:blipFill>
          <a:blip r:embed="rId5"/>
          <a:stretch>
            <a:fillRect/>
          </a:stretch>
        </p:blipFill>
        <p:spPr>
          <a:xfrm>
            <a:off x="8203578" y="2016490"/>
            <a:ext cx="784100" cy="3021018"/>
          </a:xfrm>
          <a:prstGeom prst="rect">
            <a:avLst/>
          </a:prstGeom>
        </p:spPr>
      </p:pic>
      <p:pic>
        <p:nvPicPr>
          <p:cNvPr id="12" name="Picture 11">
            <a:extLst>
              <a:ext uri="{FF2B5EF4-FFF2-40B4-BE49-F238E27FC236}">
                <a16:creationId xmlns:a16="http://schemas.microsoft.com/office/drawing/2014/main" id="{03DF741A-E552-EB40-8DA7-693715E007C8}"/>
              </a:ext>
            </a:extLst>
          </p:cNvPr>
          <p:cNvPicPr>
            <a:picLocks noChangeAspect="1"/>
          </p:cNvPicPr>
          <p:nvPr/>
        </p:nvPicPr>
        <p:blipFill>
          <a:blip r:embed="rId5"/>
          <a:stretch>
            <a:fillRect/>
          </a:stretch>
        </p:blipFill>
        <p:spPr>
          <a:xfrm>
            <a:off x="5063734" y="2016490"/>
            <a:ext cx="784100" cy="3021018"/>
          </a:xfrm>
          <a:prstGeom prst="rect">
            <a:avLst/>
          </a:prstGeom>
        </p:spPr>
      </p:pic>
      <p:pic>
        <p:nvPicPr>
          <p:cNvPr id="13" name="Picture 12">
            <a:extLst>
              <a:ext uri="{FF2B5EF4-FFF2-40B4-BE49-F238E27FC236}">
                <a16:creationId xmlns:a16="http://schemas.microsoft.com/office/drawing/2014/main" id="{33060EDB-83A4-EE40-A8E1-F5FF6EDA6DC4}"/>
              </a:ext>
            </a:extLst>
          </p:cNvPr>
          <p:cNvPicPr>
            <a:picLocks noChangeAspect="1"/>
          </p:cNvPicPr>
          <p:nvPr/>
        </p:nvPicPr>
        <p:blipFill>
          <a:blip r:embed="rId6"/>
          <a:stretch>
            <a:fillRect/>
          </a:stretch>
        </p:blipFill>
        <p:spPr>
          <a:xfrm>
            <a:off x="3469252" y="2027695"/>
            <a:ext cx="797241" cy="3021018"/>
          </a:xfrm>
          <a:prstGeom prst="rect">
            <a:avLst/>
          </a:prstGeom>
        </p:spPr>
      </p:pic>
      <p:sp>
        <p:nvSpPr>
          <p:cNvPr id="14" name="Rectangle 13">
            <a:extLst>
              <a:ext uri="{FF2B5EF4-FFF2-40B4-BE49-F238E27FC236}">
                <a16:creationId xmlns:a16="http://schemas.microsoft.com/office/drawing/2014/main" id="{03C0759E-5807-4046-9BF9-9F80A333B1A2}"/>
              </a:ext>
            </a:extLst>
          </p:cNvPr>
          <p:cNvSpPr/>
          <p:nvPr/>
        </p:nvSpPr>
        <p:spPr>
          <a:xfrm>
            <a:off x="4930602" y="5646895"/>
            <a:ext cx="2587503" cy="369332"/>
          </a:xfrm>
          <a:prstGeom prst="rect">
            <a:avLst/>
          </a:prstGeom>
        </p:spPr>
        <p:txBody>
          <a:bodyPr wrap="none">
            <a:spAutoFit/>
          </a:bodyPr>
          <a:lstStyle/>
          <a:p>
            <a:r>
              <a:rPr lang="en-US" altLang="zh-HK" b="1" dirty="0"/>
              <a:t>Deep Neural Network</a:t>
            </a:r>
            <a:endParaRPr lang="zh-HK" altLang="en-US" b="1" dirty="0"/>
          </a:p>
        </p:txBody>
      </p:sp>
      <p:sp>
        <p:nvSpPr>
          <p:cNvPr id="15" name="Footer Placeholder 14">
            <a:extLst>
              <a:ext uri="{FF2B5EF4-FFF2-40B4-BE49-F238E27FC236}">
                <a16:creationId xmlns:a16="http://schemas.microsoft.com/office/drawing/2014/main" id="{BB55ACDB-9FC9-0902-BB97-51E0CD1C08B0}"/>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1268532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Treasure Map with solid fill">
            <a:extLst>
              <a:ext uri="{FF2B5EF4-FFF2-40B4-BE49-F238E27FC236}">
                <a16:creationId xmlns:a16="http://schemas.microsoft.com/office/drawing/2014/main" id="{82C5A253-A4FB-F968-2637-B0D6BF95B9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28840" y="2827737"/>
            <a:ext cx="1081152" cy="1081152"/>
          </a:xfrm>
          <a:prstGeom prst="rect">
            <a:avLst/>
          </a:prstGeom>
        </p:spPr>
      </p:pic>
      <p:pic>
        <p:nvPicPr>
          <p:cNvPr id="3" name="Graphic 2" descr="Hike with solid fill">
            <a:extLst>
              <a:ext uri="{FF2B5EF4-FFF2-40B4-BE49-F238E27FC236}">
                <a16:creationId xmlns:a16="http://schemas.microsoft.com/office/drawing/2014/main" id="{256E270B-FF0F-EFF6-F238-4F09B84374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2342" y="4077040"/>
            <a:ext cx="914400" cy="914400"/>
          </a:xfrm>
          <a:prstGeom prst="rect">
            <a:avLst/>
          </a:prstGeom>
        </p:spPr>
      </p:pic>
      <p:pic>
        <p:nvPicPr>
          <p:cNvPr id="4" name="Graphic 3" descr="Blueprint with solid fill">
            <a:extLst>
              <a:ext uri="{FF2B5EF4-FFF2-40B4-BE49-F238E27FC236}">
                <a16:creationId xmlns:a16="http://schemas.microsoft.com/office/drawing/2014/main" id="{A1889175-DB80-B05A-C8C7-770F888BF5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28841" y="4585328"/>
            <a:ext cx="1081151" cy="1081151"/>
          </a:xfrm>
          <a:prstGeom prst="rect">
            <a:avLst/>
          </a:prstGeom>
        </p:spPr>
      </p:pic>
      <p:pic>
        <p:nvPicPr>
          <p:cNvPr id="5" name="Graphic 4" descr="Statistics with solid fill">
            <a:extLst>
              <a:ext uri="{FF2B5EF4-FFF2-40B4-BE49-F238E27FC236}">
                <a16:creationId xmlns:a16="http://schemas.microsoft.com/office/drawing/2014/main" id="{92605309-24EF-4870-D84C-4D127D564B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833" y="3047557"/>
            <a:ext cx="1081151" cy="1081151"/>
          </a:xfrm>
          <a:prstGeom prst="rect">
            <a:avLst/>
          </a:prstGeom>
        </p:spPr>
      </p:pic>
      <p:pic>
        <p:nvPicPr>
          <p:cNvPr id="6" name="Graphic 5">
            <a:extLst>
              <a:ext uri="{FF2B5EF4-FFF2-40B4-BE49-F238E27FC236}">
                <a16:creationId xmlns:a16="http://schemas.microsoft.com/office/drawing/2014/main" id="{F9F8485D-7C88-7B2C-E63D-325F17EAB9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848" y="4684606"/>
            <a:ext cx="1625751" cy="1077422"/>
          </a:xfrm>
          <a:prstGeom prst="rect">
            <a:avLst/>
          </a:prstGeom>
        </p:spPr>
      </p:pic>
      <p:sp>
        <p:nvSpPr>
          <p:cNvPr id="7" name="TextBox 6">
            <a:extLst>
              <a:ext uri="{FF2B5EF4-FFF2-40B4-BE49-F238E27FC236}">
                <a16:creationId xmlns:a16="http://schemas.microsoft.com/office/drawing/2014/main" id="{35AD44D1-5CC2-A1DA-848D-9906429DE55C}"/>
              </a:ext>
            </a:extLst>
          </p:cNvPr>
          <p:cNvSpPr txBox="1"/>
          <p:nvPr/>
        </p:nvSpPr>
        <p:spPr>
          <a:xfrm>
            <a:off x="9934601" y="3819121"/>
            <a:ext cx="1869625" cy="523220"/>
          </a:xfrm>
          <a:prstGeom prst="rect">
            <a:avLst/>
          </a:prstGeom>
          <a:noFill/>
        </p:spPr>
        <p:txBody>
          <a:bodyPr wrap="square" rtlCol="0">
            <a:spAutoFit/>
          </a:bodyPr>
          <a:lstStyle/>
          <a:p>
            <a:pPr algn="ctr"/>
            <a:r>
              <a:rPr lang="en-US" sz="1400" dirty="0"/>
              <a:t>“Map” provided by developer</a:t>
            </a:r>
          </a:p>
        </p:txBody>
      </p:sp>
      <p:sp>
        <p:nvSpPr>
          <p:cNvPr id="8" name="TextBox 7">
            <a:extLst>
              <a:ext uri="{FF2B5EF4-FFF2-40B4-BE49-F238E27FC236}">
                <a16:creationId xmlns:a16="http://schemas.microsoft.com/office/drawing/2014/main" id="{1126C9BB-E7B3-E914-B3D5-13F39735410D}"/>
              </a:ext>
            </a:extLst>
          </p:cNvPr>
          <p:cNvSpPr txBox="1"/>
          <p:nvPr/>
        </p:nvSpPr>
        <p:spPr>
          <a:xfrm>
            <a:off x="9934601" y="5560595"/>
            <a:ext cx="1869625" cy="523220"/>
          </a:xfrm>
          <a:prstGeom prst="rect">
            <a:avLst/>
          </a:prstGeom>
          <a:noFill/>
        </p:spPr>
        <p:txBody>
          <a:bodyPr wrap="square" rtlCol="0">
            <a:spAutoFit/>
          </a:bodyPr>
          <a:lstStyle/>
          <a:p>
            <a:pPr algn="ctr"/>
            <a:r>
              <a:rPr lang="en-US" sz="1400" dirty="0"/>
              <a:t>“Map” created by model</a:t>
            </a:r>
          </a:p>
        </p:txBody>
      </p:sp>
      <p:pic>
        <p:nvPicPr>
          <p:cNvPr id="9" name="Graphic 8" descr="Images with solid fill">
            <a:extLst>
              <a:ext uri="{FF2B5EF4-FFF2-40B4-BE49-F238E27FC236}">
                <a16:creationId xmlns:a16="http://schemas.microsoft.com/office/drawing/2014/main" id="{9E5A80A1-9B85-569A-86CE-FC5F653D71D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77994" y="3908889"/>
            <a:ext cx="677624" cy="677624"/>
          </a:xfrm>
          <a:prstGeom prst="rect">
            <a:avLst/>
          </a:prstGeom>
        </p:spPr>
      </p:pic>
      <p:pic>
        <p:nvPicPr>
          <p:cNvPr id="10" name="Graphic 9" descr="Images with solid fill">
            <a:extLst>
              <a:ext uri="{FF2B5EF4-FFF2-40B4-BE49-F238E27FC236}">
                <a16:creationId xmlns:a16="http://schemas.microsoft.com/office/drawing/2014/main" id="{B48DCA6C-DFA8-6C9E-BAF7-B93199FCB44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77439" y="3908889"/>
            <a:ext cx="677624" cy="677624"/>
          </a:xfrm>
          <a:prstGeom prst="rect">
            <a:avLst/>
          </a:prstGeom>
        </p:spPr>
      </p:pic>
      <p:pic>
        <p:nvPicPr>
          <p:cNvPr id="11" name="Graphic 10" descr="Images with solid fill">
            <a:extLst>
              <a:ext uri="{FF2B5EF4-FFF2-40B4-BE49-F238E27FC236}">
                <a16:creationId xmlns:a16="http://schemas.microsoft.com/office/drawing/2014/main" id="{051AEE06-8E5D-EF45-FBAA-703145469C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64929" y="4479315"/>
            <a:ext cx="677624" cy="677624"/>
          </a:xfrm>
          <a:prstGeom prst="rect">
            <a:avLst/>
          </a:prstGeom>
        </p:spPr>
      </p:pic>
      <p:pic>
        <p:nvPicPr>
          <p:cNvPr id="12" name="Graphic 11" descr="Images with solid fill">
            <a:extLst>
              <a:ext uri="{FF2B5EF4-FFF2-40B4-BE49-F238E27FC236}">
                <a16:creationId xmlns:a16="http://schemas.microsoft.com/office/drawing/2014/main" id="{E88AED2C-4347-8E5F-9F8A-B198EEA4079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61138" y="4479315"/>
            <a:ext cx="677624" cy="677624"/>
          </a:xfrm>
          <a:prstGeom prst="rect">
            <a:avLst/>
          </a:prstGeom>
        </p:spPr>
      </p:pic>
      <p:pic>
        <p:nvPicPr>
          <p:cNvPr id="17" name="Graphic 16" descr="Research with solid fill">
            <a:extLst>
              <a:ext uri="{FF2B5EF4-FFF2-40B4-BE49-F238E27FC236}">
                <a16:creationId xmlns:a16="http://schemas.microsoft.com/office/drawing/2014/main" id="{5CF4AB72-4E70-DA40-59E5-CDF96FAC04A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18556" y="4447796"/>
            <a:ext cx="1048437" cy="1048437"/>
          </a:xfrm>
          <a:prstGeom prst="rect">
            <a:avLst/>
          </a:prstGeom>
        </p:spPr>
      </p:pic>
      <p:pic>
        <p:nvPicPr>
          <p:cNvPr id="19" name="Graphic 18" descr="Cat with solid fill">
            <a:extLst>
              <a:ext uri="{FF2B5EF4-FFF2-40B4-BE49-F238E27FC236}">
                <a16:creationId xmlns:a16="http://schemas.microsoft.com/office/drawing/2014/main" id="{FB185090-7751-3A9C-242E-C5170502458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543426" y="2879604"/>
            <a:ext cx="914400" cy="914400"/>
          </a:xfrm>
          <a:prstGeom prst="rect">
            <a:avLst/>
          </a:prstGeom>
        </p:spPr>
      </p:pic>
      <p:pic>
        <p:nvPicPr>
          <p:cNvPr id="21" name="Graphic 20" descr="Dog with solid fill">
            <a:extLst>
              <a:ext uri="{FF2B5EF4-FFF2-40B4-BE49-F238E27FC236}">
                <a16:creationId xmlns:a16="http://schemas.microsoft.com/office/drawing/2014/main" id="{8AE9F16E-4F53-D2B2-B1E6-882B4B43F6B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89502" y="3566051"/>
            <a:ext cx="914400" cy="914400"/>
          </a:xfrm>
          <a:prstGeom prst="rect">
            <a:avLst/>
          </a:prstGeom>
        </p:spPr>
      </p:pic>
      <p:pic>
        <p:nvPicPr>
          <p:cNvPr id="23" name="Graphic 22" descr="List with solid fill">
            <a:extLst>
              <a:ext uri="{FF2B5EF4-FFF2-40B4-BE49-F238E27FC236}">
                <a16:creationId xmlns:a16="http://schemas.microsoft.com/office/drawing/2014/main" id="{8C622B7E-8F34-473A-61A3-33E0AB6B8C9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370700" y="2813759"/>
            <a:ext cx="914400" cy="914400"/>
          </a:xfrm>
          <a:prstGeom prst="rect">
            <a:avLst/>
          </a:prstGeom>
        </p:spPr>
      </p:pic>
      <p:sp>
        <p:nvSpPr>
          <p:cNvPr id="13" name="Title 12">
            <a:extLst>
              <a:ext uri="{FF2B5EF4-FFF2-40B4-BE49-F238E27FC236}">
                <a16:creationId xmlns:a16="http://schemas.microsoft.com/office/drawing/2014/main" id="{ACB63B77-086A-FB63-3973-DD313F897A0E}"/>
              </a:ext>
            </a:extLst>
          </p:cNvPr>
          <p:cNvSpPr>
            <a:spLocks noGrp="1"/>
          </p:cNvSpPr>
          <p:nvPr>
            <p:ph type="title"/>
          </p:nvPr>
        </p:nvSpPr>
        <p:spPr/>
        <p:txBody>
          <a:bodyPr>
            <a:normAutofit fontScale="90000"/>
          </a:bodyPr>
          <a:lstStyle/>
          <a:p>
            <a:r>
              <a:rPr lang="en-US" dirty="0"/>
              <a:t>Feature 2: Feature extraction and representation</a:t>
            </a:r>
          </a:p>
        </p:txBody>
      </p:sp>
      <p:sp>
        <p:nvSpPr>
          <p:cNvPr id="15" name="TextBox 14">
            <a:extLst>
              <a:ext uri="{FF2B5EF4-FFF2-40B4-BE49-F238E27FC236}">
                <a16:creationId xmlns:a16="http://schemas.microsoft.com/office/drawing/2014/main" id="{153D5DDC-4E2C-303E-BB55-D26099AD3F7B}"/>
              </a:ext>
            </a:extLst>
          </p:cNvPr>
          <p:cNvSpPr txBox="1"/>
          <p:nvPr/>
        </p:nvSpPr>
        <p:spPr>
          <a:xfrm>
            <a:off x="690571" y="2352411"/>
            <a:ext cx="1511076" cy="646331"/>
          </a:xfrm>
          <a:prstGeom prst="rect">
            <a:avLst/>
          </a:prstGeom>
          <a:noFill/>
        </p:spPr>
        <p:txBody>
          <a:bodyPr wrap="square" rtlCol="0">
            <a:spAutoFit/>
          </a:bodyPr>
          <a:lstStyle/>
          <a:p>
            <a:pPr algn="ctr"/>
            <a:r>
              <a:rPr lang="en-US" b="1" dirty="0"/>
              <a:t>Data-driven methods</a:t>
            </a:r>
          </a:p>
        </p:txBody>
      </p:sp>
      <p:sp>
        <p:nvSpPr>
          <p:cNvPr id="16" name="TextBox 15">
            <a:extLst>
              <a:ext uri="{FF2B5EF4-FFF2-40B4-BE49-F238E27FC236}">
                <a16:creationId xmlns:a16="http://schemas.microsoft.com/office/drawing/2014/main" id="{BD7E5BDE-7794-C48D-4A62-39ABE66D6FE9}"/>
              </a:ext>
            </a:extLst>
          </p:cNvPr>
          <p:cNvSpPr txBox="1"/>
          <p:nvPr/>
        </p:nvSpPr>
        <p:spPr>
          <a:xfrm>
            <a:off x="654354" y="4020821"/>
            <a:ext cx="1583510" cy="307777"/>
          </a:xfrm>
          <a:prstGeom prst="rect">
            <a:avLst/>
          </a:prstGeom>
          <a:noFill/>
        </p:spPr>
        <p:txBody>
          <a:bodyPr wrap="none" rtlCol="0">
            <a:spAutoFit/>
          </a:bodyPr>
          <a:lstStyle/>
          <a:p>
            <a:r>
              <a:rPr lang="en-US" sz="1400" dirty="0"/>
              <a:t>general methods</a:t>
            </a:r>
          </a:p>
        </p:txBody>
      </p:sp>
      <p:sp>
        <p:nvSpPr>
          <p:cNvPr id="18" name="TextBox 17">
            <a:extLst>
              <a:ext uri="{FF2B5EF4-FFF2-40B4-BE49-F238E27FC236}">
                <a16:creationId xmlns:a16="http://schemas.microsoft.com/office/drawing/2014/main" id="{12EB8F56-AA31-9335-5FE2-3579E8AA98C0}"/>
              </a:ext>
            </a:extLst>
          </p:cNvPr>
          <p:cNvSpPr txBox="1"/>
          <p:nvPr/>
        </p:nvSpPr>
        <p:spPr>
          <a:xfrm>
            <a:off x="815984" y="5662594"/>
            <a:ext cx="1321196" cy="307777"/>
          </a:xfrm>
          <a:prstGeom prst="rect">
            <a:avLst/>
          </a:prstGeom>
          <a:noFill/>
        </p:spPr>
        <p:txBody>
          <a:bodyPr wrap="none" rtlCol="0">
            <a:spAutoFit/>
          </a:bodyPr>
          <a:lstStyle/>
          <a:p>
            <a:r>
              <a:rPr lang="en-US" sz="1400" dirty="0"/>
              <a:t>deep learning</a:t>
            </a:r>
          </a:p>
        </p:txBody>
      </p:sp>
      <p:sp>
        <p:nvSpPr>
          <p:cNvPr id="20" name="Right Arrow 19">
            <a:extLst>
              <a:ext uri="{FF2B5EF4-FFF2-40B4-BE49-F238E27FC236}">
                <a16:creationId xmlns:a16="http://schemas.microsoft.com/office/drawing/2014/main" id="{20BDE472-001E-5ADA-57C1-2E2247015F88}"/>
              </a:ext>
            </a:extLst>
          </p:cNvPr>
          <p:cNvSpPr/>
          <p:nvPr/>
        </p:nvSpPr>
        <p:spPr>
          <a:xfrm>
            <a:off x="2445498" y="4298390"/>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BB45B81-A348-2965-6DF9-9A5A874D5B6A}"/>
              </a:ext>
            </a:extLst>
          </p:cNvPr>
          <p:cNvSpPr txBox="1"/>
          <p:nvPr/>
        </p:nvSpPr>
        <p:spPr>
          <a:xfrm>
            <a:off x="3316957" y="5156939"/>
            <a:ext cx="1264257" cy="307777"/>
          </a:xfrm>
          <a:prstGeom prst="rect">
            <a:avLst/>
          </a:prstGeom>
          <a:noFill/>
        </p:spPr>
        <p:txBody>
          <a:bodyPr wrap="none" rtlCol="0">
            <a:spAutoFit/>
          </a:bodyPr>
          <a:lstStyle/>
          <a:p>
            <a:r>
              <a:rPr lang="en-US" sz="1400" dirty="0"/>
              <a:t>training data</a:t>
            </a:r>
          </a:p>
        </p:txBody>
      </p:sp>
      <p:sp>
        <p:nvSpPr>
          <p:cNvPr id="24" name="TextBox 23">
            <a:extLst>
              <a:ext uri="{FF2B5EF4-FFF2-40B4-BE49-F238E27FC236}">
                <a16:creationId xmlns:a16="http://schemas.microsoft.com/office/drawing/2014/main" id="{7E13317A-198C-C40E-1CB0-0ACA833EE055}"/>
              </a:ext>
            </a:extLst>
          </p:cNvPr>
          <p:cNvSpPr txBox="1"/>
          <p:nvPr/>
        </p:nvSpPr>
        <p:spPr>
          <a:xfrm>
            <a:off x="2278599" y="4773399"/>
            <a:ext cx="882251" cy="523220"/>
          </a:xfrm>
          <a:prstGeom prst="rect">
            <a:avLst/>
          </a:prstGeom>
          <a:noFill/>
        </p:spPr>
        <p:txBody>
          <a:bodyPr wrap="square" rtlCol="0">
            <a:spAutoFit/>
          </a:bodyPr>
          <a:lstStyle/>
          <a:p>
            <a:pPr algn="ctr"/>
            <a:r>
              <a:rPr lang="en-US" sz="1400" dirty="0"/>
              <a:t>both require</a:t>
            </a:r>
          </a:p>
        </p:txBody>
      </p:sp>
      <p:sp>
        <p:nvSpPr>
          <p:cNvPr id="25" name="Right Arrow 24">
            <a:extLst>
              <a:ext uri="{FF2B5EF4-FFF2-40B4-BE49-F238E27FC236}">
                <a16:creationId xmlns:a16="http://schemas.microsoft.com/office/drawing/2014/main" id="{3D3FA944-EEA0-2767-08FF-2CFFCA74EA80}"/>
              </a:ext>
            </a:extLst>
          </p:cNvPr>
          <p:cNvSpPr/>
          <p:nvPr/>
        </p:nvSpPr>
        <p:spPr>
          <a:xfrm>
            <a:off x="4856500" y="4315217"/>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534C800-1A91-55E0-46C3-07E50202F2D2}"/>
              </a:ext>
            </a:extLst>
          </p:cNvPr>
          <p:cNvSpPr txBox="1"/>
          <p:nvPr/>
        </p:nvSpPr>
        <p:spPr>
          <a:xfrm>
            <a:off x="4726085" y="4822740"/>
            <a:ext cx="882251" cy="307777"/>
          </a:xfrm>
          <a:prstGeom prst="rect">
            <a:avLst/>
          </a:prstGeom>
          <a:noFill/>
        </p:spPr>
        <p:txBody>
          <a:bodyPr wrap="square" rtlCol="0">
            <a:spAutoFit/>
          </a:bodyPr>
          <a:lstStyle/>
          <a:p>
            <a:pPr algn="ctr"/>
            <a:r>
              <a:rPr lang="en-US" sz="1400" dirty="0"/>
              <a:t>but …</a:t>
            </a:r>
          </a:p>
        </p:txBody>
      </p:sp>
      <p:sp>
        <p:nvSpPr>
          <p:cNvPr id="28" name="Rounded Rectangular Callout 27">
            <a:extLst>
              <a:ext uri="{FF2B5EF4-FFF2-40B4-BE49-F238E27FC236}">
                <a16:creationId xmlns:a16="http://schemas.microsoft.com/office/drawing/2014/main" id="{8F4ED4AD-74D2-334F-C197-AB3525EABE38}"/>
              </a:ext>
            </a:extLst>
          </p:cNvPr>
          <p:cNvSpPr/>
          <p:nvPr/>
        </p:nvSpPr>
        <p:spPr>
          <a:xfrm>
            <a:off x="7187642" y="1858496"/>
            <a:ext cx="1751963" cy="1136642"/>
          </a:xfrm>
          <a:prstGeom prst="wedgeRoundRectCallout">
            <a:avLst>
              <a:gd name="adj1" fmla="val -50971"/>
              <a:gd name="adj2" fmla="val 6723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400" dirty="0"/>
              <a:t>Features: </a:t>
            </a:r>
          </a:p>
          <a:p>
            <a:r>
              <a:rPr lang="en-US" sz="1400" dirty="0"/>
              <a:t>shape, size, or color of the ears, nose, or tail?</a:t>
            </a:r>
          </a:p>
        </p:txBody>
      </p:sp>
      <p:sp>
        <p:nvSpPr>
          <p:cNvPr id="29" name="Right Arrow 28">
            <a:extLst>
              <a:ext uri="{FF2B5EF4-FFF2-40B4-BE49-F238E27FC236}">
                <a16:creationId xmlns:a16="http://schemas.microsoft.com/office/drawing/2014/main" id="{9BEA56F2-F94E-623C-AEAA-D395347709EB}"/>
              </a:ext>
            </a:extLst>
          </p:cNvPr>
          <p:cNvSpPr/>
          <p:nvPr/>
        </p:nvSpPr>
        <p:spPr>
          <a:xfrm>
            <a:off x="7674735" y="4315217"/>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93E4098-4E07-F4CD-B82F-BD34EA9B58C1}"/>
              </a:ext>
            </a:extLst>
          </p:cNvPr>
          <p:cNvSpPr txBox="1"/>
          <p:nvPr/>
        </p:nvSpPr>
        <p:spPr>
          <a:xfrm>
            <a:off x="7459859" y="4818127"/>
            <a:ext cx="882251" cy="307777"/>
          </a:xfrm>
          <a:prstGeom prst="rect">
            <a:avLst/>
          </a:prstGeom>
          <a:noFill/>
        </p:spPr>
        <p:txBody>
          <a:bodyPr wrap="square" rtlCol="0">
            <a:spAutoFit/>
          </a:bodyPr>
          <a:lstStyle/>
          <a:p>
            <a:pPr algn="ctr"/>
            <a:r>
              <a:rPr lang="en-US" sz="1400" dirty="0"/>
              <a:t>it’s like…</a:t>
            </a:r>
          </a:p>
        </p:txBody>
      </p:sp>
      <p:sp>
        <p:nvSpPr>
          <p:cNvPr id="32" name="Right Arrow 31">
            <a:extLst>
              <a:ext uri="{FF2B5EF4-FFF2-40B4-BE49-F238E27FC236}">
                <a16:creationId xmlns:a16="http://schemas.microsoft.com/office/drawing/2014/main" id="{45A03E5D-4646-5F1E-2724-30EC89635F8E}"/>
              </a:ext>
            </a:extLst>
          </p:cNvPr>
          <p:cNvSpPr/>
          <p:nvPr/>
        </p:nvSpPr>
        <p:spPr>
          <a:xfrm rot="18909087">
            <a:off x="9410771" y="3471219"/>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3383CDBA-C2AB-9BBE-AB69-5AAB8130053E}"/>
              </a:ext>
            </a:extLst>
          </p:cNvPr>
          <p:cNvSpPr/>
          <p:nvPr/>
        </p:nvSpPr>
        <p:spPr>
          <a:xfrm rot="2749851">
            <a:off x="9411331" y="4739337"/>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ular Callout 33">
            <a:extLst>
              <a:ext uri="{FF2B5EF4-FFF2-40B4-BE49-F238E27FC236}">
                <a16:creationId xmlns:a16="http://schemas.microsoft.com/office/drawing/2014/main" id="{7F27D008-3F2D-9191-858C-B7B251F9405B}"/>
              </a:ext>
            </a:extLst>
          </p:cNvPr>
          <p:cNvSpPr/>
          <p:nvPr/>
        </p:nvSpPr>
        <p:spPr>
          <a:xfrm>
            <a:off x="5581342" y="5398095"/>
            <a:ext cx="1433483" cy="543376"/>
          </a:xfrm>
          <a:prstGeom prst="wedgeRoundRectCallout">
            <a:avLst>
              <a:gd name="adj1" fmla="val 33151"/>
              <a:gd name="adj2" fmla="val -7646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400" dirty="0"/>
              <a:t>Self-discovery of features</a:t>
            </a:r>
          </a:p>
        </p:txBody>
      </p:sp>
      <p:sp>
        <p:nvSpPr>
          <p:cNvPr id="14" name="Footer Placeholder 13">
            <a:extLst>
              <a:ext uri="{FF2B5EF4-FFF2-40B4-BE49-F238E27FC236}">
                <a16:creationId xmlns:a16="http://schemas.microsoft.com/office/drawing/2014/main" id="{BDFA8A94-C9B2-6856-BEB7-C720D5B55EFE}"/>
              </a:ext>
            </a:extLst>
          </p:cNvPr>
          <p:cNvSpPr>
            <a:spLocks noGrp="1"/>
          </p:cNvSpPr>
          <p:nvPr>
            <p:ph type="ftr" sz="quarter" idx="11"/>
          </p:nvPr>
        </p:nvSpPr>
        <p:spPr/>
        <p:txBody>
          <a:bodyPr/>
          <a:lstStyle/>
          <a:p>
            <a:r>
              <a:rPr lang="en-US"/>
              <a:t>Artificial Intelligence and Financial Translation (Sai-cheong Siu, September 2023)</a:t>
            </a:r>
          </a:p>
        </p:txBody>
      </p:sp>
    </p:spTree>
    <p:extLst>
      <p:ext uri="{BB962C8B-B14F-4D97-AF65-F5344CB8AC3E}">
        <p14:creationId xmlns:p14="http://schemas.microsoft.com/office/powerpoint/2010/main" val="116774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5" grpId="0"/>
      <p:bldP spid="16" grpId="0"/>
      <p:bldP spid="18" grpId="0"/>
      <p:bldP spid="20" grpId="0" animBg="1"/>
      <p:bldP spid="22" grpId="0"/>
      <p:bldP spid="24" grpId="0"/>
      <p:bldP spid="25" grpId="0" animBg="1"/>
      <p:bldP spid="26" grpId="0"/>
      <p:bldP spid="28" grpId="0" animBg="1"/>
      <p:bldP spid="29" grpId="0" animBg="1"/>
      <p:bldP spid="30" grpId="0"/>
      <p:bldP spid="32" grpId="0" animBg="1"/>
      <p:bldP spid="33" grpId="0" animBg="1"/>
      <p:bldP spid="3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2DBC631-AA24-2778-F314-3FD5DF1481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19436" y="1374226"/>
            <a:ext cx="1989291" cy="1318348"/>
          </a:xfrm>
          <a:prstGeom prst="rect">
            <a:avLst/>
          </a:prstGeom>
        </p:spPr>
      </p:pic>
      <p:pic>
        <p:nvPicPr>
          <p:cNvPr id="3" name="Graphic 2" descr="Images with solid fill">
            <a:extLst>
              <a:ext uri="{FF2B5EF4-FFF2-40B4-BE49-F238E27FC236}">
                <a16:creationId xmlns:a16="http://schemas.microsoft.com/office/drawing/2014/main" id="{A5A1F0D7-7068-9D42-F121-4E661643C2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80000" y="1694588"/>
            <a:ext cx="677624" cy="677624"/>
          </a:xfrm>
          <a:prstGeom prst="rect">
            <a:avLst/>
          </a:prstGeom>
        </p:spPr>
      </p:pic>
      <p:sp>
        <p:nvSpPr>
          <p:cNvPr id="4" name="Right Arrow 3">
            <a:extLst>
              <a:ext uri="{FF2B5EF4-FFF2-40B4-BE49-F238E27FC236}">
                <a16:creationId xmlns:a16="http://schemas.microsoft.com/office/drawing/2014/main" id="{67924879-08FA-1012-543E-00A4E62D6CA2}"/>
              </a:ext>
            </a:extLst>
          </p:cNvPr>
          <p:cNvSpPr/>
          <p:nvPr/>
        </p:nvSpPr>
        <p:spPr>
          <a:xfrm>
            <a:off x="4141175" y="1788419"/>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0A63458D-B3DD-A7D5-0CB1-893A9B01E277}"/>
              </a:ext>
            </a:extLst>
          </p:cNvPr>
          <p:cNvSpPr/>
          <p:nvPr/>
        </p:nvSpPr>
        <p:spPr>
          <a:xfrm>
            <a:off x="7900985" y="1788419"/>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2FFAE1A-CECF-54CC-CD97-2182E4909719}"/>
              </a:ext>
            </a:extLst>
          </p:cNvPr>
          <p:cNvSpPr txBox="1"/>
          <p:nvPr/>
        </p:nvSpPr>
        <p:spPr>
          <a:xfrm>
            <a:off x="8908439" y="1815104"/>
            <a:ext cx="1827744" cy="369332"/>
          </a:xfrm>
          <a:prstGeom prst="rect">
            <a:avLst/>
          </a:prstGeom>
          <a:noFill/>
        </p:spPr>
        <p:txBody>
          <a:bodyPr wrap="none" rtlCol="0">
            <a:spAutoFit/>
          </a:bodyPr>
          <a:lstStyle/>
          <a:p>
            <a:r>
              <a:rPr lang="en-US" dirty="0"/>
              <a:t>A cat or a dog?</a:t>
            </a:r>
          </a:p>
        </p:txBody>
      </p:sp>
      <p:pic>
        <p:nvPicPr>
          <p:cNvPr id="10" name="Graphic 9" descr="Document with solid fill">
            <a:extLst>
              <a:ext uri="{FF2B5EF4-FFF2-40B4-BE49-F238E27FC236}">
                <a16:creationId xmlns:a16="http://schemas.microsoft.com/office/drawing/2014/main" id="{FAFED218-3DB5-A9DB-7D44-C7C2FF6962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3487" y="3920820"/>
            <a:ext cx="914400" cy="914400"/>
          </a:xfrm>
          <a:prstGeom prst="rect">
            <a:avLst/>
          </a:prstGeom>
        </p:spPr>
      </p:pic>
      <p:sp>
        <p:nvSpPr>
          <p:cNvPr id="11" name="Right Arrow 10">
            <a:extLst>
              <a:ext uri="{FF2B5EF4-FFF2-40B4-BE49-F238E27FC236}">
                <a16:creationId xmlns:a16="http://schemas.microsoft.com/office/drawing/2014/main" id="{C4A34673-F22E-5E3C-251D-4E3A40085E14}"/>
              </a:ext>
            </a:extLst>
          </p:cNvPr>
          <p:cNvSpPr/>
          <p:nvPr/>
        </p:nvSpPr>
        <p:spPr>
          <a:xfrm>
            <a:off x="4156338" y="4126565"/>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FE0FDAFC-1427-2CB3-9B11-405F4AAB6D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16954" y="3681704"/>
            <a:ext cx="1989291" cy="1318348"/>
          </a:xfrm>
          <a:prstGeom prst="rect">
            <a:avLst/>
          </a:prstGeom>
        </p:spPr>
      </p:pic>
      <p:sp>
        <p:nvSpPr>
          <p:cNvPr id="13" name="Right Arrow 12">
            <a:extLst>
              <a:ext uri="{FF2B5EF4-FFF2-40B4-BE49-F238E27FC236}">
                <a16:creationId xmlns:a16="http://schemas.microsoft.com/office/drawing/2014/main" id="{6CC2DC65-AF96-D74B-9130-BDD7DB627C7C}"/>
              </a:ext>
            </a:extLst>
          </p:cNvPr>
          <p:cNvSpPr/>
          <p:nvPr/>
        </p:nvSpPr>
        <p:spPr>
          <a:xfrm>
            <a:off x="7891809" y="4126565"/>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9BF3DB7-8CF1-12FD-79AB-95EF0662F136}"/>
              </a:ext>
            </a:extLst>
          </p:cNvPr>
          <p:cNvSpPr txBox="1"/>
          <p:nvPr/>
        </p:nvSpPr>
        <p:spPr>
          <a:xfrm>
            <a:off x="8686391" y="4156212"/>
            <a:ext cx="2271840" cy="369332"/>
          </a:xfrm>
          <a:prstGeom prst="rect">
            <a:avLst/>
          </a:prstGeom>
          <a:noFill/>
        </p:spPr>
        <p:txBody>
          <a:bodyPr wrap="none" rtlCol="0">
            <a:spAutoFit/>
          </a:bodyPr>
          <a:lstStyle/>
          <a:p>
            <a:r>
              <a:rPr lang="en-US" dirty="0"/>
              <a:t>Positive or negative</a:t>
            </a:r>
          </a:p>
        </p:txBody>
      </p:sp>
      <p:pic>
        <p:nvPicPr>
          <p:cNvPr id="15" name="Graphic 14" descr="Document with solid fill">
            <a:extLst>
              <a:ext uri="{FF2B5EF4-FFF2-40B4-BE49-F238E27FC236}">
                <a16:creationId xmlns:a16="http://schemas.microsoft.com/office/drawing/2014/main" id="{8CC15ABD-9AE6-03A9-85F4-1B5DB435B4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37613" y="5039292"/>
            <a:ext cx="914400" cy="914400"/>
          </a:xfrm>
          <a:prstGeom prst="rect">
            <a:avLst/>
          </a:prstGeom>
        </p:spPr>
      </p:pic>
      <p:sp>
        <p:nvSpPr>
          <p:cNvPr id="16" name="Right Arrow 15">
            <a:extLst>
              <a:ext uri="{FF2B5EF4-FFF2-40B4-BE49-F238E27FC236}">
                <a16:creationId xmlns:a16="http://schemas.microsoft.com/office/drawing/2014/main" id="{CD2EA0C7-0B9E-4ED9-BCD3-17C206271A8C}"/>
              </a:ext>
            </a:extLst>
          </p:cNvPr>
          <p:cNvSpPr/>
          <p:nvPr/>
        </p:nvSpPr>
        <p:spPr>
          <a:xfrm>
            <a:off x="4150230" y="5295638"/>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72D64CB0-3079-3C73-00D7-D624630A02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20736" y="4855957"/>
            <a:ext cx="1989291" cy="1318348"/>
          </a:xfrm>
          <a:prstGeom prst="rect">
            <a:avLst/>
          </a:prstGeom>
        </p:spPr>
      </p:pic>
      <p:pic>
        <p:nvPicPr>
          <p:cNvPr id="18" name="Graphic 17" descr="Document with solid fill">
            <a:extLst>
              <a:ext uri="{FF2B5EF4-FFF2-40B4-BE49-F238E27FC236}">
                <a16:creationId xmlns:a16="http://schemas.microsoft.com/office/drawing/2014/main" id="{5706C558-0C60-6E5C-8D10-84B4180E86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53727" y="5038065"/>
            <a:ext cx="914400" cy="914400"/>
          </a:xfrm>
          <a:prstGeom prst="rect">
            <a:avLst/>
          </a:prstGeom>
        </p:spPr>
      </p:pic>
      <p:sp>
        <p:nvSpPr>
          <p:cNvPr id="19" name="Right Arrow 18">
            <a:extLst>
              <a:ext uri="{FF2B5EF4-FFF2-40B4-BE49-F238E27FC236}">
                <a16:creationId xmlns:a16="http://schemas.microsoft.com/office/drawing/2014/main" id="{43060C8F-69BE-C1FC-B6A8-A2CAD0FE53FA}"/>
              </a:ext>
            </a:extLst>
          </p:cNvPr>
          <p:cNvSpPr/>
          <p:nvPr/>
        </p:nvSpPr>
        <p:spPr>
          <a:xfrm>
            <a:off x="7900985" y="5295638"/>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Upward trend with solid fill">
            <a:extLst>
              <a:ext uri="{FF2B5EF4-FFF2-40B4-BE49-F238E27FC236}">
                <a16:creationId xmlns:a16="http://schemas.microsoft.com/office/drawing/2014/main" id="{53D52409-4529-7A76-C62C-88E447DC2D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53727" y="2658944"/>
            <a:ext cx="914400" cy="914400"/>
          </a:xfrm>
          <a:prstGeom prst="rect">
            <a:avLst/>
          </a:prstGeom>
        </p:spPr>
      </p:pic>
      <p:pic>
        <p:nvPicPr>
          <p:cNvPr id="27" name="Graphic 26" descr="Signal with solid fill">
            <a:extLst>
              <a:ext uri="{FF2B5EF4-FFF2-40B4-BE49-F238E27FC236}">
                <a16:creationId xmlns:a16="http://schemas.microsoft.com/office/drawing/2014/main" id="{E31A81F1-FF5E-BC95-ACC1-FF6CE86871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61612" y="2708984"/>
            <a:ext cx="914400" cy="914400"/>
          </a:xfrm>
          <a:prstGeom prst="rect">
            <a:avLst/>
          </a:prstGeom>
        </p:spPr>
      </p:pic>
      <p:sp>
        <p:nvSpPr>
          <p:cNvPr id="28" name="Right Arrow 27">
            <a:extLst>
              <a:ext uri="{FF2B5EF4-FFF2-40B4-BE49-F238E27FC236}">
                <a16:creationId xmlns:a16="http://schemas.microsoft.com/office/drawing/2014/main" id="{53F332A3-5B05-8891-36FE-7DDBD640E592}"/>
              </a:ext>
            </a:extLst>
          </p:cNvPr>
          <p:cNvSpPr/>
          <p:nvPr/>
        </p:nvSpPr>
        <p:spPr>
          <a:xfrm>
            <a:off x="4150230" y="2957492"/>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1E0B3B56-BCF5-1A7D-B140-CB67F3E53C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13172" y="2549773"/>
            <a:ext cx="1989291" cy="1318348"/>
          </a:xfrm>
          <a:prstGeom prst="rect">
            <a:avLst/>
          </a:prstGeom>
        </p:spPr>
      </p:pic>
      <p:sp>
        <p:nvSpPr>
          <p:cNvPr id="30" name="Right Arrow 29">
            <a:extLst>
              <a:ext uri="{FF2B5EF4-FFF2-40B4-BE49-F238E27FC236}">
                <a16:creationId xmlns:a16="http://schemas.microsoft.com/office/drawing/2014/main" id="{7B91524C-051C-7753-4D9A-75095FC10E0E}"/>
              </a:ext>
            </a:extLst>
          </p:cNvPr>
          <p:cNvSpPr/>
          <p:nvPr/>
        </p:nvSpPr>
        <p:spPr>
          <a:xfrm>
            <a:off x="7900985" y="2957491"/>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BB81C734-1849-6766-9389-F5A8E5778081}"/>
              </a:ext>
            </a:extLst>
          </p:cNvPr>
          <p:cNvSpPr>
            <a:spLocks noGrp="1"/>
          </p:cNvSpPr>
          <p:nvPr>
            <p:ph type="title"/>
          </p:nvPr>
        </p:nvSpPr>
        <p:spPr>
          <a:xfrm>
            <a:off x="565150" y="770890"/>
            <a:ext cx="8516220" cy="1268984"/>
          </a:xfrm>
        </p:spPr>
        <p:txBody>
          <a:bodyPr>
            <a:normAutofit fontScale="90000"/>
          </a:bodyPr>
          <a:lstStyle/>
          <a:p>
            <a:r>
              <a:rPr lang="en-US" dirty="0"/>
              <a:t>Feature 3: Versatility across domains</a:t>
            </a:r>
          </a:p>
        </p:txBody>
      </p:sp>
      <p:sp>
        <p:nvSpPr>
          <p:cNvPr id="20" name="TextBox 19">
            <a:extLst>
              <a:ext uri="{FF2B5EF4-FFF2-40B4-BE49-F238E27FC236}">
                <a16:creationId xmlns:a16="http://schemas.microsoft.com/office/drawing/2014/main" id="{07E408F8-4C32-6F4C-FCE9-9F92F51AD370}"/>
              </a:ext>
            </a:extLst>
          </p:cNvPr>
          <p:cNvSpPr txBox="1"/>
          <p:nvPr/>
        </p:nvSpPr>
        <p:spPr>
          <a:xfrm>
            <a:off x="981426" y="4054854"/>
            <a:ext cx="1276760" cy="646331"/>
          </a:xfrm>
          <a:prstGeom prst="rect">
            <a:avLst/>
          </a:prstGeom>
          <a:noFill/>
        </p:spPr>
        <p:txBody>
          <a:bodyPr wrap="none" rtlCol="0">
            <a:spAutoFit/>
          </a:bodyPr>
          <a:lstStyle/>
          <a:p>
            <a:r>
              <a:rPr lang="en-US" dirty="0"/>
              <a:t>Sentiment</a:t>
            </a:r>
          </a:p>
          <a:p>
            <a:r>
              <a:rPr lang="en-US" dirty="0"/>
              <a:t>analysis</a:t>
            </a:r>
          </a:p>
        </p:txBody>
      </p:sp>
      <p:sp>
        <p:nvSpPr>
          <p:cNvPr id="22" name="TextBox 21">
            <a:extLst>
              <a:ext uri="{FF2B5EF4-FFF2-40B4-BE49-F238E27FC236}">
                <a16:creationId xmlns:a16="http://schemas.microsoft.com/office/drawing/2014/main" id="{D4491A1D-9E14-7AFB-B932-00E4EF5BAB5F}"/>
              </a:ext>
            </a:extLst>
          </p:cNvPr>
          <p:cNvSpPr txBox="1"/>
          <p:nvPr/>
        </p:nvSpPr>
        <p:spPr>
          <a:xfrm>
            <a:off x="986933" y="1710234"/>
            <a:ext cx="1451292" cy="646331"/>
          </a:xfrm>
          <a:prstGeom prst="rect">
            <a:avLst/>
          </a:prstGeom>
          <a:noFill/>
        </p:spPr>
        <p:txBody>
          <a:bodyPr wrap="square" rtlCol="0">
            <a:spAutoFit/>
          </a:bodyPr>
          <a:lstStyle/>
          <a:p>
            <a:r>
              <a:rPr lang="en-US" dirty="0"/>
              <a:t>Image recognition</a:t>
            </a:r>
          </a:p>
        </p:txBody>
      </p:sp>
      <p:sp>
        <p:nvSpPr>
          <p:cNvPr id="23" name="TextBox 22">
            <a:extLst>
              <a:ext uri="{FF2B5EF4-FFF2-40B4-BE49-F238E27FC236}">
                <a16:creationId xmlns:a16="http://schemas.microsoft.com/office/drawing/2014/main" id="{0EC0889C-AC63-D5A1-584E-F7C3CFD35DA0}"/>
              </a:ext>
            </a:extLst>
          </p:cNvPr>
          <p:cNvSpPr txBox="1"/>
          <p:nvPr/>
        </p:nvSpPr>
        <p:spPr>
          <a:xfrm>
            <a:off x="986933" y="2885781"/>
            <a:ext cx="1451292" cy="646331"/>
          </a:xfrm>
          <a:prstGeom prst="rect">
            <a:avLst/>
          </a:prstGeom>
          <a:noFill/>
        </p:spPr>
        <p:txBody>
          <a:bodyPr wrap="square" rtlCol="0">
            <a:spAutoFit/>
          </a:bodyPr>
          <a:lstStyle/>
          <a:p>
            <a:r>
              <a:rPr lang="en-US" dirty="0"/>
              <a:t>Trend prediction</a:t>
            </a:r>
          </a:p>
        </p:txBody>
      </p:sp>
      <p:sp>
        <p:nvSpPr>
          <p:cNvPr id="24" name="TextBox 23">
            <a:extLst>
              <a:ext uri="{FF2B5EF4-FFF2-40B4-BE49-F238E27FC236}">
                <a16:creationId xmlns:a16="http://schemas.microsoft.com/office/drawing/2014/main" id="{856AD744-16F4-B94E-89A2-B13DEFBE75E6}"/>
              </a:ext>
            </a:extLst>
          </p:cNvPr>
          <p:cNvSpPr txBox="1"/>
          <p:nvPr/>
        </p:nvSpPr>
        <p:spPr>
          <a:xfrm>
            <a:off x="998390" y="5000052"/>
            <a:ext cx="1553390" cy="923330"/>
          </a:xfrm>
          <a:prstGeom prst="rect">
            <a:avLst/>
          </a:prstGeom>
          <a:noFill/>
        </p:spPr>
        <p:txBody>
          <a:bodyPr wrap="square" rtlCol="0">
            <a:spAutoFit/>
          </a:bodyPr>
          <a:lstStyle/>
          <a:p>
            <a:r>
              <a:rPr lang="en-US" dirty="0"/>
              <a:t>Text generation / translation</a:t>
            </a:r>
          </a:p>
        </p:txBody>
      </p:sp>
      <p:sp>
        <p:nvSpPr>
          <p:cNvPr id="7" name="Footer Placeholder 6">
            <a:extLst>
              <a:ext uri="{FF2B5EF4-FFF2-40B4-BE49-F238E27FC236}">
                <a16:creationId xmlns:a16="http://schemas.microsoft.com/office/drawing/2014/main" id="{1F44986E-66E4-56DA-49F5-F48F104DAD82}"/>
              </a:ext>
            </a:extLst>
          </p:cNvPr>
          <p:cNvSpPr>
            <a:spLocks noGrp="1"/>
          </p:cNvSpPr>
          <p:nvPr>
            <p:ph type="ftr" sz="quarter" idx="11"/>
          </p:nvPr>
        </p:nvSpPr>
        <p:spPr/>
        <p:txBody>
          <a:bodyPr/>
          <a:lstStyle/>
          <a:p>
            <a:r>
              <a:rPr lang="en-US"/>
              <a:t>Artificial Intelligence and Financial Translation (Sai-cheong Siu, September 2023)</a:t>
            </a:r>
          </a:p>
        </p:txBody>
      </p:sp>
    </p:spTree>
    <p:extLst>
      <p:ext uri="{BB962C8B-B14F-4D97-AF65-F5344CB8AC3E}">
        <p14:creationId xmlns:p14="http://schemas.microsoft.com/office/powerpoint/2010/main" val="304503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11" grpId="0" animBg="1"/>
      <p:bldP spid="13" grpId="0" animBg="1"/>
      <p:bldP spid="14" grpId="0"/>
      <p:bldP spid="16" grpId="0" animBg="1"/>
      <p:bldP spid="19" grpId="0" animBg="1"/>
      <p:bldP spid="28" grpId="0" animBg="1"/>
      <p:bldP spid="30" grpId="0" animBg="1"/>
      <p:bldP spid="20" grpId="0"/>
      <p:bldP spid="22" grpId="0"/>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DC4C41-BDB5-D69E-FD41-C85E59E6600A}"/>
              </a:ext>
            </a:extLst>
          </p:cNvPr>
          <p:cNvSpPr>
            <a:spLocks noGrp="1"/>
          </p:cNvSpPr>
          <p:nvPr>
            <p:ph type="title"/>
          </p:nvPr>
        </p:nvSpPr>
        <p:spPr>
          <a:xfrm>
            <a:off x="565150" y="770890"/>
            <a:ext cx="7335835" cy="1268984"/>
          </a:xfrm>
        </p:spPr>
        <p:txBody>
          <a:bodyPr>
            <a:normAutofit/>
          </a:bodyPr>
          <a:lstStyle/>
          <a:p>
            <a:pPr>
              <a:lnSpc>
                <a:spcPct val="90000"/>
              </a:lnSpc>
            </a:pPr>
            <a:r>
              <a:rPr lang="en-US" dirty="0"/>
              <a:t>Feature 4: Resurgence in popularity</a:t>
            </a:r>
            <a:endParaRPr lang="en-US"/>
          </a:p>
        </p:txBody>
      </p:sp>
      <p:cxnSp>
        <p:nvCxnSpPr>
          <p:cNvPr id="11" name="Straight Connector 10">
            <a:extLst>
              <a:ext uri="{FF2B5EF4-FFF2-40B4-BE49-F238E27FC236}">
                <a16:creationId xmlns:a16="http://schemas.microsoft.com/office/drawing/2014/main" id="{65824CF1-E973-7D48-9ECB-68CF79EC0D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FB3DB1B8-D12F-49A6-80C5-031054B16A22}"/>
              </a:ext>
            </a:extLst>
          </p:cNvPr>
          <p:cNvGraphicFramePr>
            <a:graphicFrameLocks noGrp="1"/>
          </p:cNvGraphicFramePr>
          <p:nvPr>
            <p:ph idx="1"/>
            <p:extLst>
              <p:ext uri="{D42A27DB-BD31-4B8C-83A1-F6EECF244321}">
                <p14:modId xmlns:p14="http://schemas.microsoft.com/office/powerpoint/2010/main" val="107927288"/>
              </p:ext>
            </p:extLst>
          </p:nvPr>
        </p:nvGraphicFramePr>
        <p:xfrm>
          <a:off x="967562" y="2497074"/>
          <a:ext cx="10249787" cy="3263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7E2B8F27-FAD3-92E5-7B9E-4D19D99EC84B}"/>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319538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0F6DDD46-7067-47E2-A2A1-1A023EDFEB9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9B2E1770-DD85-4C9A-B472-BAC918C79449}"/>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7349BC1E-5062-472B-A148-F5A644A1EEA7}"/>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45622CA3-86D6-462A-85DC-43B3EABA51B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7C5DE5B7-CAA6-4CE1-A62E-527EED9F609D}"/>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BCC7DA55-87FF-4961-B819-FBE61CA4CD70}"/>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3A54DFDE-8F2F-4A84-B3D5-CE826C8BCA1B}"/>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7DB3AABA-228C-4F5D-89C3-D172D5CB62E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6F25C-3A70-5E05-EC62-76F5A0246684}"/>
              </a:ext>
            </a:extLst>
          </p:cNvPr>
          <p:cNvSpPr>
            <a:spLocks noGrp="1"/>
          </p:cNvSpPr>
          <p:nvPr>
            <p:ph type="title"/>
          </p:nvPr>
        </p:nvSpPr>
        <p:spPr/>
        <p:txBody>
          <a:bodyPr/>
          <a:lstStyle/>
          <a:p>
            <a:r>
              <a:rPr lang="en-US" dirty="0"/>
              <a:t>Key Concepts</a:t>
            </a:r>
          </a:p>
        </p:txBody>
      </p:sp>
      <p:sp>
        <p:nvSpPr>
          <p:cNvPr id="3" name="Rounded Rectangle 2">
            <a:extLst>
              <a:ext uri="{FF2B5EF4-FFF2-40B4-BE49-F238E27FC236}">
                <a16:creationId xmlns:a16="http://schemas.microsoft.com/office/drawing/2014/main" id="{65E889B5-CAD7-1603-D31C-D6F6E4E1F99A}"/>
              </a:ext>
            </a:extLst>
          </p:cNvPr>
          <p:cNvSpPr/>
          <p:nvPr/>
        </p:nvSpPr>
        <p:spPr>
          <a:xfrm>
            <a:off x="516626" y="1558332"/>
            <a:ext cx="3174839" cy="6608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1. Key Components</a:t>
            </a:r>
          </a:p>
        </p:txBody>
      </p:sp>
      <p:sp>
        <p:nvSpPr>
          <p:cNvPr id="4" name="Rounded Rectangle 3">
            <a:extLst>
              <a:ext uri="{FF2B5EF4-FFF2-40B4-BE49-F238E27FC236}">
                <a16:creationId xmlns:a16="http://schemas.microsoft.com/office/drawing/2014/main" id="{E42416AC-A2DD-3290-1C8D-8C222F02CB1A}"/>
              </a:ext>
            </a:extLst>
          </p:cNvPr>
          <p:cNvSpPr/>
          <p:nvPr/>
        </p:nvSpPr>
        <p:spPr>
          <a:xfrm>
            <a:off x="3850279" y="1558332"/>
            <a:ext cx="3174839" cy="660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2. Key Tasks</a:t>
            </a:r>
          </a:p>
        </p:txBody>
      </p:sp>
      <p:pic>
        <p:nvPicPr>
          <p:cNvPr id="6" name="Graphic 5" descr="Database with solid fill">
            <a:extLst>
              <a:ext uri="{FF2B5EF4-FFF2-40B4-BE49-F238E27FC236}">
                <a16:creationId xmlns:a16="http://schemas.microsoft.com/office/drawing/2014/main" id="{ADF88541-D90E-9025-B091-17DFBA3A5A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7215" y="2459960"/>
            <a:ext cx="1320246" cy="1320246"/>
          </a:xfrm>
          <a:prstGeom prst="rect">
            <a:avLst/>
          </a:prstGeom>
        </p:spPr>
      </p:pic>
      <p:sp>
        <p:nvSpPr>
          <p:cNvPr id="7" name="TextBox 6">
            <a:extLst>
              <a:ext uri="{FF2B5EF4-FFF2-40B4-BE49-F238E27FC236}">
                <a16:creationId xmlns:a16="http://schemas.microsoft.com/office/drawing/2014/main" id="{B1FC2ECC-9C3F-BFF2-92AC-4499FD817084}"/>
              </a:ext>
            </a:extLst>
          </p:cNvPr>
          <p:cNvSpPr txBox="1"/>
          <p:nvPr/>
        </p:nvSpPr>
        <p:spPr>
          <a:xfrm>
            <a:off x="274124" y="3708143"/>
            <a:ext cx="1829921" cy="523220"/>
          </a:xfrm>
          <a:prstGeom prst="rect">
            <a:avLst/>
          </a:prstGeom>
          <a:noFill/>
        </p:spPr>
        <p:txBody>
          <a:bodyPr wrap="square" rtlCol="0">
            <a:spAutoFit/>
          </a:bodyPr>
          <a:lstStyle/>
          <a:p>
            <a:pPr algn="ctr"/>
            <a:r>
              <a:rPr lang="en-US" sz="2800" dirty="0"/>
              <a:t>Data</a:t>
            </a:r>
          </a:p>
        </p:txBody>
      </p:sp>
      <p:pic>
        <p:nvPicPr>
          <p:cNvPr id="8" name="Graphic 7" descr="Network diagram with solid fill">
            <a:extLst>
              <a:ext uri="{FF2B5EF4-FFF2-40B4-BE49-F238E27FC236}">
                <a16:creationId xmlns:a16="http://schemas.microsoft.com/office/drawing/2014/main" id="{938189F5-4F99-DC81-1363-513B199C97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35752" y="2622281"/>
            <a:ext cx="914400" cy="914400"/>
          </a:xfrm>
          <a:prstGeom prst="rect">
            <a:avLst/>
          </a:prstGeom>
        </p:spPr>
      </p:pic>
      <p:pic>
        <p:nvPicPr>
          <p:cNvPr id="9" name="Graphic 8" descr="Network diagram with solid fill">
            <a:extLst>
              <a:ext uri="{FF2B5EF4-FFF2-40B4-BE49-F238E27FC236}">
                <a16:creationId xmlns:a16="http://schemas.microsoft.com/office/drawing/2014/main" id="{34B3301F-DC00-026D-B33D-0DFC934828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2643832" y="2593428"/>
            <a:ext cx="914400" cy="914400"/>
          </a:xfrm>
          <a:prstGeom prst="rect">
            <a:avLst/>
          </a:prstGeom>
        </p:spPr>
      </p:pic>
      <p:sp>
        <p:nvSpPr>
          <p:cNvPr id="11" name="TextBox 10">
            <a:extLst>
              <a:ext uri="{FF2B5EF4-FFF2-40B4-BE49-F238E27FC236}">
                <a16:creationId xmlns:a16="http://schemas.microsoft.com/office/drawing/2014/main" id="{D9C914B8-34AE-BEBD-879B-1918B7CDE0CF}"/>
              </a:ext>
            </a:extLst>
          </p:cNvPr>
          <p:cNvSpPr txBox="1"/>
          <p:nvPr/>
        </p:nvSpPr>
        <p:spPr>
          <a:xfrm>
            <a:off x="2100280" y="3708143"/>
            <a:ext cx="1626469" cy="523220"/>
          </a:xfrm>
          <a:prstGeom prst="rect">
            <a:avLst/>
          </a:prstGeom>
          <a:noFill/>
        </p:spPr>
        <p:txBody>
          <a:bodyPr wrap="square" rtlCol="0">
            <a:spAutoFit/>
          </a:bodyPr>
          <a:lstStyle/>
          <a:p>
            <a:r>
              <a:rPr lang="en-US" sz="2800" dirty="0"/>
              <a:t>Network</a:t>
            </a:r>
          </a:p>
        </p:txBody>
      </p:sp>
      <p:pic>
        <p:nvPicPr>
          <p:cNvPr id="13" name="Graphic 12" descr="Mathematics with solid fill">
            <a:extLst>
              <a:ext uri="{FF2B5EF4-FFF2-40B4-BE49-F238E27FC236}">
                <a16:creationId xmlns:a16="http://schemas.microsoft.com/office/drawing/2014/main" id="{F4ABB330-A726-1A09-DCDA-527FD5F435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80942" y="4426953"/>
            <a:ext cx="914400" cy="914400"/>
          </a:xfrm>
          <a:prstGeom prst="rect">
            <a:avLst/>
          </a:prstGeom>
        </p:spPr>
      </p:pic>
      <p:sp>
        <p:nvSpPr>
          <p:cNvPr id="14" name="TextBox 13">
            <a:extLst>
              <a:ext uri="{FF2B5EF4-FFF2-40B4-BE49-F238E27FC236}">
                <a16:creationId xmlns:a16="http://schemas.microsoft.com/office/drawing/2014/main" id="{C8CBF1DE-E545-B5A5-E4AC-C17DB48A6434}"/>
              </a:ext>
            </a:extLst>
          </p:cNvPr>
          <p:cNvSpPr txBox="1"/>
          <p:nvPr/>
        </p:nvSpPr>
        <p:spPr>
          <a:xfrm>
            <a:off x="1280848" y="5341353"/>
            <a:ext cx="1829921" cy="523220"/>
          </a:xfrm>
          <a:prstGeom prst="rect">
            <a:avLst/>
          </a:prstGeom>
          <a:noFill/>
        </p:spPr>
        <p:txBody>
          <a:bodyPr wrap="square" rtlCol="0">
            <a:spAutoFit/>
          </a:bodyPr>
          <a:lstStyle/>
          <a:p>
            <a:r>
              <a:rPr lang="en-US" sz="2800" dirty="0"/>
              <a:t>Algorithm</a:t>
            </a:r>
          </a:p>
        </p:txBody>
      </p:sp>
      <p:sp>
        <p:nvSpPr>
          <p:cNvPr id="15" name="TextBox 14">
            <a:extLst>
              <a:ext uri="{FF2B5EF4-FFF2-40B4-BE49-F238E27FC236}">
                <a16:creationId xmlns:a16="http://schemas.microsoft.com/office/drawing/2014/main" id="{618B6DF5-9AE0-138F-6B68-4B9F46BC32F7}"/>
              </a:ext>
            </a:extLst>
          </p:cNvPr>
          <p:cNvSpPr txBox="1"/>
          <p:nvPr/>
        </p:nvSpPr>
        <p:spPr>
          <a:xfrm>
            <a:off x="4262606" y="2299587"/>
            <a:ext cx="3174839" cy="461665"/>
          </a:xfrm>
          <a:prstGeom prst="rect">
            <a:avLst/>
          </a:prstGeom>
          <a:noFill/>
        </p:spPr>
        <p:txBody>
          <a:bodyPr wrap="square" rtlCol="0">
            <a:spAutoFit/>
          </a:bodyPr>
          <a:lstStyle/>
          <a:p>
            <a:r>
              <a:rPr lang="en-US" sz="2400" b="1" dirty="0">
                <a:solidFill>
                  <a:schemeClr val="accent1"/>
                </a:solidFill>
              </a:rPr>
              <a:t>1. Data Collection</a:t>
            </a:r>
          </a:p>
        </p:txBody>
      </p:sp>
      <p:sp>
        <p:nvSpPr>
          <p:cNvPr id="16" name="TextBox 15">
            <a:extLst>
              <a:ext uri="{FF2B5EF4-FFF2-40B4-BE49-F238E27FC236}">
                <a16:creationId xmlns:a16="http://schemas.microsoft.com/office/drawing/2014/main" id="{9966F3AD-5B1E-2D4E-3D0B-421FAA5223B5}"/>
              </a:ext>
            </a:extLst>
          </p:cNvPr>
          <p:cNvSpPr txBox="1"/>
          <p:nvPr/>
        </p:nvSpPr>
        <p:spPr>
          <a:xfrm>
            <a:off x="8584414" y="2325404"/>
            <a:ext cx="3174839" cy="461665"/>
          </a:xfrm>
          <a:prstGeom prst="rect">
            <a:avLst/>
          </a:prstGeom>
          <a:noFill/>
        </p:spPr>
        <p:txBody>
          <a:bodyPr wrap="square" rtlCol="0">
            <a:spAutoFit/>
          </a:bodyPr>
          <a:lstStyle/>
          <a:p>
            <a:r>
              <a:rPr lang="en-US" sz="2400" b="1" dirty="0">
                <a:solidFill>
                  <a:schemeClr val="accent1"/>
                </a:solidFill>
              </a:rPr>
              <a:t>2. Model Design</a:t>
            </a:r>
          </a:p>
        </p:txBody>
      </p:sp>
      <p:sp>
        <p:nvSpPr>
          <p:cNvPr id="17" name="TextBox 16">
            <a:extLst>
              <a:ext uri="{FF2B5EF4-FFF2-40B4-BE49-F238E27FC236}">
                <a16:creationId xmlns:a16="http://schemas.microsoft.com/office/drawing/2014/main" id="{92E03134-E08A-18C3-B343-E838A9DEA9EB}"/>
              </a:ext>
            </a:extLst>
          </p:cNvPr>
          <p:cNvSpPr txBox="1"/>
          <p:nvPr/>
        </p:nvSpPr>
        <p:spPr>
          <a:xfrm>
            <a:off x="4332693" y="4186461"/>
            <a:ext cx="3174839" cy="461665"/>
          </a:xfrm>
          <a:prstGeom prst="rect">
            <a:avLst/>
          </a:prstGeom>
          <a:noFill/>
        </p:spPr>
        <p:txBody>
          <a:bodyPr wrap="square" rtlCol="0">
            <a:spAutoFit/>
          </a:bodyPr>
          <a:lstStyle/>
          <a:p>
            <a:r>
              <a:rPr lang="en-US" sz="2400" b="1" dirty="0">
                <a:solidFill>
                  <a:schemeClr val="accent1"/>
                </a:solidFill>
              </a:rPr>
              <a:t>3. Model Training</a:t>
            </a:r>
          </a:p>
        </p:txBody>
      </p:sp>
      <p:sp>
        <p:nvSpPr>
          <p:cNvPr id="18" name="TextBox 17">
            <a:extLst>
              <a:ext uri="{FF2B5EF4-FFF2-40B4-BE49-F238E27FC236}">
                <a16:creationId xmlns:a16="http://schemas.microsoft.com/office/drawing/2014/main" id="{3BCBCF1C-D1AE-FD63-0023-122A2F422EF9}"/>
              </a:ext>
            </a:extLst>
          </p:cNvPr>
          <p:cNvSpPr txBox="1"/>
          <p:nvPr/>
        </p:nvSpPr>
        <p:spPr>
          <a:xfrm>
            <a:off x="8375733" y="4196120"/>
            <a:ext cx="3074072" cy="461665"/>
          </a:xfrm>
          <a:prstGeom prst="rect">
            <a:avLst/>
          </a:prstGeom>
          <a:noFill/>
        </p:spPr>
        <p:txBody>
          <a:bodyPr wrap="square" rtlCol="0">
            <a:spAutoFit/>
          </a:bodyPr>
          <a:lstStyle/>
          <a:p>
            <a:r>
              <a:rPr lang="en-US" sz="2400" b="1" dirty="0">
                <a:solidFill>
                  <a:schemeClr val="accent1"/>
                </a:solidFill>
              </a:rPr>
              <a:t>4. Model Evaluation</a:t>
            </a:r>
          </a:p>
        </p:txBody>
      </p:sp>
      <p:pic>
        <p:nvPicPr>
          <p:cNvPr id="20" name="Graphic 19" descr="Remote learning language with solid fill">
            <a:extLst>
              <a:ext uri="{FF2B5EF4-FFF2-40B4-BE49-F238E27FC236}">
                <a16:creationId xmlns:a16="http://schemas.microsoft.com/office/drawing/2014/main" id="{E05D26BD-6C35-0F0B-3B26-F24F5D4490D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40858" y="4770479"/>
            <a:ext cx="1139531" cy="1139531"/>
          </a:xfrm>
          <a:prstGeom prst="rect">
            <a:avLst/>
          </a:prstGeom>
        </p:spPr>
      </p:pic>
      <p:pic>
        <p:nvPicPr>
          <p:cNvPr id="22" name="Graphic 21" descr="Clipboard Mixed with solid fill">
            <a:extLst>
              <a:ext uri="{FF2B5EF4-FFF2-40B4-BE49-F238E27FC236}">
                <a16:creationId xmlns:a16="http://schemas.microsoft.com/office/drawing/2014/main" id="{015054DD-DE6A-3F94-048E-83158F180D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92736" y="4689829"/>
            <a:ext cx="1240066" cy="1240066"/>
          </a:xfrm>
          <a:prstGeom prst="rect">
            <a:avLst/>
          </a:prstGeom>
        </p:spPr>
      </p:pic>
      <p:pic>
        <p:nvPicPr>
          <p:cNvPr id="26" name="Graphic 25" descr="Database outline">
            <a:extLst>
              <a:ext uri="{FF2B5EF4-FFF2-40B4-BE49-F238E27FC236}">
                <a16:creationId xmlns:a16="http://schemas.microsoft.com/office/drawing/2014/main" id="{6E0129B8-E31B-9B9B-A208-2E36EFE6473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485" y="2998038"/>
            <a:ext cx="914400" cy="914400"/>
          </a:xfrm>
          <a:prstGeom prst="rect">
            <a:avLst/>
          </a:prstGeom>
        </p:spPr>
      </p:pic>
      <p:pic>
        <p:nvPicPr>
          <p:cNvPr id="28" name="Graphic 27" descr="Database with solid fill">
            <a:extLst>
              <a:ext uri="{FF2B5EF4-FFF2-40B4-BE49-F238E27FC236}">
                <a16:creationId xmlns:a16="http://schemas.microsoft.com/office/drawing/2014/main" id="{05EA4A6F-9CA9-416C-464B-79130390B7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28173" y="3032111"/>
            <a:ext cx="914400" cy="914400"/>
          </a:xfrm>
          <a:prstGeom prst="rect">
            <a:avLst/>
          </a:prstGeom>
        </p:spPr>
      </p:pic>
      <p:sp>
        <p:nvSpPr>
          <p:cNvPr id="29" name="TextBox 28">
            <a:extLst>
              <a:ext uri="{FF2B5EF4-FFF2-40B4-BE49-F238E27FC236}">
                <a16:creationId xmlns:a16="http://schemas.microsoft.com/office/drawing/2014/main" id="{5D5CD2FD-A616-B5AC-5B0D-39D58083CF57}"/>
              </a:ext>
            </a:extLst>
          </p:cNvPr>
          <p:cNvSpPr txBox="1"/>
          <p:nvPr/>
        </p:nvSpPr>
        <p:spPr>
          <a:xfrm>
            <a:off x="5850024" y="3005645"/>
            <a:ext cx="2032757" cy="923330"/>
          </a:xfrm>
          <a:prstGeom prst="rect">
            <a:avLst/>
          </a:prstGeom>
          <a:noFill/>
        </p:spPr>
        <p:txBody>
          <a:bodyPr wrap="square" rtlCol="0">
            <a:spAutoFit/>
          </a:bodyPr>
          <a:lstStyle/>
          <a:p>
            <a:pPr marL="342900" indent="-342900">
              <a:buAutoNum type="alphaLcPeriod"/>
            </a:pPr>
            <a:r>
              <a:rPr lang="en-US" dirty="0"/>
              <a:t>Training</a:t>
            </a:r>
          </a:p>
          <a:p>
            <a:pPr marL="342900" indent="-342900">
              <a:buAutoNum type="alphaLcPeriod"/>
            </a:pPr>
            <a:r>
              <a:rPr lang="en-US" dirty="0"/>
              <a:t>Validation</a:t>
            </a:r>
          </a:p>
          <a:p>
            <a:pPr marL="342900" indent="-342900">
              <a:buAutoNum type="alphaLcPeriod"/>
            </a:pPr>
            <a:r>
              <a:rPr lang="en-US" dirty="0"/>
              <a:t>Test</a:t>
            </a:r>
          </a:p>
        </p:txBody>
      </p:sp>
      <p:sp>
        <p:nvSpPr>
          <p:cNvPr id="30" name="TextBox 29">
            <a:extLst>
              <a:ext uri="{FF2B5EF4-FFF2-40B4-BE49-F238E27FC236}">
                <a16:creationId xmlns:a16="http://schemas.microsoft.com/office/drawing/2014/main" id="{DC66AC3F-D659-BC7B-C04A-F2DA04884131}"/>
              </a:ext>
            </a:extLst>
          </p:cNvPr>
          <p:cNvSpPr txBox="1"/>
          <p:nvPr/>
        </p:nvSpPr>
        <p:spPr>
          <a:xfrm>
            <a:off x="3957425" y="4553462"/>
            <a:ext cx="2737767" cy="1200329"/>
          </a:xfrm>
          <a:prstGeom prst="rect">
            <a:avLst/>
          </a:prstGeom>
          <a:noFill/>
        </p:spPr>
        <p:txBody>
          <a:bodyPr wrap="square" rtlCol="0">
            <a:spAutoFit/>
          </a:bodyPr>
          <a:lstStyle/>
          <a:p>
            <a:pPr marL="342900" indent="-342900">
              <a:buAutoNum type="alphaLcPeriod"/>
            </a:pPr>
            <a:r>
              <a:rPr lang="en-US" dirty="0"/>
              <a:t>Forward propagation</a:t>
            </a:r>
          </a:p>
          <a:p>
            <a:pPr marL="342900" indent="-342900">
              <a:buAutoNum type="alphaLcPeriod"/>
            </a:pPr>
            <a:r>
              <a:rPr lang="en-US" dirty="0"/>
              <a:t>Loss calculation</a:t>
            </a:r>
          </a:p>
          <a:p>
            <a:pPr marL="342900" indent="-342900">
              <a:buAutoNum type="alphaLcPeriod"/>
            </a:pPr>
            <a:r>
              <a:rPr lang="en-US" dirty="0"/>
              <a:t>Backpropagation</a:t>
            </a:r>
          </a:p>
          <a:p>
            <a:pPr marL="342900" indent="-342900">
              <a:buAutoNum type="alphaLcPeriod"/>
            </a:pPr>
            <a:r>
              <a:rPr lang="en-US" dirty="0"/>
              <a:t>Optimization</a:t>
            </a:r>
          </a:p>
        </p:txBody>
      </p:sp>
      <p:pic>
        <p:nvPicPr>
          <p:cNvPr id="32" name="Graphic 31" descr="Playbook with solid fill">
            <a:extLst>
              <a:ext uri="{FF2B5EF4-FFF2-40B4-BE49-F238E27FC236}">
                <a16:creationId xmlns:a16="http://schemas.microsoft.com/office/drawing/2014/main" id="{F067FD83-F96C-CA7A-DC53-370987C98CD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995011" y="2956630"/>
            <a:ext cx="989881" cy="989881"/>
          </a:xfrm>
          <a:prstGeom prst="rect">
            <a:avLst/>
          </a:prstGeom>
        </p:spPr>
      </p:pic>
      <p:pic>
        <p:nvPicPr>
          <p:cNvPr id="34" name="Graphic 33" descr="Connected with solid fill">
            <a:extLst>
              <a:ext uri="{FF2B5EF4-FFF2-40B4-BE49-F238E27FC236}">
                <a16:creationId xmlns:a16="http://schemas.microsoft.com/office/drawing/2014/main" id="{65065DCE-30B4-41BC-DDA9-8E6210599B1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919980" y="3010860"/>
            <a:ext cx="914400" cy="914400"/>
          </a:xfrm>
          <a:prstGeom prst="rect">
            <a:avLst/>
          </a:prstGeom>
        </p:spPr>
      </p:pic>
      <p:sp>
        <p:nvSpPr>
          <p:cNvPr id="35" name="TextBox 34">
            <a:extLst>
              <a:ext uri="{FF2B5EF4-FFF2-40B4-BE49-F238E27FC236}">
                <a16:creationId xmlns:a16="http://schemas.microsoft.com/office/drawing/2014/main" id="{1D97994F-213E-0F9F-F405-804A640B5DCD}"/>
              </a:ext>
            </a:extLst>
          </p:cNvPr>
          <p:cNvSpPr txBox="1"/>
          <p:nvPr/>
        </p:nvSpPr>
        <p:spPr>
          <a:xfrm>
            <a:off x="9639071" y="3097499"/>
            <a:ext cx="2053899" cy="646331"/>
          </a:xfrm>
          <a:prstGeom prst="rect">
            <a:avLst/>
          </a:prstGeom>
          <a:noFill/>
        </p:spPr>
        <p:txBody>
          <a:bodyPr wrap="square" rtlCol="0">
            <a:spAutoFit/>
          </a:bodyPr>
          <a:lstStyle/>
          <a:p>
            <a:pPr marL="342900" indent="-342900">
              <a:buAutoNum type="alphaLcPeriod"/>
            </a:pPr>
            <a:r>
              <a:rPr lang="en-US" dirty="0"/>
              <a:t>Neuron?</a:t>
            </a:r>
          </a:p>
          <a:p>
            <a:pPr marL="342900" indent="-342900">
              <a:buAutoNum type="alphaLcPeriod"/>
            </a:pPr>
            <a:r>
              <a:rPr lang="en-US" dirty="0"/>
              <a:t>Connection?</a:t>
            </a:r>
          </a:p>
        </p:txBody>
      </p:sp>
      <p:sp>
        <p:nvSpPr>
          <p:cNvPr id="36" name="Rounded Rectangle 35">
            <a:extLst>
              <a:ext uri="{FF2B5EF4-FFF2-40B4-BE49-F238E27FC236}">
                <a16:creationId xmlns:a16="http://schemas.microsoft.com/office/drawing/2014/main" id="{A0D124F9-A101-177A-126B-F11363DE3DD1}"/>
              </a:ext>
            </a:extLst>
          </p:cNvPr>
          <p:cNvSpPr/>
          <p:nvPr/>
        </p:nvSpPr>
        <p:spPr>
          <a:xfrm>
            <a:off x="3821311" y="2317774"/>
            <a:ext cx="3991944" cy="1845754"/>
          </a:xfrm>
          <a:prstGeom prst="roundRect">
            <a:avLst>
              <a:gd name="adj" fmla="val 589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BC2B0BC7-F530-C131-8363-15B8AF957CDC}"/>
              </a:ext>
            </a:extLst>
          </p:cNvPr>
          <p:cNvSpPr/>
          <p:nvPr/>
        </p:nvSpPr>
        <p:spPr>
          <a:xfrm>
            <a:off x="7813255" y="2315427"/>
            <a:ext cx="3991944" cy="1845754"/>
          </a:xfrm>
          <a:prstGeom prst="roundRect">
            <a:avLst>
              <a:gd name="adj" fmla="val 589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6F91E9B7-D864-C085-71DB-B6E2DB37FEFA}"/>
              </a:ext>
            </a:extLst>
          </p:cNvPr>
          <p:cNvSpPr/>
          <p:nvPr/>
        </p:nvSpPr>
        <p:spPr>
          <a:xfrm>
            <a:off x="3817627" y="4155815"/>
            <a:ext cx="3991944" cy="1845754"/>
          </a:xfrm>
          <a:prstGeom prst="roundRect">
            <a:avLst>
              <a:gd name="adj" fmla="val 589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39913627-EB57-F483-BF7C-70218768AAA0}"/>
              </a:ext>
            </a:extLst>
          </p:cNvPr>
          <p:cNvSpPr/>
          <p:nvPr/>
        </p:nvSpPr>
        <p:spPr>
          <a:xfrm>
            <a:off x="7813255" y="4162212"/>
            <a:ext cx="3991944" cy="1845754"/>
          </a:xfrm>
          <a:prstGeom prst="roundRect">
            <a:avLst>
              <a:gd name="adj" fmla="val 589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3144D865-1ED5-FDC6-94AF-234027977D39}"/>
              </a:ext>
            </a:extLst>
          </p:cNvPr>
          <p:cNvSpPr>
            <a:spLocks noGrp="1"/>
          </p:cNvSpPr>
          <p:nvPr>
            <p:ph type="ftr" sz="quarter" idx="11"/>
          </p:nvPr>
        </p:nvSpPr>
        <p:spPr/>
        <p:txBody>
          <a:bodyPr/>
          <a:lstStyle/>
          <a:p>
            <a:r>
              <a:rPr lang="en-US"/>
              <a:t>Artificial Intelligence and Financial Translation (Sai-cheong Siu, September 2023)</a:t>
            </a:r>
          </a:p>
        </p:txBody>
      </p:sp>
    </p:spTree>
    <p:extLst>
      <p:ext uri="{BB962C8B-B14F-4D97-AF65-F5344CB8AC3E}">
        <p14:creationId xmlns:p14="http://schemas.microsoft.com/office/powerpoint/2010/main" val="186251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p:bldP spid="11" grpId="0"/>
      <p:bldP spid="14" grpId="0"/>
      <p:bldP spid="15" grpId="0"/>
      <p:bldP spid="16" grpId="0"/>
      <p:bldP spid="17" grpId="0"/>
      <p:bldP spid="18" grpId="0"/>
      <p:bldP spid="29" grpId="0"/>
      <p:bldP spid="30" grpId="0"/>
      <p:bldP spid="35" grpId="0"/>
      <p:bldP spid="36" grpId="0" animBg="1"/>
      <p:bldP spid="37" grpId="0" animBg="1"/>
      <p:bldP spid="38" grpId="0" animBg="1"/>
      <p:bldP spid="3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DC0F6B0-8A71-0458-DF70-D622F41482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0997" y="181034"/>
            <a:ext cx="1989291" cy="1318348"/>
          </a:xfrm>
          <a:prstGeom prst="rect">
            <a:avLst/>
          </a:prstGeom>
        </p:spPr>
      </p:pic>
      <p:pic>
        <p:nvPicPr>
          <p:cNvPr id="3" name="Graphic 2" descr="Images with solid fill">
            <a:extLst>
              <a:ext uri="{FF2B5EF4-FFF2-40B4-BE49-F238E27FC236}">
                <a16:creationId xmlns:a16="http://schemas.microsoft.com/office/drawing/2014/main" id="{22D87CE6-A894-8514-A7F1-B75E2312E6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07026" y="490129"/>
            <a:ext cx="677624" cy="677624"/>
          </a:xfrm>
          <a:prstGeom prst="rect">
            <a:avLst/>
          </a:prstGeom>
        </p:spPr>
      </p:pic>
      <p:sp>
        <p:nvSpPr>
          <p:cNvPr id="4" name="Right Arrow 3">
            <a:extLst>
              <a:ext uri="{FF2B5EF4-FFF2-40B4-BE49-F238E27FC236}">
                <a16:creationId xmlns:a16="http://schemas.microsoft.com/office/drawing/2014/main" id="{7BCE4985-6272-0DDB-6AA3-B96C6B897158}"/>
              </a:ext>
            </a:extLst>
          </p:cNvPr>
          <p:cNvSpPr/>
          <p:nvPr/>
        </p:nvSpPr>
        <p:spPr>
          <a:xfrm>
            <a:off x="3745624" y="586106"/>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62C957FF-BFB2-CC75-8A70-1FA2C9CA346D}"/>
              </a:ext>
            </a:extLst>
          </p:cNvPr>
          <p:cNvSpPr/>
          <p:nvPr/>
        </p:nvSpPr>
        <p:spPr>
          <a:xfrm>
            <a:off x="7108001" y="586106"/>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CDF9CFB-15AE-F9F9-0EEC-F8E3CDD4F4AA}"/>
              </a:ext>
            </a:extLst>
          </p:cNvPr>
          <p:cNvSpPr txBox="1"/>
          <p:nvPr/>
        </p:nvSpPr>
        <p:spPr>
          <a:xfrm>
            <a:off x="8104438" y="625423"/>
            <a:ext cx="1827744" cy="369332"/>
          </a:xfrm>
          <a:prstGeom prst="rect">
            <a:avLst/>
          </a:prstGeom>
          <a:noFill/>
        </p:spPr>
        <p:txBody>
          <a:bodyPr wrap="none" rtlCol="0">
            <a:spAutoFit/>
          </a:bodyPr>
          <a:lstStyle/>
          <a:p>
            <a:r>
              <a:rPr lang="en-US" dirty="0"/>
              <a:t>A cat or a dog?</a:t>
            </a:r>
          </a:p>
        </p:txBody>
      </p:sp>
      <p:pic>
        <p:nvPicPr>
          <p:cNvPr id="7" name="Graphic 6" descr="Images with solid fill">
            <a:extLst>
              <a:ext uri="{FF2B5EF4-FFF2-40B4-BE49-F238E27FC236}">
                <a16:creationId xmlns:a16="http://schemas.microsoft.com/office/drawing/2014/main" id="{5CA4B9B2-EEAF-FCBE-3EF3-20D42CE00F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42666" y="3727517"/>
            <a:ext cx="422753" cy="422753"/>
          </a:xfrm>
          <a:prstGeom prst="rect">
            <a:avLst/>
          </a:prstGeom>
        </p:spPr>
      </p:pic>
      <p:pic>
        <p:nvPicPr>
          <p:cNvPr id="9" name="Graphic 8" descr="Images with solid fill">
            <a:extLst>
              <a:ext uri="{FF2B5EF4-FFF2-40B4-BE49-F238E27FC236}">
                <a16:creationId xmlns:a16="http://schemas.microsoft.com/office/drawing/2014/main" id="{663D79DA-84ED-A41B-E9FA-DD94D42EC9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3373" y="3727517"/>
            <a:ext cx="422753" cy="422753"/>
          </a:xfrm>
          <a:prstGeom prst="rect">
            <a:avLst/>
          </a:prstGeom>
        </p:spPr>
      </p:pic>
      <p:pic>
        <p:nvPicPr>
          <p:cNvPr id="10" name="Graphic 9" descr="Images with solid fill">
            <a:extLst>
              <a:ext uri="{FF2B5EF4-FFF2-40B4-BE49-F238E27FC236}">
                <a16:creationId xmlns:a16="http://schemas.microsoft.com/office/drawing/2014/main" id="{5EC0D676-B3B8-EDCC-B683-86A644AC2B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24080" y="3727516"/>
            <a:ext cx="422753" cy="422753"/>
          </a:xfrm>
          <a:prstGeom prst="rect">
            <a:avLst/>
          </a:prstGeom>
        </p:spPr>
      </p:pic>
      <p:pic>
        <p:nvPicPr>
          <p:cNvPr id="11" name="Graphic 10" descr="Images with solid fill">
            <a:extLst>
              <a:ext uri="{FF2B5EF4-FFF2-40B4-BE49-F238E27FC236}">
                <a16:creationId xmlns:a16="http://schemas.microsoft.com/office/drawing/2014/main" id="{DBB5D7B7-82FA-9C74-3E21-88DAF6E056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71137" y="3727515"/>
            <a:ext cx="422753" cy="422753"/>
          </a:xfrm>
          <a:prstGeom prst="rect">
            <a:avLst/>
          </a:prstGeom>
        </p:spPr>
      </p:pic>
      <p:sp>
        <p:nvSpPr>
          <p:cNvPr id="12" name="Right Arrow 11">
            <a:extLst>
              <a:ext uri="{FF2B5EF4-FFF2-40B4-BE49-F238E27FC236}">
                <a16:creationId xmlns:a16="http://schemas.microsoft.com/office/drawing/2014/main" id="{9551D165-4AE3-5DCB-854E-6F5E4F710ACF}"/>
              </a:ext>
            </a:extLst>
          </p:cNvPr>
          <p:cNvSpPr/>
          <p:nvPr/>
        </p:nvSpPr>
        <p:spPr>
          <a:xfrm>
            <a:off x="3982300" y="3649074"/>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8A6AC4AA-A1AE-F26A-40C4-9C91140AE8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47672" y="3241355"/>
            <a:ext cx="1989291" cy="1318348"/>
          </a:xfrm>
          <a:prstGeom prst="rect">
            <a:avLst/>
          </a:prstGeom>
        </p:spPr>
      </p:pic>
      <p:sp>
        <p:nvSpPr>
          <p:cNvPr id="14" name="TextBox 13">
            <a:extLst>
              <a:ext uri="{FF2B5EF4-FFF2-40B4-BE49-F238E27FC236}">
                <a16:creationId xmlns:a16="http://schemas.microsoft.com/office/drawing/2014/main" id="{902BDEEA-F0D2-2CD0-FC71-D34BCE050F78}"/>
              </a:ext>
            </a:extLst>
          </p:cNvPr>
          <p:cNvSpPr txBox="1"/>
          <p:nvPr/>
        </p:nvSpPr>
        <p:spPr>
          <a:xfrm>
            <a:off x="4173355" y="4403444"/>
            <a:ext cx="3593291" cy="646331"/>
          </a:xfrm>
          <a:prstGeom prst="rect">
            <a:avLst/>
          </a:prstGeom>
          <a:noFill/>
        </p:spPr>
        <p:txBody>
          <a:bodyPr wrap="none" rtlCol="0">
            <a:spAutoFit/>
          </a:bodyPr>
          <a:lstStyle/>
          <a:p>
            <a:pPr algn="ctr"/>
            <a:r>
              <a:rPr lang="en-US" dirty="0"/>
              <a:t>Initial model: </a:t>
            </a:r>
          </a:p>
          <a:p>
            <a:pPr algn="ctr"/>
            <a:r>
              <a:rPr lang="en-US" dirty="0"/>
              <a:t>Randomly initialized parameters</a:t>
            </a:r>
          </a:p>
        </p:txBody>
      </p:sp>
      <p:sp>
        <p:nvSpPr>
          <p:cNvPr id="15" name="Right Arrow 14">
            <a:extLst>
              <a:ext uri="{FF2B5EF4-FFF2-40B4-BE49-F238E27FC236}">
                <a16:creationId xmlns:a16="http://schemas.microsoft.com/office/drawing/2014/main" id="{6E9683BD-6A57-BAC7-A127-3CAFE1B41925}"/>
              </a:ext>
            </a:extLst>
          </p:cNvPr>
          <p:cNvSpPr/>
          <p:nvPr/>
        </p:nvSpPr>
        <p:spPr>
          <a:xfrm>
            <a:off x="7312570" y="3624022"/>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60401C6-CC01-FE40-8C6A-28083E01BFFE}"/>
              </a:ext>
            </a:extLst>
          </p:cNvPr>
          <p:cNvSpPr txBox="1"/>
          <p:nvPr/>
        </p:nvSpPr>
        <p:spPr>
          <a:xfrm>
            <a:off x="8163410" y="3661750"/>
            <a:ext cx="2534668" cy="369332"/>
          </a:xfrm>
          <a:prstGeom prst="rect">
            <a:avLst/>
          </a:prstGeom>
          <a:noFill/>
        </p:spPr>
        <p:txBody>
          <a:bodyPr wrap="none" rtlCol="0">
            <a:spAutoFit/>
          </a:bodyPr>
          <a:lstStyle/>
          <a:p>
            <a:r>
              <a:rPr lang="en-US" dirty="0"/>
              <a:t>Cat? Dog? Cat? Dog?</a:t>
            </a:r>
          </a:p>
        </p:txBody>
      </p:sp>
      <p:sp>
        <p:nvSpPr>
          <p:cNvPr id="17" name="TextBox 16">
            <a:extLst>
              <a:ext uri="{FF2B5EF4-FFF2-40B4-BE49-F238E27FC236}">
                <a16:creationId xmlns:a16="http://schemas.microsoft.com/office/drawing/2014/main" id="{F2DAC3F5-FFE3-CD5B-63C9-CA29364206A6}"/>
              </a:ext>
            </a:extLst>
          </p:cNvPr>
          <p:cNvSpPr txBox="1"/>
          <p:nvPr/>
        </p:nvSpPr>
        <p:spPr>
          <a:xfrm>
            <a:off x="8315031" y="4295883"/>
            <a:ext cx="2158668" cy="646331"/>
          </a:xfrm>
          <a:prstGeom prst="rect">
            <a:avLst/>
          </a:prstGeom>
          <a:noFill/>
        </p:spPr>
        <p:txBody>
          <a:bodyPr wrap="none" rtlCol="0">
            <a:spAutoFit/>
          </a:bodyPr>
          <a:lstStyle/>
          <a:p>
            <a:pPr algn="ctr"/>
            <a:r>
              <a:rPr lang="en-US" dirty="0"/>
              <a:t>Model predictions:</a:t>
            </a:r>
          </a:p>
          <a:p>
            <a:pPr algn="ctr"/>
            <a:r>
              <a:rPr lang="en-US" dirty="0"/>
              <a:t>Wild guesses</a:t>
            </a:r>
          </a:p>
        </p:txBody>
      </p:sp>
      <p:sp>
        <p:nvSpPr>
          <p:cNvPr id="18" name="TextBox 17">
            <a:extLst>
              <a:ext uri="{FF2B5EF4-FFF2-40B4-BE49-F238E27FC236}">
                <a16:creationId xmlns:a16="http://schemas.microsoft.com/office/drawing/2014/main" id="{53F91F1A-7500-32AB-EF8D-870F74D55F38}"/>
              </a:ext>
            </a:extLst>
          </p:cNvPr>
          <p:cNvSpPr txBox="1"/>
          <p:nvPr/>
        </p:nvSpPr>
        <p:spPr>
          <a:xfrm>
            <a:off x="1537488" y="4428975"/>
            <a:ext cx="1573188" cy="369332"/>
          </a:xfrm>
          <a:prstGeom prst="rect">
            <a:avLst/>
          </a:prstGeom>
          <a:noFill/>
        </p:spPr>
        <p:txBody>
          <a:bodyPr wrap="none" rtlCol="0">
            <a:spAutoFit/>
          </a:bodyPr>
          <a:lstStyle/>
          <a:p>
            <a:pPr algn="ctr"/>
            <a:r>
              <a:rPr lang="en-US" dirty="0"/>
              <a:t>Training data</a:t>
            </a:r>
          </a:p>
        </p:txBody>
      </p:sp>
      <p:sp>
        <p:nvSpPr>
          <p:cNvPr id="19" name="TextBox 18">
            <a:extLst>
              <a:ext uri="{FF2B5EF4-FFF2-40B4-BE49-F238E27FC236}">
                <a16:creationId xmlns:a16="http://schemas.microsoft.com/office/drawing/2014/main" id="{A03FBC20-8C7B-3CE4-22DE-D5E758BE387D}"/>
              </a:ext>
            </a:extLst>
          </p:cNvPr>
          <p:cNvSpPr txBox="1"/>
          <p:nvPr/>
        </p:nvSpPr>
        <p:spPr>
          <a:xfrm>
            <a:off x="8332765" y="2184811"/>
            <a:ext cx="2023503" cy="369332"/>
          </a:xfrm>
          <a:prstGeom prst="rect">
            <a:avLst/>
          </a:prstGeom>
          <a:noFill/>
        </p:spPr>
        <p:txBody>
          <a:bodyPr wrap="none" rtlCol="0">
            <a:spAutoFit/>
          </a:bodyPr>
          <a:lstStyle/>
          <a:p>
            <a:r>
              <a:rPr lang="en-US" dirty="0">
                <a:highlight>
                  <a:srgbClr val="FFFF00"/>
                </a:highlight>
              </a:rPr>
              <a:t>Dog Dog Cat Cat</a:t>
            </a:r>
          </a:p>
        </p:txBody>
      </p:sp>
      <p:sp>
        <p:nvSpPr>
          <p:cNvPr id="20" name="TextBox 19">
            <a:extLst>
              <a:ext uri="{FF2B5EF4-FFF2-40B4-BE49-F238E27FC236}">
                <a16:creationId xmlns:a16="http://schemas.microsoft.com/office/drawing/2014/main" id="{A7BE4E28-9821-F201-670E-7FAD51CD68DD}"/>
              </a:ext>
            </a:extLst>
          </p:cNvPr>
          <p:cNvSpPr txBox="1"/>
          <p:nvPr/>
        </p:nvSpPr>
        <p:spPr>
          <a:xfrm>
            <a:off x="8315031" y="1551498"/>
            <a:ext cx="2045047" cy="646331"/>
          </a:xfrm>
          <a:prstGeom prst="rect">
            <a:avLst/>
          </a:prstGeom>
          <a:noFill/>
        </p:spPr>
        <p:txBody>
          <a:bodyPr wrap="none" rtlCol="0">
            <a:spAutoFit/>
          </a:bodyPr>
          <a:lstStyle/>
          <a:p>
            <a:pPr algn="ctr"/>
            <a:r>
              <a:rPr lang="en-US" dirty="0"/>
              <a:t>Actual outcomes:</a:t>
            </a:r>
          </a:p>
          <a:p>
            <a:pPr algn="ctr"/>
            <a:r>
              <a:rPr lang="en-US" dirty="0"/>
              <a:t>Correct answers</a:t>
            </a:r>
          </a:p>
        </p:txBody>
      </p:sp>
      <p:sp>
        <p:nvSpPr>
          <p:cNvPr id="21" name="Up-down Arrow 20">
            <a:extLst>
              <a:ext uri="{FF2B5EF4-FFF2-40B4-BE49-F238E27FC236}">
                <a16:creationId xmlns:a16="http://schemas.microsoft.com/office/drawing/2014/main" id="{F4ACFB66-407B-AE55-5FDC-14A7FE1D9AEC}"/>
              </a:ext>
            </a:extLst>
          </p:cNvPr>
          <p:cNvSpPr/>
          <p:nvPr/>
        </p:nvSpPr>
        <p:spPr>
          <a:xfrm>
            <a:off x="9152535" y="2711159"/>
            <a:ext cx="421889" cy="88421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Left Arrow 21">
            <a:extLst>
              <a:ext uri="{FF2B5EF4-FFF2-40B4-BE49-F238E27FC236}">
                <a16:creationId xmlns:a16="http://schemas.microsoft.com/office/drawing/2014/main" id="{8EC60662-0EBD-B8A8-33D6-DBDAC0228237}"/>
              </a:ext>
            </a:extLst>
          </p:cNvPr>
          <p:cNvSpPr/>
          <p:nvPr/>
        </p:nvSpPr>
        <p:spPr>
          <a:xfrm>
            <a:off x="7177922" y="1820456"/>
            <a:ext cx="588724" cy="53639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C888441-4D1A-4E66-35AA-D3B4261B8709}"/>
              </a:ext>
            </a:extLst>
          </p:cNvPr>
          <p:cNvSpPr txBox="1"/>
          <p:nvPr/>
        </p:nvSpPr>
        <p:spPr>
          <a:xfrm>
            <a:off x="5135867" y="2181690"/>
            <a:ext cx="1432252" cy="369332"/>
          </a:xfrm>
          <a:prstGeom prst="rect">
            <a:avLst/>
          </a:prstGeom>
          <a:noFill/>
        </p:spPr>
        <p:txBody>
          <a:bodyPr wrap="none" rtlCol="0">
            <a:spAutoFit/>
          </a:bodyPr>
          <a:lstStyle/>
          <a:p>
            <a:pPr algn="ctr"/>
            <a:r>
              <a:rPr lang="en-US" dirty="0"/>
              <a:t>Loss / Cost</a:t>
            </a:r>
          </a:p>
        </p:txBody>
      </p:sp>
      <p:sp>
        <p:nvSpPr>
          <p:cNvPr id="24" name="TextBox 23">
            <a:extLst>
              <a:ext uri="{FF2B5EF4-FFF2-40B4-BE49-F238E27FC236}">
                <a16:creationId xmlns:a16="http://schemas.microsoft.com/office/drawing/2014/main" id="{CF300153-0BD8-D620-CF2B-EB4529C9F043}"/>
              </a:ext>
            </a:extLst>
          </p:cNvPr>
          <p:cNvSpPr txBox="1"/>
          <p:nvPr/>
        </p:nvSpPr>
        <p:spPr>
          <a:xfrm>
            <a:off x="6877077" y="2586726"/>
            <a:ext cx="1303306" cy="369332"/>
          </a:xfrm>
          <a:prstGeom prst="rect">
            <a:avLst/>
          </a:prstGeom>
          <a:noFill/>
        </p:spPr>
        <p:txBody>
          <a:bodyPr wrap="none" rtlCol="0">
            <a:spAutoFit/>
          </a:bodyPr>
          <a:lstStyle/>
          <a:p>
            <a:r>
              <a:rPr lang="en-US" dirty="0"/>
              <a:t>Difference</a:t>
            </a:r>
          </a:p>
        </p:txBody>
      </p:sp>
      <p:pic>
        <p:nvPicPr>
          <p:cNvPr id="28" name="Graphic 27" descr="Speedometer Low with solid fill">
            <a:extLst>
              <a:ext uri="{FF2B5EF4-FFF2-40B4-BE49-F238E27FC236}">
                <a16:creationId xmlns:a16="http://schemas.microsoft.com/office/drawing/2014/main" id="{E30656F4-947B-67F8-3D2C-76B0507829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72353" y="1417464"/>
            <a:ext cx="914400" cy="914400"/>
          </a:xfrm>
          <a:prstGeom prst="rect">
            <a:avLst/>
          </a:prstGeom>
        </p:spPr>
      </p:pic>
      <p:sp>
        <p:nvSpPr>
          <p:cNvPr id="29" name="Up Arrow 28">
            <a:extLst>
              <a:ext uri="{FF2B5EF4-FFF2-40B4-BE49-F238E27FC236}">
                <a16:creationId xmlns:a16="http://schemas.microsoft.com/office/drawing/2014/main" id="{EC09FC96-0B2E-08DF-3CE1-5354D675F885}"/>
              </a:ext>
            </a:extLst>
          </p:cNvPr>
          <p:cNvSpPr/>
          <p:nvPr/>
        </p:nvSpPr>
        <p:spPr>
          <a:xfrm flipV="1">
            <a:off x="5610563" y="2738592"/>
            <a:ext cx="588724" cy="48198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22DB578-B48F-9A77-D52E-CB71BC9F98AE}"/>
              </a:ext>
            </a:extLst>
          </p:cNvPr>
          <p:cNvSpPr txBox="1"/>
          <p:nvPr/>
        </p:nvSpPr>
        <p:spPr>
          <a:xfrm>
            <a:off x="4626380" y="2759023"/>
            <a:ext cx="861774" cy="369332"/>
          </a:xfrm>
          <a:prstGeom prst="rect">
            <a:avLst/>
          </a:prstGeom>
          <a:noFill/>
        </p:spPr>
        <p:txBody>
          <a:bodyPr wrap="none" rtlCol="0">
            <a:spAutoFit/>
          </a:bodyPr>
          <a:lstStyle/>
          <a:p>
            <a:r>
              <a:rPr lang="en-US" dirty="0"/>
              <a:t>Adjust</a:t>
            </a:r>
          </a:p>
        </p:txBody>
      </p:sp>
      <p:sp>
        <p:nvSpPr>
          <p:cNvPr id="54" name="TextBox 53">
            <a:extLst>
              <a:ext uri="{FF2B5EF4-FFF2-40B4-BE49-F238E27FC236}">
                <a16:creationId xmlns:a16="http://schemas.microsoft.com/office/drawing/2014/main" id="{D621C898-C15A-9021-344E-820FB56237D2}"/>
              </a:ext>
            </a:extLst>
          </p:cNvPr>
          <p:cNvSpPr txBox="1"/>
          <p:nvPr/>
        </p:nvSpPr>
        <p:spPr>
          <a:xfrm>
            <a:off x="4733026" y="5329864"/>
            <a:ext cx="2473947" cy="646331"/>
          </a:xfrm>
          <a:prstGeom prst="rect">
            <a:avLst/>
          </a:prstGeom>
          <a:noFill/>
        </p:spPr>
        <p:txBody>
          <a:bodyPr wrap="none" rtlCol="0">
            <a:spAutoFit/>
          </a:bodyPr>
          <a:lstStyle/>
          <a:p>
            <a:pPr algn="ctr"/>
            <a:r>
              <a:rPr lang="en-US" dirty="0"/>
              <a:t>Model being trained /</a:t>
            </a:r>
          </a:p>
          <a:p>
            <a:pPr algn="ctr"/>
            <a:r>
              <a:rPr lang="en-US" dirty="0"/>
              <a:t>Trained model</a:t>
            </a:r>
          </a:p>
        </p:txBody>
      </p:sp>
      <p:sp>
        <p:nvSpPr>
          <p:cNvPr id="55" name="TextBox 54">
            <a:extLst>
              <a:ext uri="{FF2B5EF4-FFF2-40B4-BE49-F238E27FC236}">
                <a16:creationId xmlns:a16="http://schemas.microsoft.com/office/drawing/2014/main" id="{EADB255F-A307-60BD-5CB6-469EA2466931}"/>
              </a:ext>
            </a:extLst>
          </p:cNvPr>
          <p:cNvSpPr txBox="1"/>
          <p:nvPr/>
        </p:nvSpPr>
        <p:spPr>
          <a:xfrm>
            <a:off x="1360803" y="5587221"/>
            <a:ext cx="1926553" cy="646331"/>
          </a:xfrm>
          <a:prstGeom prst="rect">
            <a:avLst/>
          </a:prstGeom>
          <a:noFill/>
        </p:spPr>
        <p:txBody>
          <a:bodyPr wrap="none" rtlCol="0">
            <a:spAutoFit/>
          </a:bodyPr>
          <a:lstStyle/>
          <a:p>
            <a:pPr algn="ctr"/>
            <a:r>
              <a:rPr lang="en-US" dirty="0"/>
              <a:t>Validation data /</a:t>
            </a:r>
          </a:p>
          <a:p>
            <a:pPr algn="ctr"/>
            <a:r>
              <a:rPr lang="en-US" dirty="0"/>
              <a:t>Testing data</a:t>
            </a:r>
          </a:p>
        </p:txBody>
      </p:sp>
      <p:pic>
        <p:nvPicPr>
          <p:cNvPr id="56" name="Graphic 55" descr="Images with solid fill">
            <a:extLst>
              <a:ext uri="{FF2B5EF4-FFF2-40B4-BE49-F238E27FC236}">
                <a16:creationId xmlns:a16="http://schemas.microsoft.com/office/drawing/2014/main" id="{FB951830-9DF0-73BD-9B1E-22257E71B4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7547" y="5229338"/>
            <a:ext cx="422753" cy="422753"/>
          </a:xfrm>
          <a:prstGeom prst="rect">
            <a:avLst/>
          </a:prstGeom>
        </p:spPr>
      </p:pic>
      <p:pic>
        <p:nvPicPr>
          <p:cNvPr id="57" name="Graphic 56" descr="Images with solid fill">
            <a:extLst>
              <a:ext uri="{FF2B5EF4-FFF2-40B4-BE49-F238E27FC236}">
                <a16:creationId xmlns:a16="http://schemas.microsoft.com/office/drawing/2014/main" id="{3799DD2F-C11F-0558-4251-81F1E903DE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18254" y="5229338"/>
            <a:ext cx="422753" cy="422753"/>
          </a:xfrm>
          <a:prstGeom prst="rect">
            <a:avLst/>
          </a:prstGeom>
        </p:spPr>
      </p:pic>
      <p:pic>
        <p:nvPicPr>
          <p:cNvPr id="58" name="Graphic 57" descr="Images with solid fill">
            <a:extLst>
              <a:ext uri="{FF2B5EF4-FFF2-40B4-BE49-F238E27FC236}">
                <a16:creationId xmlns:a16="http://schemas.microsoft.com/office/drawing/2014/main" id="{8A4930FA-E262-ECD7-FB04-7BB2A593AA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8961" y="5229337"/>
            <a:ext cx="422753" cy="422753"/>
          </a:xfrm>
          <a:prstGeom prst="rect">
            <a:avLst/>
          </a:prstGeom>
        </p:spPr>
      </p:pic>
      <p:pic>
        <p:nvPicPr>
          <p:cNvPr id="59" name="Graphic 58" descr="Images with solid fill">
            <a:extLst>
              <a:ext uri="{FF2B5EF4-FFF2-40B4-BE49-F238E27FC236}">
                <a16:creationId xmlns:a16="http://schemas.microsoft.com/office/drawing/2014/main" id="{361D5FEA-247D-318A-D81F-6501E7AC07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6018" y="5229336"/>
            <a:ext cx="422753" cy="422753"/>
          </a:xfrm>
          <a:prstGeom prst="rect">
            <a:avLst/>
          </a:prstGeom>
        </p:spPr>
      </p:pic>
      <p:sp>
        <p:nvSpPr>
          <p:cNvPr id="60" name="Right Arrow 59">
            <a:extLst>
              <a:ext uri="{FF2B5EF4-FFF2-40B4-BE49-F238E27FC236}">
                <a16:creationId xmlns:a16="http://schemas.microsoft.com/office/drawing/2014/main" id="{335C09A8-27ED-B752-3293-08715646983E}"/>
              </a:ext>
            </a:extLst>
          </p:cNvPr>
          <p:cNvSpPr/>
          <p:nvPr/>
        </p:nvSpPr>
        <p:spPr>
          <a:xfrm>
            <a:off x="3996556" y="5379877"/>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Arrow 60">
            <a:extLst>
              <a:ext uri="{FF2B5EF4-FFF2-40B4-BE49-F238E27FC236}">
                <a16:creationId xmlns:a16="http://schemas.microsoft.com/office/drawing/2014/main" id="{847996A9-7C11-2215-5B29-DDB696DE642A}"/>
              </a:ext>
            </a:extLst>
          </p:cNvPr>
          <p:cNvSpPr/>
          <p:nvPr/>
        </p:nvSpPr>
        <p:spPr>
          <a:xfrm>
            <a:off x="7312570" y="5379877"/>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5C98CDD7-A985-B44B-A5D3-E1E555A758EA}"/>
              </a:ext>
            </a:extLst>
          </p:cNvPr>
          <p:cNvSpPr txBox="1"/>
          <p:nvPr/>
        </p:nvSpPr>
        <p:spPr>
          <a:xfrm>
            <a:off x="8315031" y="5329864"/>
            <a:ext cx="2361479" cy="646331"/>
          </a:xfrm>
          <a:prstGeom prst="rect">
            <a:avLst/>
          </a:prstGeom>
          <a:noFill/>
        </p:spPr>
        <p:txBody>
          <a:bodyPr wrap="none" rtlCol="0">
            <a:spAutoFit/>
          </a:bodyPr>
          <a:lstStyle/>
          <a:p>
            <a:pPr algn="ctr"/>
            <a:r>
              <a:rPr lang="en-US" dirty="0"/>
              <a:t>Predictions </a:t>
            </a:r>
          </a:p>
          <a:p>
            <a:pPr algn="ctr"/>
            <a:r>
              <a:rPr lang="en-US" dirty="0"/>
              <a:t>VS Actual outcomes</a:t>
            </a:r>
          </a:p>
        </p:txBody>
      </p:sp>
      <p:sp>
        <p:nvSpPr>
          <p:cNvPr id="8" name="Rectangle 7">
            <a:extLst>
              <a:ext uri="{FF2B5EF4-FFF2-40B4-BE49-F238E27FC236}">
                <a16:creationId xmlns:a16="http://schemas.microsoft.com/office/drawing/2014/main" id="{250D4D7C-0FE8-50C6-60F2-FC90EB73675D}"/>
              </a:ext>
            </a:extLst>
          </p:cNvPr>
          <p:cNvSpPr/>
          <p:nvPr/>
        </p:nvSpPr>
        <p:spPr>
          <a:xfrm>
            <a:off x="2035743" y="181034"/>
            <a:ext cx="8120514" cy="131834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ooter Placeholder 24">
            <a:extLst>
              <a:ext uri="{FF2B5EF4-FFF2-40B4-BE49-F238E27FC236}">
                <a16:creationId xmlns:a16="http://schemas.microsoft.com/office/drawing/2014/main" id="{AA102194-A338-2BBF-97B9-742E8BA467BE}"/>
              </a:ext>
            </a:extLst>
          </p:cNvPr>
          <p:cNvSpPr>
            <a:spLocks noGrp="1"/>
          </p:cNvSpPr>
          <p:nvPr>
            <p:ph type="ftr" sz="quarter" idx="11"/>
          </p:nvPr>
        </p:nvSpPr>
        <p:spPr/>
        <p:txBody>
          <a:bodyPr/>
          <a:lstStyle/>
          <a:p>
            <a:r>
              <a:rPr lang="en-US" dirty="0"/>
              <a:t>Artificial Intelligence and Financial Translation (Sai-cheong Siu, September 2023)</a:t>
            </a:r>
          </a:p>
        </p:txBody>
      </p:sp>
    </p:spTree>
    <p:extLst>
      <p:ext uri="{BB962C8B-B14F-4D97-AF65-F5344CB8AC3E}">
        <p14:creationId xmlns:p14="http://schemas.microsoft.com/office/powerpoint/2010/main" val="122789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12" grpId="0" animBg="1"/>
      <p:bldP spid="14" grpId="0"/>
      <p:bldP spid="15" grpId="0" animBg="1"/>
      <p:bldP spid="16" grpId="0"/>
      <p:bldP spid="17" grpId="0"/>
      <p:bldP spid="18" grpId="0"/>
      <p:bldP spid="19" grpId="0"/>
      <p:bldP spid="20" grpId="0"/>
      <p:bldP spid="21" grpId="0" animBg="1"/>
      <p:bldP spid="22" grpId="0" animBg="1"/>
      <p:bldP spid="23" grpId="0"/>
      <p:bldP spid="24" grpId="0"/>
      <p:bldP spid="29" grpId="0" animBg="1"/>
      <p:bldP spid="30" grpId="0"/>
      <p:bldP spid="54" grpId="0"/>
      <p:bldP spid="55" grpId="0"/>
      <p:bldP spid="60" grpId="0" animBg="1"/>
      <p:bldP spid="61" grpId="0" animBg="1"/>
      <p:bldP spid="62" grpId="0"/>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0" name="Oval 9">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5" name="Straight Connector 34">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gle view of circuit shaped like a brain">
            <a:extLst>
              <a:ext uri="{FF2B5EF4-FFF2-40B4-BE49-F238E27FC236}">
                <a16:creationId xmlns:a16="http://schemas.microsoft.com/office/drawing/2014/main" id="{2034DC94-2770-DC01-8F6C-54830762EBCE}"/>
              </a:ext>
            </a:extLst>
          </p:cNvPr>
          <p:cNvPicPr>
            <a:picLocks noChangeAspect="1"/>
          </p:cNvPicPr>
          <p:nvPr/>
        </p:nvPicPr>
        <p:blipFill rotWithShape="1">
          <a:blip r:embed="rId2"/>
          <a:srcRect t="19355"/>
          <a:stretch/>
        </p:blipFill>
        <p:spPr>
          <a:xfrm>
            <a:off x="20" y="1"/>
            <a:ext cx="12191980" cy="6857999"/>
          </a:xfrm>
          <a:prstGeom prst="rect">
            <a:avLst/>
          </a:prstGeom>
        </p:spPr>
      </p:pic>
      <p:sp>
        <p:nvSpPr>
          <p:cNvPr id="39" name="Rectangle">
            <a:extLst>
              <a:ext uri="{FF2B5EF4-FFF2-40B4-BE49-F238E27FC236}">
                <a16:creationId xmlns:a16="http://schemas.microsoft.com/office/drawing/2014/main" id="{8B80D579-AC08-8D49-BB6A-21123F80B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8469492" cy="6858000"/>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FE67BEFE-1D0B-9388-7011-1BE0A8CF5712}"/>
              </a:ext>
            </a:extLst>
          </p:cNvPr>
          <p:cNvSpPr>
            <a:spLocks noGrp="1"/>
          </p:cNvSpPr>
          <p:nvPr>
            <p:ph type="title"/>
          </p:nvPr>
        </p:nvSpPr>
        <p:spPr>
          <a:xfrm>
            <a:off x="565150" y="768334"/>
            <a:ext cx="6969505" cy="2866405"/>
          </a:xfrm>
        </p:spPr>
        <p:txBody>
          <a:bodyPr vert="horz" lIns="91440" tIns="45720" rIns="91440" bIns="45720" rtlCol="0" anchor="t">
            <a:normAutofit/>
          </a:bodyPr>
          <a:lstStyle/>
          <a:p>
            <a:pPr>
              <a:lnSpc>
                <a:spcPct val="90000"/>
              </a:lnSpc>
            </a:pPr>
            <a:r>
              <a:rPr lang="en-US" sz="4600"/>
              <a:t>AI can also enhance translation technology and professional translation.</a:t>
            </a:r>
          </a:p>
        </p:txBody>
      </p:sp>
      <p:cxnSp>
        <p:nvCxnSpPr>
          <p:cNvPr id="41" name="Straight Connector 40">
            <a:extLst>
              <a:ext uri="{FF2B5EF4-FFF2-40B4-BE49-F238E27FC236}">
                <a16:creationId xmlns:a16="http://schemas.microsoft.com/office/drawing/2014/main" id="{EC392F51-F23E-E242-9750-A5B1F128E5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44406D7A-DB1A-D940-8AD1-93FAF9DD71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44" name="Freeform 40">
              <a:extLst>
                <a:ext uri="{FF2B5EF4-FFF2-40B4-BE49-F238E27FC236}">
                  <a16:creationId xmlns:a16="http://schemas.microsoft.com/office/drawing/2014/main" id="{D0F85DF7-431B-BE45-B932-0E22FC3F8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41">
              <a:extLst>
                <a:ext uri="{FF2B5EF4-FFF2-40B4-BE49-F238E27FC236}">
                  <a16:creationId xmlns:a16="http://schemas.microsoft.com/office/drawing/2014/main" id="{BEA0AA89-2965-2A44-B84E-51C748B2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42">
              <a:extLst>
                <a:ext uri="{FF2B5EF4-FFF2-40B4-BE49-F238E27FC236}">
                  <a16:creationId xmlns:a16="http://schemas.microsoft.com/office/drawing/2014/main" id="{7EC47259-887A-FD48-989C-42BC5A3C9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3">
              <a:extLst>
                <a:ext uri="{FF2B5EF4-FFF2-40B4-BE49-F238E27FC236}">
                  <a16:creationId xmlns:a16="http://schemas.microsoft.com/office/drawing/2014/main" id="{16E261C3-18BE-934F-8A2B-59BE70AE2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44">
              <a:extLst>
                <a:ext uri="{FF2B5EF4-FFF2-40B4-BE49-F238E27FC236}">
                  <a16:creationId xmlns:a16="http://schemas.microsoft.com/office/drawing/2014/main" id="{35A2267B-0862-A24E-87D2-6CE5187CF9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5">
              <a:extLst>
                <a:ext uri="{FF2B5EF4-FFF2-40B4-BE49-F238E27FC236}">
                  <a16:creationId xmlns:a16="http://schemas.microsoft.com/office/drawing/2014/main" id="{A404A0DE-A076-8C4E-B8D4-EBC945337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53">
              <a:extLst>
                <a:ext uri="{FF2B5EF4-FFF2-40B4-BE49-F238E27FC236}">
                  <a16:creationId xmlns:a16="http://schemas.microsoft.com/office/drawing/2014/main" id="{9EED6D73-C275-3347-BB66-C83964257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Footer Placeholder 2">
            <a:extLst>
              <a:ext uri="{FF2B5EF4-FFF2-40B4-BE49-F238E27FC236}">
                <a16:creationId xmlns:a16="http://schemas.microsoft.com/office/drawing/2014/main" id="{DFBD7907-8582-966C-AEA5-9C26332ABAD6}"/>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2821684045"/>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1A86-2B80-364B-8B99-0D94DAE9FFE5}"/>
              </a:ext>
            </a:extLst>
          </p:cNvPr>
          <p:cNvSpPr>
            <a:spLocks noGrp="1"/>
          </p:cNvSpPr>
          <p:nvPr>
            <p:ph type="title"/>
          </p:nvPr>
        </p:nvSpPr>
        <p:spPr>
          <a:xfrm>
            <a:off x="565150" y="770890"/>
            <a:ext cx="8420544" cy="1268984"/>
          </a:xfrm>
        </p:spPr>
        <p:txBody>
          <a:bodyPr>
            <a:normAutofit fontScale="90000"/>
          </a:bodyPr>
          <a:lstStyle/>
          <a:p>
            <a:r>
              <a:rPr lang="en-US" sz="4400" dirty="0"/>
              <a:t>Formally, we have the following:</a:t>
            </a:r>
          </a:p>
        </p:txBody>
      </p:sp>
      <p:sp>
        <p:nvSpPr>
          <p:cNvPr id="36" name="Right Arrow 35">
            <a:extLst>
              <a:ext uri="{FF2B5EF4-FFF2-40B4-BE49-F238E27FC236}">
                <a16:creationId xmlns:a16="http://schemas.microsoft.com/office/drawing/2014/main" id="{88E812E7-F641-D341-AB0A-148DAB2A3F09}"/>
              </a:ext>
            </a:extLst>
          </p:cNvPr>
          <p:cNvSpPr/>
          <p:nvPr/>
        </p:nvSpPr>
        <p:spPr>
          <a:xfrm flipH="1">
            <a:off x="9115292" y="2646683"/>
            <a:ext cx="707579" cy="3087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9BF7C9C-FDD3-BD48-BE60-3827960A9ECB}"/>
                  </a:ext>
                </a:extLst>
              </p:cNvPr>
              <p:cNvSpPr txBox="1"/>
              <p:nvPr/>
            </p:nvSpPr>
            <p:spPr>
              <a:xfrm>
                <a:off x="73886" y="2435039"/>
                <a:ext cx="2145346" cy="5246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800" b="0" i="1" smtClean="0">
                              <a:solidFill>
                                <a:schemeClr val="tx1"/>
                              </a:solidFill>
                              <a:latin typeface="Cambria Math" panose="02040503050406030204" pitchFamily="18" charset="0"/>
                            </a:rPr>
                          </m:ctrlPr>
                        </m:sSubSupPr>
                        <m:e>
                          <m:r>
                            <a:rPr lang="en-US" sz="2800" b="0" i="1" smtClean="0">
                              <a:solidFill>
                                <a:schemeClr val="tx1"/>
                              </a:solidFill>
                              <a:latin typeface="Cambria Math" panose="02040503050406030204" pitchFamily="18" charset="0"/>
                            </a:rPr>
                            <m:t>{</m:t>
                          </m:r>
                          <m:d>
                            <m:dPr>
                              <m:ctrlPr>
                                <a:rPr lang="en-US" sz="2800" b="0" i="1" smtClean="0">
                                  <a:solidFill>
                                    <a:schemeClr val="tx1"/>
                                  </a:solidFill>
                                  <a:latin typeface="Cambria Math" panose="02040503050406030204" pitchFamily="18" charset="0"/>
                                </a:rPr>
                              </m:ctrlPr>
                            </m:dPr>
                            <m:e>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𝒙</m:t>
                                  </m:r>
                                </m:e>
                                <m:sub>
                                  <m:r>
                                    <a:rPr lang="en-US" sz="2800" b="1" i="1" smtClean="0">
                                      <a:solidFill>
                                        <a:schemeClr val="tx1"/>
                                      </a:solidFill>
                                      <a:latin typeface="Cambria Math" panose="02040503050406030204" pitchFamily="18" charset="0"/>
                                    </a:rPr>
                                    <m:t>𝒊</m:t>
                                  </m:r>
                                </m:sub>
                              </m:sSub>
                              <m:r>
                                <a:rPr lang="en-US" sz="2800" b="0" i="1" smtClean="0">
                                  <a:solidFill>
                                    <a:schemeClr val="tx1"/>
                                  </a:solidFill>
                                  <a:latin typeface="Cambria Math" panose="02040503050406030204" pitchFamily="18" charset="0"/>
                                </a:rPr>
                                <m:t>,</m:t>
                              </m:r>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𝒚</m:t>
                                  </m:r>
                                </m:e>
                                <m:sub>
                                  <m:r>
                                    <a:rPr lang="en-US" sz="2800" b="1" i="1" smtClean="0">
                                      <a:solidFill>
                                        <a:schemeClr val="tx1"/>
                                      </a:solidFill>
                                      <a:latin typeface="Cambria Math" panose="02040503050406030204" pitchFamily="18" charset="0"/>
                                    </a:rPr>
                                    <m:t>𝒊</m:t>
                                  </m:r>
                                </m:sub>
                              </m:sSub>
                            </m:e>
                          </m:d>
                          <m:r>
                            <a:rPr lang="en-US" sz="2800" b="0" i="1" smtClean="0">
                              <a:solidFill>
                                <a:schemeClr val="tx1"/>
                              </a:solidFill>
                              <a:latin typeface="Cambria Math" panose="02040503050406030204" pitchFamily="18" charset="0"/>
                            </a:rPr>
                            <m:t>}</m:t>
                          </m:r>
                        </m:e>
                        <m:sub>
                          <m:r>
                            <a:rPr lang="en-US" sz="2800" b="0" i="1" smtClean="0">
                              <a:solidFill>
                                <a:schemeClr val="tx1"/>
                              </a:solidFill>
                              <a:latin typeface="Cambria Math" panose="02040503050406030204" pitchFamily="18" charset="0"/>
                            </a:rPr>
                            <m:t>𝑖</m:t>
                          </m:r>
                          <m:r>
                            <a:rPr lang="en-US" sz="2800" b="0" i="1" smtClean="0">
                              <a:solidFill>
                                <a:schemeClr val="tx1"/>
                              </a:solidFill>
                              <a:latin typeface="Cambria Math" panose="02040503050406030204" pitchFamily="18" charset="0"/>
                            </a:rPr>
                            <m:t>=1</m:t>
                          </m:r>
                        </m:sub>
                        <m:sup>
                          <m:r>
                            <a:rPr lang="en-US" sz="2800" b="0" i="1" smtClean="0">
                              <a:solidFill>
                                <a:schemeClr val="tx1"/>
                              </a:solidFill>
                              <a:latin typeface="Cambria Math" panose="02040503050406030204" pitchFamily="18" charset="0"/>
                            </a:rPr>
                            <m:t>𝑚</m:t>
                          </m:r>
                        </m:sup>
                      </m:sSubSup>
                    </m:oMath>
                  </m:oMathPara>
                </a14:m>
                <a:endParaRPr lang="en-US" sz="2800" dirty="0">
                  <a:solidFill>
                    <a:schemeClr val="tx1"/>
                  </a:solidFill>
                </a:endParaRPr>
              </a:p>
            </p:txBody>
          </p:sp>
        </mc:Choice>
        <mc:Fallback xmlns="">
          <p:sp>
            <p:nvSpPr>
              <p:cNvPr id="24" name="TextBox 23">
                <a:extLst>
                  <a:ext uri="{FF2B5EF4-FFF2-40B4-BE49-F238E27FC236}">
                    <a16:creationId xmlns:a16="http://schemas.microsoft.com/office/drawing/2014/main" id="{19BF7C9C-FDD3-BD48-BE60-3827960A9ECB}"/>
                  </a:ext>
                </a:extLst>
              </p:cNvPr>
              <p:cNvSpPr txBox="1">
                <a:spLocks noRot="1" noChangeAspect="1" noMove="1" noResize="1" noEditPoints="1" noAdjustHandles="1" noChangeArrowheads="1" noChangeShapeType="1" noTextEdit="1"/>
              </p:cNvSpPr>
              <p:nvPr/>
            </p:nvSpPr>
            <p:spPr>
              <a:xfrm>
                <a:off x="73886" y="2435039"/>
                <a:ext cx="2145346" cy="524631"/>
              </a:xfrm>
              <a:prstGeom prst="rect">
                <a:avLst/>
              </a:prstGeom>
              <a:blipFill>
                <a:blip r:embed="rId2"/>
                <a:stretch>
                  <a:fillRect b="-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5E4E16B-EE82-2D45-8D4D-076D8F8B4ADD}"/>
                  </a:ext>
                </a:extLst>
              </p:cNvPr>
              <p:cNvSpPr txBox="1"/>
              <p:nvPr/>
            </p:nvSpPr>
            <p:spPr>
              <a:xfrm>
                <a:off x="2986198" y="2492350"/>
                <a:ext cx="5995821" cy="369332"/>
              </a:xfrm>
              <a:prstGeom prst="rect">
                <a:avLst/>
              </a:prstGeom>
              <a:noFill/>
            </p:spPr>
            <p:txBody>
              <a:bodyPr wrap="square" lIns="0" tIns="0" rIns="0" bIns="0"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i="1" smtClean="0">
                            <a:latin typeface="Cambria Math" panose="02040503050406030204" pitchFamily="18" charset="0"/>
                            <a:ea typeface="Cambria Math" panose="02040503050406030204" pitchFamily="18" charset="0"/>
                          </a:rPr>
                          <m:t>𝜃</m:t>
                        </m:r>
                      </m:sub>
                    </m:sSub>
                    <m:r>
                      <a:rPr lang="en-US" sz="2400" b="0" i="1" smtClean="0">
                        <a:latin typeface="Cambria Math" panose="02040503050406030204" pitchFamily="18" charset="0"/>
                      </a:rPr>
                      <m:t>(</m:t>
                    </m:r>
                    <m:r>
                      <a:rPr lang="en-US" sz="2400" b="1" i="1" smtClean="0">
                        <a:solidFill>
                          <a:schemeClr val="tx1"/>
                        </a:solidFill>
                        <a:latin typeface="Cambria Math" panose="02040503050406030204" pitchFamily="18" charset="0"/>
                      </a:rPr>
                      <m:t>𝒙</m:t>
                    </m:r>
                    <m:r>
                      <a:rPr lang="en-US" sz="2400" b="0" i="1" smtClean="0">
                        <a:latin typeface="Cambria Math" panose="02040503050406030204" pitchFamily="18" charset="0"/>
                      </a:rPr>
                      <m:t>)</m:t>
                    </m:r>
                  </m:oMath>
                </a14:m>
                <a:r>
                  <a:rPr lang="en-US" sz="2400" dirty="0">
                    <a:solidFill>
                      <a:schemeClr val="tx1"/>
                    </a:solidFill>
                  </a:rPr>
                  <a:t>, where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𝜃</m:t>
                    </m:r>
                    <m:r>
                      <a:rPr lang="en-US" sz="2400" b="0" i="1" smtClean="0">
                        <a:solidFill>
                          <a:schemeClr val="tx1"/>
                        </a:solidFill>
                        <a:latin typeface="Cambria Math" panose="02040503050406030204" pitchFamily="18" charset="0"/>
                        <a:ea typeface="Cambria Math" panose="02040503050406030204" pitchFamily="18" charset="0"/>
                      </a:rPr>
                      <m:t>=</m:t>
                    </m:r>
                    <m:r>
                      <a:rPr lang="en-US" sz="2400" b="1"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𝑾</m:t>
                        </m:r>
                      </m:e>
                      <m:sub>
                        <m:r>
                          <a:rPr lang="en-US" sz="2400" b="1" i="1" smtClean="0">
                            <a:solidFill>
                              <a:schemeClr val="tx1"/>
                            </a:solidFill>
                            <a:latin typeface="Cambria Math" panose="02040503050406030204" pitchFamily="18" charset="0"/>
                            <a:ea typeface="Cambria Math" panose="02040503050406030204" pitchFamily="18" charset="0"/>
                          </a:rPr>
                          <m:t>𝟏</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𝒃</m:t>
                        </m:r>
                      </m:e>
                      <m:sub>
                        <m:r>
                          <a:rPr lang="en-US" sz="2400" b="1" i="1" smtClean="0">
                            <a:solidFill>
                              <a:schemeClr val="tx1"/>
                            </a:solidFill>
                            <a:latin typeface="Cambria Math" panose="02040503050406030204" pitchFamily="18" charset="0"/>
                            <a:ea typeface="Cambria Math" panose="02040503050406030204" pitchFamily="18" charset="0"/>
                          </a:rPr>
                          <m:t>𝟏</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𝑾</m:t>
                        </m:r>
                      </m:e>
                      <m:sub>
                        <m:r>
                          <a:rPr lang="en-US" sz="2400" b="1" i="1" smtClean="0">
                            <a:solidFill>
                              <a:schemeClr val="tx1"/>
                            </a:solidFill>
                            <a:latin typeface="Cambria Math" panose="02040503050406030204" pitchFamily="18" charset="0"/>
                            <a:ea typeface="Cambria Math" panose="02040503050406030204" pitchFamily="18" charset="0"/>
                          </a:rPr>
                          <m:t>𝟐</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𝒃</m:t>
                        </m:r>
                      </m:e>
                      <m:sub>
                        <m:r>
                          <a:rPr lang="en-US" sz="2400" b="1" i="1" smtClean="0">
                            <a:solidFill>
                              <a:schemeClr val="tx1"/>
                            </a:solidFill>
                            <a:latin typeface="Cambria Math" panose="02040503050406030204" pitchFamily="18" charset="0"/>
                            <a:ea typeface="Cambria Math" panose="02040503050406030204" pitchFamily="18" charset="0"/>
                          </a:rPr>
                          <m:t>𝟐</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𝑾</m:t>
                        </m:r>
                      </m:e>
                      <m:sub>
                        <m:r>
                          <a:rPr lang="en-US" sz="2400" b="1" i="1" smtClean="0">
                            <a:solidFill>
                              <a:schemeClr val="tx1"/>
                            </a:solidFill>
                            <a:latin typeface="Cambria Math" panose="02040503050406030204" pitchFamily="18" charset="0"/>
                            <a:ea typeface="Cambria Math" panose="02040503050406030204" pitchFamily="18" charset="0"/>
                          </a:rPr>
                          <m:t>𝒏</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𝒃</m:t>
                        </m:r>
                      </m:e>
                      <m:sub>
                        <m:r>
                          <a:rPr lang="en-US" sz="2400" b="1" i="1" smtClean="0">
                            <a:solidFill>
                              <a:schemeClr val="tx1"/>
                            </a:solidFill>
                            <a:latin typeface="Cambria Math" panose="02040503050406030204" pitchFamily="18" charset="0"/>
                            <a:ea typeface="Cambria Math" panose="02040503050406030204" pitchFamily="18" charset="0"/>
                          </a:rPr>
                          <m:t>𝒏</m:t>
                        </m:r>
                      </m:sub>
                    </m:sSub>
                    <m:r>
                      <a:rPr lang="en-US" sz="2400" b="0" i="1" smtClean="0">
                        <a:solidFill>
                          <a:schemeClr val="tx1"/>
                        </a:solidFill>
                        <a:latin typeface="Cambria Math" panose="02040503050406030204" pitchFamily="18" charset="0"/>
                        <a:ea typeface="Cambria Math" panose="02040503050406030204" pitchFamily="18" charset="0"/>
                      </a:rPr>
                      <m:t>)</m:t>
                    </m:r>
                  </m:oMath>
                </a14:m>
                <a:endParaRPr lang="en-US" sz="2400" dirty="0">
                  <a:solidFill>
                    <a:schemeClr val="tx1"/>
                  </a:solidFill>
                </a:endParaRPr>
              </a:p>
            </p:txBody>
          </p:sp>
        </mc:Choice>
        <mc:Fallback xmlns="">
          <p:sp>
            <p:nvSpPr>
              <p:cNvPr id="28" name="TextBox 27">
                <a:extLst>
                  <a:ext uri="{FF2B5EF4-FFF2-40B4-BE49-F238E27FC236}">
                    <a16:creationId xmlns:a16="http://schemas.microsoft.com/office/drawing/2014/main" id="{45E4E16B-EE82-2D45-8D4D-076D8F8B4ADD}"/>
                  </a:ext>
                </a:extLst>
              </p:cNvPr>
              <p:cNvSpPr txBox="1">
                <a:spLocks noRot="1" noChangeAspect="1" noMove="1" noResize="1" noEditPoints="1" noAdjustHandles="1" noChangeArrowheads="1" noChangeShapeType="1" noTextEdit="1"/>
              </p:cNvSpPr>
              <p:nvPr/>
            </p:nvSpPr>
            <p:spPr>
              <a:xfrm>
                <a:off x="2986198" y="2492350"/>
                <a:ext cx="5995821" cy="369332"/>
              </a:xfrm>
              <a:prstGeom prst="rect">
                <a:avLst/>
              </a:prstGeom>
              <a:blipFill>
                <a:blip r:embed="rId3"/>
                <a:stretch>
                  <a:fillRect l="-2537" t="-26667" r="-1691" b="-50000"/>
                </a:stretch>
              </a:blipFill>
            </p:spPr>
            <p:txBody>
              <a:bodyPr/>
              <a:lstStyle/>
              <a:p>
                <a:r>
                  <a:rPr lang="en-US">
                    <a:noFill/>
                  </a:rPr>
                  <a:t> </a:t>
                </a:r>
              </a:p>
            </p:txBody>
          </p:sp>
        </mc:Fallback>
      </mc:AlternateContent>
      <p:sp>
        <p:nvSpPr>
          <p:cNvPr id="29" name="Down Arrow 28">
            <a:extLst>
              <a:ext uri="{FF2B5EF4-FFF2-40B4-BE49-F238E27FC236}">
                <a16:creationId xmlns:a16="http://schemas.microsoft.com/office/drawing/2014/main" id="{59F9CC54-B8A5-E041-9C41-3AD8D42486BF}"/>
              </a:ext>
            </a:extLst>
          </p:cNvPr>
          <p:cNvSpPr/>
          <p:nvPr/>
        </p:nvSpPr>
        <p:spPr>
          <a:xfrm rot="16200000">
            <a:off x="9314702" y="2081250"/>
            <a:ext cx="308759" cy="707578"/>
          </a:xfrm>
          <a:prstGeom prst="downArrow">
            <a:avLst>
              <a:gd name="adj1" fmla="val 500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082FDD5-E750-9C4A-AAF3-75CDFF0DDF2A}"/>
                  </a:ext>
                </a:extLst>
              </p:cNvPr>
              <p:cNvSpPr txBox="1"/>
              <p:nvPr/>
            </p:nvSpPr>
            <p:spPr>
              <a:xfrm>
                <a:off x="9779259" y="2345524"/>
                <a:ext cx="62880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800" b="1" i="1" smtClean="0">
                              <a:solidFill>
                                <a:schemeClr val="tx1"/>
                              </a:solidFill>
                              <a:latin typeface="Cambria Math" panose="02040503050406030204" pitchFamily="18" charset="0"/>
                            </a:rPr>
                          </m:ctrlPr>
                        </m:accPr>
                        <m:e>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𝒚</m:t>
                              </m:r>
                            </m:e>
                            <m:sub>
                              <m:r>
                                <a:rPr lang="en-US" sz="2800" b="1" i="1" smtClean="0">
                                  <a:solidFill>
                                    <a:schemeClr val="tx1"/>
                                  </a:solidFill>
                                  <a:latin typeface="Cambria Math" panose="02040503050406030204" pitchFamily="18" charset="0"/>
                                </a:rPr>
                                <m:t>𝒊</m:t>
                              </m:r>
                            </m:sub>
                          </m:sSub>
                        </m:e>
                      </m:acc>
                    </m:oMath>
                  </m:oMathPara>
                </a14:m>
                <a:endParaRPr lang="en-US" sz="2800" dirty="0">
                  <a:solidFill>
                    <a:schemeClr val="tx1"/>
                  </a:solidFill>
                </a:endParaRPr>
              </a:p>
            </p:txBody>
          </p:sp>
        </mc:Choice>
        <mc:Fallback xmlns="">
          <p:sp>
            <p:nvSpPr>
              <p:cNvPr id="30" name="TextBox 29">
                <a:extLst>
                  <a:ext uri="{FF2B5EF4-FFF2-40B4-BE49-F238E27FC236}">
                    <a16:creationId xmlns:a16="http://schemas.microsoft.com/office/drawing/2014/main" id="{3082FDD5-E750-9C4A-AAF3-75CDFF0DDF2A}"/>
                  </a:ext>
                </a:extLst>
              </p:cNvPr>
              <p:cNvSpPr txBox="1">
                <a:spLocks noRot="1" noChangeAspect="1" noMove="1" noResize="1" noEditPoints="1" noAdjustHandles="1" noChangeArrowheads="1" noChangeShapeType="1" noTextEdit="1"/>
              </p:cNvSpPr>
              <p:nvPr/>
            </p:nvSpPr>
            <p:spPr>
              <a:xfrm>
                <a:off x="9779259" y="2345524"/>
                <a:ext cx="628805" cy="523220"/>
              </a:xfrm>
              <a:prstGeom prst="rect">
                <a:avLst/>
              </a:prstGeom>
              <a:blipFill>
                <a:blip r:embed="rId4"/>
                <a:stretch>
                  <a:fillRect t="-4651" b="-11628"/>
                </a:stretch>
              </a:blipFill>
            </p:spPr>
            <p:txBody>
              <a:bodyPr/>
              <a:lstStyle/>
              <a:p>
                <a:r>
                  <a:rPr lang="en-US">
                    <a:noFill/>
                  </a:rPr>
                  <a:t> </a:t>
                </a:r>
              </a:p>
            </p:txBody>
          </p:sp>
        </mc:Fallback>
      </mc:AlternateContent>
      <p:sp>
        <p:nvSpPr>
          <p:cNvPr id="31" name="Down Arrow 30">
            <a:extLst>
              <a:ext uri="{FF2B5EF4-FFF2-40B4-BE49-F238E27FC236}">
                <a16:creationId xmlns:a16="http://schemas.microsoft.com/office/drawing/2014/main" id="{C756A649-4AB3-5143-8398-D05973A7B45D}"/>
              </a:ext>
            </a:extLst>
          </p:cNvPr>
          <p:cNvSpPr/>
          <p:nvPr/>
        </p:nvSpPr>
        <p:spPr>
          <a:xfrm rot="16200000">
            <a:off x="2344756" y="2357344"/>
            <a:ext cx="308759" cy="7075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Down Arrow 37">
            <a:extLst>
              <a:ext uri="{FF2B5EF4-FFF2-40B4-BE49-F238E27FC236}">
                <a16:creationId xmlns:a16="http://schemas.microsoft.com/office/drawing/2014/main" id="{F90C0251-A19B-7A47-B5BB-DC25F3989735}"/>
              </a:ext>
            </a:extLst>
          </p:cNvPr>
          <p:cNvSpPr/>
          <p:nvPr/>
        </p:nvSpPr>
        <p:spPr>
          <a:xfrm rot="16200000">
            <a:off x="10607474" y="2054551"/>
            <a:ext cx="308759" cy="707578"/>
          </a:xfrm>
          <a:prstGeom prst="downArrow">
            <a:avLst>
              <a:gd name="adj1" fmla="val 500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a:extLst>
              <a:ext uri="{FF2B5EF4-FFF2-40B4-BE49-F238E27FC236}">
                <a16:creationId xmlns:a16="http://schemas.microsoft.com/office/drawing/2014/main" id="{7EA3308D-C570-8D4F-A2D0-198683D13F1B}"/>
              </a:ext>
            </a:extLst>
          </p:cNvPr>
          <p:cNvSpPr/>
          <p:nvPr/>
        </p:nvSpPr>
        <p:spPr>
          <a:xfrm flipH="1">
            <a:off x="10408064" y="2619508"/>
            <a:ext cx="707579" cy="3087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22198E9-3577-FE43-BB1F-A0F24F5B1D33}"/>
                  </a:ext>
                </a:extLst>
              </p:cNvPr>
              <p:cNvSpPr txBox="1"/>
              <p:nvPr/>
            </p:nvSpPr>
            <p:spPr>
              <a:xfrm>
                <a:off x="11120642" y="2378054"/>
                <a:ext cx="108838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acc>
                            <m:accPr>
                              <m:chr m:val="̂"/>
                              <m:ctrlPr>
                                <a:rPr lang="en-US" sz="2400" b="1" i="1">
                                  <a:latin typeface="Cambria Math" panose="02040503050406030204" pitchFamily="18" charset="0"/>
                                </a:rPr>
                              </m:ctrlPr>
                            </m:accPr>
                            <m:e>
                              <m:r>
                                <a:rPr lang="en-US" sz="2400" b="1" i="1" smtClean="0">
                                  <a:latin typeface="Cambria Math" panose="02040503050406030204" pitchFamily="18" charset="0"/>
                                </a:rPr>
                                <m:t>𝒚</m:t>
                              </m:r>
                            </m:e>
                          </m:acc>
                          <m:r>
                            <a:rPr lang="en-US" sz="2400" i="1">
                              <a:latin typeface="Cambria Math" panose="02040503050406030204" pitchFamily="18" charset="0"/>
                            </a:rPr>
                            <m:t>,</m:t>
                          </m:r>
                          <m:r>
                            <a:rPr lang="en-US" sz="2400" b="1" i="1" smtClean="0">
                              <a:latin typeface="Cambria Math" panose="02040503050406030204" pitchFamily="18" charset="0"/>
                            </a:rPr>
                            <m:t>𝒚</m:t>
                          </m:r>
                        </m:e>
                      </m:d>
                    </m:oMath>
                  </m:oMathPara>
                </a14:m>
                <a:endParaRPr lang="en-US" sz="2400" dirty="0"/>
              </a:p>
            </p:txBody>
          </p:sp>
        </mc:Choice>
        <mc:Fallback xmlns="">
          <p:sp>
            <p:nvSpPr>
              <p:cNvPr id="44" name="TextBox 43">
                <a:extLst>
                  <a:ext uri="{FF2B5EF4-FFF2-40B4-BE49-F238E27FC236}">
                    <a16:creationId xmlns:a16="http://schemas.microsoft.com/office/drawing/2014/main" id="{B22198E9-3577-FE43-BB1F-A0F24F5B1D33}"/>
                  </a:ext>
                </a:extLst>
              </p:cNvPr>
              <p:cNvSpPr txBox="1">
                <a:spLocks noRot="1" noChangeAspect="1" noMove="1" noResize="1" noEditPoints="1" noAdjustHandles="1" noChangeArrowheads="1" noChangeShapeType="1" noTextEdit="1"/>
              </p:cNvSpPr>
              <p:nvPr/>
            </p:nvSpPr>
            <p:spPr>
              <a:xfrm>
                <a:off x="11120642" y="2378054"/>
                <a:ext cx="1088389" cy="461665"/>
              </a:xfrm>
              <a:prstGeom prst="rect">
                <a:avLst/>
              </a:prstGeom>
              <a:blipFill>
                <a:blip r:embed="rId5"/>
                <a:stretch>
                  <a:fillRect t="-2703" b="-10811"/>
                </a:stretch>
              </a:blipFill>
            </p:spPr>
            <p:txBody>
              <a:bodyPr/>
              <a:lstStyle/>
              <a:p>
                <a:r>
                  <a:rPr lang="en-US">
                    <a:noFill/>
                  </a:rPr>
                  <a:t> </a:t>
                </a:r>
              </a:p>
            </p:txBody>
          </p:sp>
        </mc:Fallback>
      </mc:AlternateContent>
      <p:sp>
        <p:nvSpPr>
          <p:cNvPr id="45" name="Right Arrow 44">
            <a:extLst>
              <a:ext uri="{FF2B5EF4-FFF2-40B4-BE49-F238E27FC236}">
                <a16:creationId xmlns:a16="http://schemas.microsoft.com/office/drawing/2014/main" id="{08B882CC-4BDD-DF43-93AB-629B2C255E39}"/>
              </a:ext>
            </a:extLst>
          </p:cNvPr>
          <p:cNvSpPr/>
          <p:nvPr/>
        </p:nvSpPr>
        <p:spPr>
          <a:xfrm rot="16200000" flipH="1">
            <a:off x="5708495" y="3127678"/>
            <a:ext cx="707579" cy="3087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2799223E-37A0-EB45-B6DC-A76BF648D4A9}"/>
              </a:ext>
            </a:extLst>
          </p:cNvPr>
          <p:cNvSpPr/>
          <p:nvPr/>
        </p:nvSpPr>
        <p:spPr>
          <a:xfrm rot="16200000">
            <a:off x="2865920" y="3136981"/>
            <a:ext cx="765099" cy="3087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59D630B-2E45-7140-AC2F-E74800A1E730}"/>
                  </a:ext>
                </a:extLst>
              </p:cNvPr>
              <p:cNvSpPr txBox="1"/>
              <p:nvPr/>
            </p:nvSpPr>
            <p:spPr>
              <a:xfrm>
                <a:off x="2852925" y="3688682"/>
                <a:ext cx="3844780" cy="10013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𝑡</m:t>
                          </m:r>
                          <m:r>
                            <a:rPr lang="en-US" sz="2800" b="0" i="1" smtClean="0">
                              <a:latin typeface="Cambria Math" panose="02040503050406030204" pitchFamily="18" charset="0"/>
                              <a:ea typeface="Cambria Math" panose="02040503050406030204" pitchFamily="18" charset="0"/>
                            </a:rPr>
                            <m:t>+1</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𝑡</m:t>
                          </m:r>
                        </m:sub>
                      </m:sSub>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𝜂</m:t>
                      </m:r>
                      <m:r>
                        <a:rPr lang="en-US" sz="2800" b="0" i="1" smtClean="0">
                          <a:latin typeface="Cambria Math" panose="02040503050406030204" pitchFamily="18" charset="0"/>
                          <a:ea typeface="Cambria Math" panose="02040503050406030204" pitchFamily="18" charset="0"/>
                        </a:rPr>
                        <m:t>∙</m:t>
                      </m:r>
                      <m:f>
                        <m:fPr>
                          <m:ctrlPr>
                            <a:rPr lang="en-US" sz="2800" i="1" smtClean="0">
                              <a:latin typeface="Cambria Math" panose="02040503050406030204" pitchFamily="18" charset="0"/>
                            </a:rPr>
                          </m:ctrlPr>
                        </m:fPr>
                        <m:num>
                          <m:r>
                            <a:rPr lang="en-US" sz="2800" i="1" smtClean="0">
                              <a:latin typeface="Cambria Math" panose="02040503050406030204" pitchFamily="18" charset="0"/>
                            </a:rPr>
                            <m:t>𝜕</m:t>
                          </m:r>
                          <m:r>
                            <a:rPr lang="en-US" sz="2800" i="1">
                              <a:latin typeface="Cambria Math" panose="02040503050406030204" pitchFamily="18" charset="0"/>
                            </a:rPr>
                            <m:t>𝐿</m:t>
                          </m:r>
                          <m:d>
                            <m:dPr>
                              <m:ctrlPr>
                                <a:rPr lang="en-US" sz="2800" i="1">
                                  <a:latin typeface="Cambria Math" panose="02040503050406030204" pitchFamily="18" charset="0"/>
                                </a:rPr>
                              </m:ctrlPr>
                            </m:dPr>
                            <m:e>
                              <m:acc>
                                <m:accPr>
                                  <m:chr m:val="̂"/>
                                  <m:ctrlPr>
                                    <a:rPr lang="en-US" sz="2800" b="1" i="1">
                                      <a:latin typeface="Cambria Math" panose="02040503050406030204" pitchFamily="18" charset="0"/>
                                    </a:rPr>
                                  </m:ctrlPr>
                                </m:accPr>
                                <m:e>
                                  <m:r>
                                    <a:rPr lang="en-US" sz="2800" b="1" i="1" smtClean="0">
                                      <a:latin typeface="Cambria Math" panose="02040503050406030204" pitchFamily="18" charset="0"/>
                                    </a:rPr>
                                    <m:t>𝒚</m:t>
                                  </m:r>
                                </m:e>
                              </m:acc>
                              <m:r>
                                <a:rPr lang="en-US" sz="2800" i="1">
                                  <a:latin typeface="Cambria Math" panose="02040503050406030204" pitchFamily="18" charset="0"/>
                                </a:rPr>
                                <m:t>,</m:t>
                              </m:r>
                              <m:r>
                                <a:rPr lang="en-US" sz="2800" b="1" i="1" smtClean="0">
                                  <a:latin typeface="Cambria Math" panose="02040503050406030204" pitchFamily="18" charset="0"/>
                                </a:rPr>
                                <m:t>𝒚</m:t>
                              </m:r>
                            </m:e>
                          </m:d>
                        </m:num>
                        <m:den>
                          <m:sSub>
                            <m:sSubPr>
                              <m:ctrlPr>
                                <a:rPr lang="en-US" sz="280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rPr>
                                <m:t>𝜕</m:t>
                              </m:r>
                              <m:r>
                                <a:rPr lang="en-US" sz="2800" i="1" smtClean="0">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𝑡</m:t>
                              </m:r>
                            </m:sub>
                          </m:sSub>
                        </m:den>
                      </m:f>
                    </m:oMath>
                  </m:oMathPara>
                </a14:m>
                <a:endParaRPr lang="en-US" sz="2800" dirty="0"/>
              </a:p>
            </p:txBody>
          </p:sp>
        </mc:Choice>
        <mc:Fallback xmlns="">
          <p:sp>
            <p:nvSpPr>
              <p:cNvPr id="47" name="TextBox 46">
                <a:extLst>
                  <a:ext uri="{FF2B5EF4-FFF2-40B4-BE49-F238E27FC236}">
                    <a16:creationId xmlns:a16="http://schemas.microsoft.com/office/drawing/2014/main" id="{759D630B-2E45-7140-AC2F-E74800A1E730}"/>
                  </a:ext>
                </a:extLst>
              </p:cNvPr>
              <p:cNvSpPr txBox="1">
                <a:spLocks noRot="1" noChangeAspect="1" noMove="1" noResize="1" noEditPoints="1" noAdjustHandles="1" noChangeArrowheads="1" noChangeShapeType="1" noTextEdit="1"/>
              </p:cNvSpPr>
              <p:nvPr/>
            </p:nvSpPr>
            <p:spPr>
              <a:xfrm>
                <a:off x="2852925" y="3688682"/>
                <a:ext cx="3844780" cy="1001300"/>
              </a:xfrm>
              <a:prstGeom prst="rect">
                <a:avLst/>
              </a:prstGeom>
              <a:blipFill>
                <a:blip r:embed="rId6"/>
                <a:stretch>
                  <a:fillRect t="-5000"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09BD894-9A6F-F44F-98C7-514A05A5A94E}"/>
                  </a:ext>
                </a:extLst>
              </p:cNvPr>
              <p:cNvSpPr txBox="1"/>
              <p:nvPr/>
            </p:nvSpPr>
            <p:spPr>
              <a:xfrm>
                <a:off x="0" y="5005519"/>
                <a:ext cx="2145346" cy="5271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m:t>
                          </m:r>
                          <m:d>
                            <m:dPr>
                              <m:ctrlPr>
                                <a:rPr lang="en-US" sz="2400" b="0" i="1" smtClean="0">
                                  <a:solidFill>
                                    <a:schemeClr val="tx1"/>
                                  </a:solidFill>
                                  <a:latin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𝑽</m:t>
                                      </m:r>
                                    </m:sub>
                                  </m:sSub>
                                </m:e>
                                <m:sub>
                                  <m:r>
                                    <a:rPr lang="en-US" sz="2400" b="1" i="1" smtClean="0">
                                      <a:solidFill>
                                        <a:schemeClr val="tx1"/>
                                      </a:solidFill>
                                      <a:latin typeface="Cambria Math" panose="02040503050406030204" pitchFamily="18" charset="0"/>
                                    </a:rPr>
                                    <m:t>𝒊</m:t>
                                  </m:r>
                                </m:sub>
                              </m:sSub>
                              <m:r>
                                <a:rPr lang="en-US" sz="2400" b="0"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𝒚</m:t>
                                      </m:r>
                                    </m:e>
                                    <m:sub>
                                      <m:r>
                                        <a:rPr lang="en-US" sz="2400" b="1" i="1" smtClean="0">
                                          <a:solidFill>
                                            <a:schemeClr val="tx1"/>
                                          </a:solidFill>
                                          <a:latin typeface="Cambria Math" panose="02040503050406030204" pitchFamily="18" charset="0"/>
                                        </a:rPr>
                                        <m:t>𝑽</m:t>
                                      </m:r>
                                    </m:sub>
                                  </m:sSub>
                                </m:e>
                                <m:sub>
                                  <m:r>
                                    <a:rPr lang="en-US" sz="2400" b="1" i="1" smtClean="0">
                                      <a:solidFill>
                                        <a:schemeClr val="tx1"/>
                                      </a:solidFill>
                                      <a:latin typeface="Cambria Math" panose="02040503050406030204" pitchFamily="18" charset="0"/>
                                    </a:rPr>
                                    <m:t>𝒊</m:t>
                                  </m:r>
                                </m:sub>
                              </m:sSub>
                            </m:e>
                          </m:d>
                          <m:r>
                            <a:rPr lang="en-US" sz="2400" b="0" i="1" smtClean="0">
                              <a:solidFill>
                                <a:schemeClr val="tx1"/>
                              </a:solidFill>
                              <a:latin typeface="Cambria Math" panose="02040503050406030204" pitchFamily="18" charset="0"/>
                            </a:rPr>
                            <m:t>}</m:t>
                          </m:r>
                        </m:e>
                        <m:sub>
                          <m:r>
                            <a:rPr lang="en-US" sz="2400" b="0" i="1" smtClean="0">
                              <a:solidFill>
                                <a:schemeClr val="tx1"/>
                              </a:solidFill>
                              <a:latin typeface="Cambria Math" panose="02040503050406030204" pitchFamily="18" charset="0"/>
                            </a:rPr>
                            <m:t>𝑖</m:t>
                          </m:r>
                          <m:r>
                            <a:rPr lang="en-US" sz="2400" b="0" i="1" smtClean="0">
                              <a:solidFill>
                                <a:schemeClr val="tx1"/>
                              </a:solidFill>
                              <a:latin typeface="Cambria Math" panose="02040503050406030204" pitchFamily="18" charset="0"/>
                            </a:rPr>
                            <m:t>=1</m:t>
                          </m:r>
                        </m:sub>
                        <m:sup>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𝑚</m:t>
                              </m:r>
                            </m:e>
                            <m:sub>
                              <m:r>
                                <a:rPr lang="en-US" sz="2400" b="0" i="1" smtClean="0">
                                  <a:solidFill>
                                    <a:schemeClr val="tx1"/>
                                  </a:solidFill>
                                  <a:latin typeface="Cambria Math" panose="02040503050406030204" pitchFamily="18" charset="0"/>
                                </a:rPr>
                                <m:t>𝑣</m:t>
                              </m:r>
                            </m:sub>
                          </m:sSub>
                        </m:sup>
                      </m:sSubSup>
                    </m:oMath>
                  </m:oMathPara>
                </a14:m>
                <a:endParaRPr lang="en-US" sz="2400" dirty="0">
                  <a:solidFill>
                    <a:schemeClr val="tx1"/>
                  </a:solidFill>
                </a:endParaRPr>
              </a:p>
            </p:txBody>
          </p:sp>
        </mc:Choice>
        <mc:Fallback xmlns="">
          <p:sp>
            <p:nvSpPr>
              <p:cNvPr id="15" name="TextBox 14">
                <a:extLst>
                  <a:ext uri="{FF2B5EF4-FFF2-40B4-BE49-F238E27FC236}">
                    <a16:creationId xmlns:a16="http://schemas.microsoft.com/office/drawing/2014/main" id="{C09BD894-9A6F-F44F-98C7-514A05A5A94E}"/>
                  </a:ext>
                </a:extLst>
              </p:cNvPr>
              <p:cNvSpPr txBox="1">
                <a:spLocks noRot="1" noChangeAspect="1" noMove="1" noResize="1" noEditPoints="1" noAdjustHandles="1" noChangeArrowheads="1" noChangeShapeType="1" noTextEdit="1"/>
              </p:cNvSpPr>
              <p:nvPr/>
            </p:nvSpPr>
            <p:spPr>
              <a:xfrm>
                <a:off x="0" y="5005519"/>
                <a:ext cx="2145346" cy="527196"/>
              </a:xfrm>
              <a:prstGeom prst="rect">
                <a:avLst/>
              </a:prstGeom>
              <a:blipFill>
                <a:blip r:embed="rId7"/>
                <a:stretch>
                  <a:fillRect l="-592" b="-9524"/>
                </a:stretch>
              </a:blipFill>
            </p:spPr>
            <p:txBody>
              <a:bodyPr/>
              <a:lstStyle/>
              <a:p>
                <a:r>
                  <a:rPr lang="en-US">
                    <a:noFill/>
                  </a:rPr>
                  <a:t> </a:t>
                </a:r>
              </a:p>
            </p:txBody>
          </p:sp>
        </mc:Fallback>
      </mc:AlternateContent>
      <p:sp>
        <p:nvSpPr>
          <p:cNvPr id="16" name="Down Arrow 15">
            <a:extLst>
              <a:ext uri="{FF2B5EF4-FFF2-40B4-BE49-F238E27FC236}">
                <a16:creationId xmlns:a16="http://schemas.microsoft.com/office/drawing/2014/main" id="{6A380C3D-F241-374D-96A8-B14FBB06615B}"/>
              </a:ext>
            </a:extLst>
          </p:cNvPr>
          <p:cNvSpPr/>
          <p:nvPr/>
        </p:nvSpPr>
        <p:spPr>
          <a:xfrm rot="16200000">
            <a:off x="2344756" y="4915327"/>
            <a:ext cx="308759" cy="7075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F10CFA8-702F-A74C-B619-5E9B079339C1}"/>
                  </a:ext>
                </a:extLst>
              </p:cNvPr>
              <p:cNvSpPr txBox="1"/>
              <p:nvPr/>
            </p:nvSpPr>
            <p:spPr>
              <a:xfrm>
                <a:off x="2911575" y="5054164"/>
                <a:ext cx="6282489" cy="369332"/>
              </a:xfrm>
              <a:prstGeom prst="rect">
                <a:avLst/>
              </a:prstGeom>
              <a:noFill/>
            </p:spPr>
            <p:txBody>
              <a:bodyPr wrap="square" lIns="0" tIns="0" rIns="0" bIns="0"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i="1" smtClean="0">
                            <a:latin typeface="Cambria Math" panose="02040503050406030204" pitchFamily="18" charset="0"/>
                            <a:ea typeface="Cambria Math" panose="02040503050406030204" pitchFamily="18" charset="0"/>
                          </a:rPr>
                          <m:t>𝜃</m:t>
                        </m:r>
                      </m:sub>
                    </m:sSub>
                    <m:r>
                      <a:rPr lang="en-US" sz="2400" b="0" i="1" smtClean="0">
                        <a:latin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𝑽</m:t>
                        </m:r>
                      </m:sub>
                    </m:sSub>
                    <m:r>
                      <a:rPr lang="en-US" sz="2400" b="0" i="1" smtClean="0">
                        <a:latin typeface="Cambria Math" panose="02040503050406030204" pitchFamily="18" charset="0"/>
                      </a:rPr>
                      <m:t>)</m:t>
                    </m:r>
                  </m:oMath>
                </a14:m>
                <a:r>
                  <a:rPr lang="en-US" sz="2400" dirty="0">
                    <a:solidFill>
                      <a:schemeClr val="tx1"/>
                    </a:solidFill>
                  </a:rPr>
                  <a:t>, where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𝜃</m:t>
                    </m:r>
                    <m:r>
                      <a:rPr lang="en-US" sz="2400" b="0" i="1" smtClean="0">
                        <a:solidFill>
                          <a:schemeClr val="tx1"/>
                        </a:solidFill>
                        <a:latin typeface="Cambria Math" panose="02040503050406030204" pitchFamily="18" charset="0"/>
                        <a:ea typeface="Cambria Math" panose="02040503050406030204" pitchFamily="18" charset="0"/>
                      </a:rPr>
                      <m:t>=</m:t>
                    </m:r>
                    <m:r>
                      <a:rPr lang="en-US" sz="2400" b="1"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𝑾</m:t>
                        </m:r>
                      </m:e>
                      <m:sub>
                        <m:r>
                          <a:rPr lang="en-US" sz="2400" b="1" i="1" smtClean="0">
                            <a:solidFill>
                              <a:schemeClr val="tx1"/>
                            </a:solidFill>
                            <a:latin typeface="Cambria Math" panose="02040503050406030204" pitchFamily="18" charset="0"/>
                            <a:ea typeface="Cambria Math" panose="02040503050406030204" pitchFamily="18" charset="0"/>
                          </a:rPr>
                          <m:t>𝟏</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𝒃</m:t>
                        </m:r>
                      </m:e>
                      <m:sub>
                        <m:r>
                          <a:rPr lang="en-US" sz="2400" b="1" i="1" smtClean="0">
                            <a:solidFill>
                              <a:schemeClr val="tx1"/>
                            </a:solidFill>
                            <a:latin typeface="Cambria Math" panose="02040503050406030204" pitchFamily="18" charset="0"/>
                            <a:ea typeface="Cambria Math" panose="02040503050406030204" pitchFamily="18" charset="0"/>
                          </a:rPr>
                          <m:t>𝟏</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𝑾</m:t>
                        </m:r>
                      </m:e>
                      <m:sub>
                        <m:r>
                          <a:rPr lang="en-US" sz="2400" b="1" i="1" smtClean="0">
                            <a:solidFill>
                              <a:schemeClr val="tx1"/>
                            </a:solidFill>
                            <a:latin typeface="Cambria Math" panose="02040503050406030204" pitchFamily="18" charset="0"/>
                            <a:ea typeface="Cambria Math" panose="02040503050406030204" pitchFamily="18" charset="0"/>
                          </a:rPr>
                          <m:t>𝟐</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𝒃</m:t>
                        </m:r>
                      </m:e>
                      <m:sub>
                        <m:r>
                          <a:rPr lang="en-US" sz="2400" b="1" i="1" smtClean="0">
                            <a:solidFill>
                              <a:schemeClr val="tx1"/>
                            </a:solidFill>
                            <a:latin typeface="Cambria Math" panose="02040503050406030204" pitchFamily="18" charset="0"/>
                            <a:ea typeface="Cambria Math" panose="02040503050406030204" pitchFamily="18" charset="0"/>
                          </a:rPr>
                          <m:t>𝟐</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𝑾</m:t>
                        </m:r>
                      </m:e>
                      <m:sub>
                        <m:r>
                          <a:rPr lang="en-US" sz="2400" b="1" i="1" smtClean="0">
                            <a:solidFill>
                              <a:schemeClr val="tx1"/>
                            </a:solidFill>
                            <a:latin typeface="Cambria Math" panose="02040503050406030204" pitchFamily="18" charset="0"/>
                            <a:ea typeface="Cambria Math" panose="02040503050406030204" pitchFamily="18" charset="0"/>
                          </a:rPr>
                          <m:t>𝒏</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𝒃</m:t>
                        </m:r>
                      </m:e>
                      <m:sub>
                        <m:r>
                          <a:rPr lang="en-US" sz="2400" b="1" i="1" smtClean="0">
                            <a:solidFill>
                              <a:schemeClr val="tx1"/>
                            </a:solidFill>
                            <a:latin typeface="Cambria Math" panose="02040503050406030204" pitchFamily="18" charset="0"/>
                            <a:ea typeface="Cambria Math" panose="02040503050406030204" pitchFamily="18" charset="0"/>
                          </a:rPr>
                          <m:t>𝒏</m:t>
                        </m:r>
                      </m:sub>
                    </m:sSub>
                    <m:r>
                      <a:rPr lang="en-US" sz="2400" b="0" i="1" smtClean="0">
                        <a:solidFill>
                          <a:schemeClr val="tx1"/>
                        </a:solidFill>
                        <a:latin typeface="Cambria Math" panose="02040503050406030204" pitchFamily="18" charset="0"/>
                        <a:ea typeface="Cambria Math" panose="02040503050406030204" pitchFamily="18" charset="0"/>
                      </a:rPr>
                      <m:t>)</m:t>
                    </m:r>
                  </m:oMath>
                </a14:m>
                <a:endParaRPr lang="en-US" sz="2400" dirty="0">
                  <a:solidFill>
                    <a:schemeClr val="tx1"/>
                  </a:solidFill>
                </a:endParaRPr>
              </a:p>
            </p:txBody>
          </p:sp>
        </mc:Choice>
        <mc:Fallback xmlns="">
          <p:sp>
            <p:nvSpPr>
              <p:cNvPr id="17" name="TextBox 16">
                <a:extLst>
                  <a:ext uri="{FF2B5EF4-FFF2-40B4-BE49-F238E27FC236}">
                    <a16:creationId xmlns:a16="http://schemas.microsoft.com/office/drawing/2014/main" id="{8F10CFA8-702F-A74C-B619-5E9B079339C1}"/>
                  </a:ext>
                </a:extLst>
              </p:cNvPr>
              <p:cNvSpPr txBox="1">
                <a:spLocks noRot="1" noChangeAspect="1" noMove="1" noResize="1" noEditPoints="1" noAdjustHandles="1" noChangeArrowheads="1" noChangeShapeType="1" noTextEdit="1"/>
              </p:cNvSpPr>
              <p:nvPr/>
            </p:nvSpPr>
            <p:spPr>
              <a:xfrm>
                <a:off x="2911575" y="5054164"/>
                <a:ext cx="6282489" cy="369332"/>
              </a:xfrm>
              <a:prstGeom prst="rect">
                <a:avLst/>
              </a:prstGeom>
              <a:blipFill>
                <a:blip r:embed="rId8"/>
                <a:stretch>
                  <a:fillRect l="-2424" t="-22581" b="-45161"/>
                </a:stretch>
              </a:blipFill>
            </p:spPr>
            <p:txBody>
              <a:bodyPr/>
              <a:lstStyle/>
              <a:p>
                <a:r>
                  <a:rPr lang="en-US">
                    <a:noFill/>
                  </a:rPr>
                  <a:t> </a:t>
                </a:r>
              </a:p>
            </p:txBody>
          </p:sp>
        </mc:Fallback>
      </mc:AlternateContent>
      <p:sp>
        <p:nvSpPr>
          <p:cNvPr id="19" name="Down Arrow 18">
            <a:extLst>
              <a:ext uri="{FF2B5EF4-FFF2-40B4-BE49-F238E27FC236}">
                <a16:creationId xmlns:a16="http://schemas.microsoft.com/office/drawing/2014/main" id="{7E23FE98-C97D-5F40-8965-8B09DA1CE59E}"/>
              </a:ext>
            </a:extLst>
          </p:cNvPr>
          <p:cNvSpPr/>
          <p:nvPr/>
        </p:nvSpPr>
        <p:spPr>
          <a:xfrm rot="16200000">
            <a:off x="9314700" y="4899825"/>
            <a:ext cx="308759" cy="707578"/>
          </a:xfrm>
          <a:prstGeom prst="downArrow">
            <a:avLst>
              <a:gd name="adj1" fmla="val 500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4D80499-AC2F-2748-8683-ACC75BBA47B2}"/>
                  </a:ext>
                </a:extLst>
              </p:cNvPr>
              <p:cNvSpPr txBox="1"/>
              <p:nvPr/>
            </p:nvSpPr>
            <p:spPr>
              <a:xfrm>
                <a:off x="9822869" y="4991390"/>
                <a:ext cx="628805" cy="494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solidFill>
                                <a:schemeClr val="tx1"/>
                              </a:solidFill>
                              <a:latin typeface="Cambria Math" panose="02040503050406030204" pitchFamily="18" charset="0"/>
                            </a:rPr>
                          </m:ctrlPr>
                        </m:accPr>
                        <m:e>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𝒚</m:t>
                              </m:r>
                            </m:e>
                            <m:sub>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𝑽</m:t>
                                  </m:r>
                                </m:e>
                                <m:sub>
                                  <m:r>
                                    <a:rPr lang="en-US" sz="2400" b="1" i="1" smtClean="0">
                                      <a:solidFill>
                                        <a:schemeClr val="tx1"/>
                                      </a:solidFill>
                                      <a:latin typeface="Cambria Math" panose="02040503050406030204" pitchFamily="18" charset="0"/>
                                    </a:rPr>
                                    <m:t>𝒊</m:t>
                                  </m:r>
                                </m:sub>
                              </m:sSub>
                            </m:sub>
                          </m:sSub>
                        </m:e>
                      </m:acc>
                    </m:oMath>
                  </m:oMathPara>
                </a14:m>
                <a:endParaRPr lang="en-US" sz="2400" dirty="0">
                  <a:solidFill>
                    <a:schemeClr val="tx1"/>
                  </a:solidFill>
                </a:endParaRPr>
              </a:p>
            </p:txBody>
          </p:sp>
        </mc:Choice>
        <mc:Fallback xmlns="">
          <p:sp>
            <p:nvSpPr>
              <p:cNvPr id="20" name="TextBox 19">
                <a:extLst>
                  <a:ext uri="{FF2B5EF4-FFF2-40B4-BE49-F238E27FC236}">
                    <a16:creationId xmlns:a16="http://schemas.microsoft.com/office/drawing/2014/main" id="{F4D80499-AC2F-2748-8683-ACC75BBA47B2}"/>
                  </a:ext>
                </a:extLst>
              </p:cNvPr>
              <p:cNvSpPr txBox="1">
                <a:spLocks noRot="1" noChangeAspect="1" noMove="1" noResize="1" noEditPoints="1" noAdjustHandles="1" noChangeArrowheads="1" noChangeShapeType="1" noTextEdit="1"/>
              </p:cNvSpPr>
              <p:nvPr/>
            </p:nvSpPr>
            <p:spPr>
              <a:xfrm>
                <a:off x="9822869" y="4991390"/>
                <a:ext cx="628805" cy="494879"/>
              </a:xfrm>
              <a:prstGeom prst="rect">
                <a:avLst/>
              </a:prstGeom>
              <a:blipFill>
                <a:blip r:embed="rId9"/>
                <a:stretch>
                  <a:fillRect l="-1961" t="-2500" b="-2500"/>
                </a:stretch>
              </a:blipFill>
            </p:spPr>
            <p:txBody>
              <a:bodyPr/>
              <a:lstStyle/>
              <a:p>
                <a:r>
                  <a:rPr lang="en-US">
                    <a:noFill/>
                  </a:rPr>
                  <a:t> </a:t>
                </a:r>
              </a:p>
            </p:txBody>
          </p:sp>
        </mc:Fallback>
      </mc:AlternateContent>
      <p:sp>
        <p:nvSpPr>
          <p:cNvPr id="21" name="Down Arrow 20">
            <a:extLst>
              <a:ext uri="{FF2B5EF4-FFF2-40B4-BE49-F238E27FC236}">
                <a16:creationId xmlns:a16="http://schemas.microsoft.com/office/drawing/2014/main" id="{A28D56E1-E88F-1F42-B57F-829BEF7852EA}"/>
              </a:ext>
            </a:extLst>
          </p:cNvPr>
          <p:cNvSpPr/>
          <p:nvPr/>
        </p:nvSpPr>
        <p:spPr>
          <a:xfrm rot="16200000">
            <a:off x="10607475" y="4915326"/>
            <a:ext cx="308759" cy="707578"/>
          </a:xfrm>
          <a:prstGeom prst="downArrow">
            <a:avLst>
              <a:gd name="adj1" fmla="val 500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69DF991-E883-6E4B-8419-F8EEEE6417C9}"/>
                  </a:ext>
                </a:extLst>
              </p:cNvPr>
              <p:cNvSpPr txBox="1"/>
              <p:nvPr/>
            </p:nvSpPr>
            <p:spPr>
              <a:xfrm>
                <a:off x="11120642" y="5023385"/>
                <a:ext cx="1088389"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𝐿</m:t>
                      </m:r>
                      <m:d>
                        <m:dPr>
                          <m:ctrlPr>
                            <a:rPr lang="en-US" sz="2000" i="1">
                              <a:latin typeface="Cambria Math" panose="02040503050406030204" pitchFamily="18" charset="0"/>
                            </a:rPr>
                          </m:ctrlPr>
                        </m:dPr>
                        <m:e>
                          <m:acc>
                            <m:accPr>
                              <m:chr m:val="̂"/>
                              <m:ctrlPr>
                                <a:rPr lang="en-US" sz="2000" b="1" i="1">
                                  <a:latin typeface="Cambria Math" panose="02040503050406030204" pitchFamily="18" charset="0"/>
                                </a:rPr>
                              </m:ctrlPr>
                            </m:accPr>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𝑽</m:t>
                                  </m:r>
                                </m:sub>
                              </m:sSub>
                            </m:e>
                          </m:acc>
                          <m:r>
                            <a:rPr lang="en-US" sz="2000" i="1">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𝑽</m:t>
                              </m:r>
                            </m:sub>
                          </m:sSub>
                        </m:e>
                      </m:d>
                    </m:oMath>
                  </m:oMathPara>
                </a14:m>
                <a:endParaRPr lang="en-US" sz="2000" dirty="0"/>
              </a:p>
            </p:txBody>
          </p:sp>
        </mc:Choice>
        <mc:Fallback xmlns="">
          <p:sp>
            <p:nvSpPr>
              <p:cNvPr id="23" name="TextBox 22">
                <a:extLst>
                  <a:ext uri="{FF2B5EF4-FFF2-40B4-BE49-F238E27FC236}">
                    <a16:creationId xmlns:a16="http://schemas.microsoft.com/office/drawing/2014/main" id="{669DF991-E883-6E4B-8419-F8EEEE6417C9}"/>
                  </a:ext>
                </a:extLst>
              </p:cNvPr>
              <p:cNvSpPr txBox="1">
                <a:spLocks noRot="1" noChangeAspect="1" noMove="1" noResize="1" noEditPoints="1" noAdjustHandles="1" noChangeArrowheads="1" noChangeShapeType="1" noTextEdit="1"/>
              </p:cNvSpPr>
              <p:nvPr/>
            </p:nvSpPr>
            <p:spPr>
              <a:xfrm>
                <a:off x="11120642" y="5023385"/>
                <a:ext cx="1088389" cy="400110"/>
              </a:xfrm>
              <a:prstGeom prst="rect">
                <a:avLst/>
              </a:prstGeom>
              <a:blipFill>
                <a:blip r:embed="rId10"/>
                <a:stretch>
                  <a:fillRect t="-6061" b="-606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D98B9DE-35E2-F240-9618-63912BBA25AD}"/>
              </a:ext>
            </a:extLst>
          </p:cNvPr>
          <p:cNvSpPr txBox="1"/>
          <p:nvPr/>
        </p:nvSpPr>
        <p:spPr>
          <a:xfrm>
            <a:off x="437039" y="2980464"/>
            <a:ext cx="1095941"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Training </a:t>
            </a:r>
          </a:p>
        </p:txBody>
      </p:sp>
      <p:sp>
        <p:nvSpPr>
          <p:cNvPr id="25" name="TextBox 24">
            <a:extLst>
              <a:ext uri="{FF2B5EF4-FFF2-40B4-BE49-F238E27FC236}">
                <a16:creationId xmlns:a16="http://schemas.microsoft.com/office/drawing/2014/main" id="{FBD043F7-0A08-A54D-8C49-6CFA1BB49849}"/>
              </a:ext>
            </a:extLst>
          </p:cNvPr>
          <p:cNvSpPr txBox="1"/>
          <p:nvPr/>
        </p:nvSpPr>
        <p:spPr>
          <a:xfrm>
            <a:off x="437039" y="5552921"/>
            <a:ext cx="122649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Validation</a:t>
            </a:r>
          </a:p>
        </p:txBody>
      </p:sp>
      <p:sp>
        <p:nvSpPr>
          <p:cNvPr id="4" name="Up-down Arrow 3">
            <a:extLst>
              <a:ext uri="{FF2B5EF4-FFF2-40B4-BE49-F238E27FC236}">
                <a16:creationId xmlns:a16="http://schemas.microsoft.com/office/drawing/2014/main" id="{FA271B02-DF9D-A244-AC18-8CF4ED633D6B}"/>
              </a:ext>
            </a:extLst>
          </p:cNvPr>
          <p:cNvSpPr/>
          <p:nvPr/>
        </p:nvSpPr>
        <p:spPr>
          <a:xfrm>
            <a:off x="11510455" y="2970364"/>
            <a:ext cx="308761" cy="2010926"/>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7" name="Graphic 6" descr="Badge 1 with solid fill">
            <a:extLst>
              <a:ext uri="{FF2B5EF4-FFF2-40B4-BE49-F238E27FC236}">
                <a16:creationId xmlns:a16="http://schemas.microsoft.com/office/drawing/2014/main" id="{9292196A-D9D6-914D-9FF7-B37DA3EA4A1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0169" y="1923393"/>
            <a:ext cx="624840" cy="624840"/>
          </a:xfrm>
          <a:prstGeom prst="rect">
            <a:avLst/>
          </a:prstGeom>
        </p:spPr>
      </p:pic>
      <p:pic>
        <p:nvPicPr>
          <p:cNvPr id="9" name="Graphic 8" descr="Badge with solid fill">
            <a:extLst>
              <a:ext uri="{FF2B5EF4-FFF2-40B4-BE49-F238E27FC236}">
                <a16:creationId xmlns:a16="http://schemas.microsoft.com/office/drawing/2014/main" id="{8B372F2D-FD06-224A-AE1A-E54E0105D5E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04425" y="1909247"/>
            <a:ext cx="653132" cy="653132"/>
          </a:xfrm>
          <a:prstGeom prst="rect">
            <a:avLst/>
          </a:prstGeom>
        </p:spPr>
      </p:pic>
      <p:pic>
        <p:nvPicPr>
          <p:cNvPr id="11" name="Graphic 10" descr="Badge 3 with solid fill">
            <a:extLst>
              <a:ext uri="{FF2B5EF4-FFF2-40B4-BE49-F238E27FC236}">
                <a16:creationId xmlns:a16="http://schemas.microsoft.com/office/drawing/2014/main" id="{C64CCFC0-7BFB-C645-A528-4ACF9B7A5F0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30226" y="3888911"/>
            <a:ext cx="600841" cy="600841"/>
          </a:xfrm>
          <a:prstGeom prst="rect">
            <a:avLst/>
          </a:prstGeom>
        </p:spPr>
      </p:pic>
      <p:pic>
        <p:nvPicPr>
          <p:cNvPr id="13" name="Graphic 12" descr="Badge 4 with solid fill">
            <a:extLst>
              <a:ext uri="{FF2B5EF4-FFF2-40B4-BE49-F238E27FC236}">
                <a16:creationId xmlns:a16="http://schemas.microsoft.com/office/drawing/2014/main" id="{16FB2AF5-FC9B-6E43-811C-BABD402241E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096864" y="5486269"/>
            <a:ext cx="600841" cy="600841"/>
          </a:xfrm>
          <a:prstGeom prst="rect">
            <a:avLst/>
          </a:prstGeom>
        </p:spPr>
      </p:pic>
      <p:sp>
        <p:nvSpPr>
          <p:cNvPr id="5" name="Footer Placeholder 4">
            <a:extLst>
              <a:ext uri="{FF2B5EF4-FFF2-40B4-BE49-F238E27FC236}">
                <a16:creationId xmlns:a16="http://schemas.microsoft.com/office/drawing/2014/main" id="{F89324F1-EFA7-A62D-437A-E0429276DDC1}"/>
              </a:ext>
            </a:extLst>
          </p:cNvPr>
          <p:cNvSpPr>
            <a:spLocks noGrp="1"/>
          </p:cNvSpPr>
          <p:nvPr>
            <p:ph type="ftr" sz="quarter" idx="11"/>
          </p:nvPr>
        </p:nvSpPr>
        <p:spPr/>
        <p:txBody>
          <a:bodyPr/>
          <a:lstStyle/>
          <a:p>
            <a:r>
              <a:rPr lang="en-US"/>
              <a:t>Artificial Intelligence and Financial Translation (Sai-cheong Siu, September 2023)</a:t>
            </a:r>
          </a:p>
        </p:txBody>
      </p:sp>
    </p:spTree>
    <p:extLst>
      <p:ext uri="{BB962C8B-B14F-4D97-AF65-F5344CB8AC3E}">
        <p14:creationId xmlns:p14="http://schemas.microsoft.com/office/powerpoint/2010/main" val="71502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4" grpId="0"/>
      <p:bldP spid="28" grpId="0"/>
      <p:bldP spid="29" grpId="0" animBg="1"/>
      <p:bldP spid="30" grpId="0"/>
      <p:bldP spid="31" grpId="0" animBg="1"/>
      <p:bldP spid="38" grpId="0" animBg="1"/>
      <p:bldP spid="39" grpId="0" animBg="1"/>
      <p:bldP spid="44" grpId="0"/>
      <p:bldP spid="45" grpId="0" animBg="1"/>
      <p:bldP spid="46" grpId="0" animBg="1"/>
      <p:bldP spid="47" grpId="0"/>
      <p:bldP spid="15" grpId="0"/>
      <p:bldP spid="16" grpId="0" animBg="1"/>
      <p:bldP spid="17" grpId="0"/>
      <p:bldP spid="19" grpId="0" animBg="1"/>
      <p:bldP spid="20" grpId="0"/>
      <p:bldP spid="21" grpId="0" animBg="1"/>
      <p:bldP spid="23" grpId="0"/>
      <p:bldP spid="3" grpId="0" animBg="1"/>
      <p:bldP spid="25" grpId="0" animBg="1"/>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EE88F10-B846-8B86-A419-841886E4E9D7}"/>
              </a:ext>
            </a:extLst>
          </p:cNvPr>
          <p:cNvSpPr>
            <a:spLocks noGrp="1"/>
          </p:cNvSpPr>
          <p:nvPr>
            <p:ph type="title"/>
          </p:nvPr>
        </p:nvSpPr>
        <p:spPr>
          <a:xfrm>
            <a:off x="565150" y="770890"/>
            <a:ext cx="7335835" cy="1268984"/>
          </a:xfrm>
        </p:spPr>
        <p:txBody>
          <a:bodyPr>
            <a:normAutofit/>
          </a:bodyPr>
          <a:lstStyle/>
          <a:p>
            <a:pPr>
              <a:lnSpc>
                <a:spcPct val="90000"/>
              </a:lnSpc>
            </a:pPr>
            <a:r>
              <a:rPr lang="en-US" dirty="0"/>
              <a:t>In the context of translation, a key example is …</a:t>
            </a:r>
          </a:p>
        </p:txBody>
      </p:sp>
      <p:cxnSp>
        <p:nvCxnSpPr>
          <p:cNvPr id="13" name="Straight Connector 12">
            <a:extLst>
              <a:ext uri="{FF2B5EF4-FFF2-40B4-BE49-F238E27FC236}">
                <a16:creationId xmlns:a16="http://schemas.microsoft.com/office/drawing/2014/main" id="{65824CF1-E973-7D48-9ECB-68CF79EC0D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4">
            <a:extLst>
              <a:ext uri="{FF2B5EF4-FFF2-40B4-BE49-F238E27FC236}">
                <a16:creationId xmlns:a16="http://schemas.microsoft.com/office/drawing/2014/main" id="{C0856E30-31E3-7A5E-F65A-91C1D8B72DEB}"/>
              </a:ext>
            </a:extLst>
          </p:cNvPr>
          <p:cNvGraphicFramePr>
            <a:graphicFrameLocks noGrp="1"/>
          </p:cNvGraphicFramePr>
          <p:nvPr>
            <p:ph idx="1"/>
            <p:extLst>
              <p:ext uri="{D42A27DB-BD31-4B8C-83A1-F6EECF244321}">
                <p14:modId xmlns:p14="http://schemas.microsoft.com/office/powerpoint/2010/main" val="1713887673"/>
              </p:ext>
            </p:extLst>
          </p:nvPr>
        </p:nvGraphicFramePr>
        <p:xfrm>
          <a:off x="967562" y="2497074"/>
          <a:ext cx="10249787" cy="3263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a:extLst>
              <a:ext uri="{FF2B5EF4-FFF2-40B4-BE49-F238E27FC236}">
                <a16:creationId xmlns:a16="http://schemas.microsoft.com/office/drawing/2014/main" id="{5E80AB17-4D55-9C69-9BC7-C01B2BEBD61E}"/>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3066015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4C65F-9ED8-2AD0-EF15-D9D7AD5DBBF1}"/>
              </a:ext>
            </a:extLst>
          </p:cNvPr>
          <p:cNvSpPr>
            <a:spLocks noGrp="1"/>
          </p:cNvSpPr>
          <p:nvPr>
            <p:ph type="title"/>
          </p:nvPr>
        </p:nvSpPr>
        <p:spPr/>
        <p:txBody>
          <a:bodyPr vert="horz" lIns="91440" tIns="45720" rIns="91440" bIns="45720" rtlCol="0" anchor="t">
            <a:normAutofit/>
          </a:bodyPr>
          <a:lstStyle/>
          <a:p>
            <a:r>
              <a:rPr lang="en-US" dirty="0"/>
              <a:t>Conventional methods</a:t>
            </a:r>
          </a:p>
        </p:txBody>
      </p:sp>
      <p:graphicFrame>
        <p:nvGraphicFramePr>
          <p:cNvPr id="3" name="Content Placeholder 2">
            <a:extLst>
              <a:ext uri="{FF2B5EF4-FFF2-40B4-BE49-F238E27FC236}">
                <a16:creationId xmlns:a16="http://schemas.microsoft.com/office/drawing/2014/main" id="{B56A5969-2AE3-6AF0-2EF8-791CBF9B7A41}"/>
              </a:ext>
            </a:extLst>
          </p:cNvPr>
          <p:cNvGraphicFramePr>
            <a:graphicFrameLocks/>
          </p:cNvGraphicFramePr>
          <p:nvPr>
            <p:extLst>
              <p:ext uri="{D42A27DB-BD31-4B8C-83A1-F6EECF244321}">
                <p14:modId xmlns:p14="http://schemas.microsoft.com/office/powerpoint/2010/main" val="1588600463"/>
              </p:ext>
            </p:extLst>
          </p:nvPr>
        </p:nvGraphicFramePr>
        <p:xfrm>
          <a:off x="1012031" y="2705774"/>
          <a:ext cx="10167937" cy="3694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ounded Rectangular Callout 5">
            <a:extLst>
              <a:ext uri="{FF2B5EF4-FFF2-40B4-BE49-F238E27FC236}">
                <a16:creationId xmlns:a16="http://schemas.microsoft.com/office/drawing/2014/main" id="{B8AE24BA-BD1C-6B9F-5AA7-21C064514520}"/>
              </a:ext>
            </a:extLst>
          </p:cNvPr>
          <p:cNvSpPr/>
          <p:nvPr/>
        </p:nvSpPr>
        <p:spPr>
          <a:xfrm>
            <a:off x="565150" y="2155431"/>
            <a:ext cx="3775286" cy="1134920"/>
          </a:xfrm>
          <a:prstGeom prst="wedgeRoundRectCallout">
            <a:avLst>
              <a:gd name="adj1" fmla="val -8770"/>
              <a:gd name="adj2" fmla="val 6458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marL="457200" indent="-342900">
              <a:lnSpc>
                <a:spcPct val="115000"/>
              </a:lnSpc>
              <a:buClr>
                <a:srgbClr val="701C7F"/>
              </a:buClr>
              <a:buSzPts val="1800"/>
              <a:buFont typeface="Roboto"/>
              <a:buChar char="●"/>
            </a:pPr>
            <a:r>
              <a:rPr lang="en-HK" dirty="0">
                <a:solidFill>
                  <a:schemeClr val="tx1"/>
                </a:solidFill>
                <a:ea typeface="Roboto"/>
                <a:cs typeface="Roboto"/>
                <a:sym typeface="Roboto"/>
              </a:rPr>
              <a:t>I go to school by train.</a:t>
            </a:r>
          </a:p>
          <a:p>
            <a:pPr marL="457200" indent="-342900">
              <a:lnSpc>
                <a:spcPct val="115000"/>
              </a:lnSpc>
              <a:buClr>
                <a:srgbClr val="701C7F"/>
              </a:buClr>
              <a:buSzPts val="1800"/>
              <a:buFont typeface="Roboto"/>
              <a:buChar char="●"/>
            </a:pPr>
            <a:r>
              <a:rPr lang="zh-TW" altLang="en-US" dirty="0">
                <a:solidFill>
                  <a:schemeClr val="tx1"/>
                </a:solidFill>
                <a:latin typeface="Microsoft JhengHei UI" panose="020B0604030504040204" pitchFamily="34" charset="-120"/>
                <a:ea typeface="Microsoft JhengHei UI" panose="020B0604030504040204" pitchFamily="34" charset="-120"/>
                <a:cs typeface="Roboto"/>
                <a:sym typeface="Roboto"/>
              </a:rPr>
              <a:t>我／去／學校／坐／火車／。</a:t>
            </a:r>
          </a:p>
          <a:p>
            <a:pPr marL="457200" indent="-342900">
              <a:lnSpc>
                <a:spcPct val="115000"/>
              </a:lnSpc>
              <a:buClr>
                <a:srgbClr val="701C7F"/>
              </a:buClr>
              <a:buSzPts val="1800"/>
              <a:buFont typeface="Roboto"/>
              <a:buChar char="●"/>
            </a:pPr>
            <a:r>
              <a:rPr lang="zh-TW" altLang="en-US" dirty="0">
                <a:solidFill>
                  <a:schemeClr val="tx1"/>
                </a:solidFill>
                <a:latin typeface="Microsoft JhengHei UI" panose="020B0604030504040204" pitchFamily="34" charset="-120"/>
                <a:ea typeface="Microsoft JhengHei UI" panose="020B0604030504040204" pitchFamily="34" charset="-120"/>
                <a:cs typeface="Roboto"/>
                <a:sym typeface="Roboto"/>
              </a:rPr>
              <a:t>我坐火車去學校。</a:t>
            </a:r>
          </a:p>
        </p:txBody>
      </p:sp>
      <p:sp>
        <p:nvSpPr>
          <p:cNvPr id="7" name="Rounded Rectangular Callout 6">
            <a:extLst>
              <a:ext uri="{FF2B5EF4-FFF2-40B4-BE49-F238E27FC236}">
                <a16:creationId xmlns:a16="http://schemas.microsoft.com/office/drawing/2014/main" id="{51D9D394-5E18-384C-CC70-AC344856D4F5}"/>
              </a:ext>
            </a:extLst>
          </p:cNvPr>
          <p:cNvSpPr/>
          <p:nvPr/>
        </p:nvSpPr>
        <p:spPr>
          <a:xfrm>
            <a:off x="4558834" y="1677730"/>
            <a:ext cx="3292732" cy="1612621"/>
          </a:xfrm>
          <a:prstGeom prst="wedgeRoundRectCallout">
            <a:avLst>
              <a:gd name="adj1" fmla="val 3656"/>
              <a:gd name="adj2" fmla="val 6050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marL="457200" indent="-342900">
              <a:lnSpc>
                <a:spcPct val="115000"/>
              </a:lnSpc>
              <a:buClr>
                <a:srgbClr val="701C7F"/>
              </a:buClr>
              <a:buSzPts val="1800"/>
              <a:buFont typeface="Roboto"/>
              <a:buChar char="●"/>
            </a:pPr>
            <a:r>
              <a:rPr lang="en-HK" dirty="0">
                <a:solidFill>
                  <a:schemeClr val="tx1"/>
                </a:solidFill>
                <a:ea typeface="Roboto"/>
                <a:cs typeface="Roboto"/>
                <a:sym typeface="Roboto"/>
              </a:rPr>
              <a:t>I go to school by train.</a:t>
            </a:r>
          </a:p>
          <a:p>
            <a:pPr marL="457200" indent="-342900">
              <a:lnSpc>
                <a:spcPct val="115000"/>
              </a:lnSpc>
              <a:buClr>
                <a:srgbClr val="701C7F"/>
              </a:buClr>
              <a:buSzPts val="1800"/>
              <a:buFont typeface="Roboto"/>
              <a:buChar char="●"/>
            </a:pPr>
            <a:r>
              <a:rPr lang="en-HK" dirty="0">
                <a:solidFill>
                  <a:schemeClr val="tx1"/>
                </a:solidFill>
                <a:ea typeface="Roboto"/>
                <a:cs typeface="Roboto"/>
                <a:sym typeface="Roboto"/>
              </a:rPr>
              <a:t>I go to school by </a:t>
            </a:r>
            <a:r>
              <a:rPr lang="en-HK" u="sng" dirty="0">
                <a:solidFill>
                  <a:schemeClr val="tx1"/>
                </a:solidFill>
                <a:ea typeface="Roboto"/>
                <a:cs typeface="Roboto"/>
                <a:sym typeface="Roboto"/>
              </a:rPr>
              <a:t>taxi</a:t>
            </a:r>
            <a:r>
              <a:rPr lang="en-HK" dirty="0">
                <a:solidFill>
                  <a:schemeClr val="tx1"/>
                </a:solidFill>
                <a:ea typeface="Roboto"/>
                <a:cs typeface="Roboto"/>
                <a:sym typeface="Roboto"/>
              </a:rPr>
              <a:t>. </a:t>
            </a:r>
            <a:r>
              <a:rPr lang="zh-TW" altLang="en-US" dirty="0">
                <a:solidFill>
                  <a:schemeClr val="tx1"/>
                </a:solidFill>
                <a:latin typeface="Microsoft JhengHei UI" panose="020B0604030504040204" pitchFamily="34" charset="-120"/>
                <a:ea typeface="Microsoft JhengHei UI" panose="020B0604030504040204" pitchFamily="34" charset="-120"/>
                <a:cs typeface="Roboto"/>
                <a:sym typeface="Roboto"/>
              </a:rPr>
              <a:t>我坐</a:t>
            </a:r>
            <a:r>
              <a:rPr lang="zh-TW" altLang="en-US" u="sng" dirty="0">
                <a:solidFill>
                  <a:schemeClr val="tx1"/>
                </a:solidFill>
                <a:latin typeface="Microsoft JhengHei UI" panose="020B0604030504040204" pitchFamily="34" charset="-120"/>
                <a:ea typeface="Microsoft JhengHei UI" panose="020B0604030504040204" pitchFamily="34" charset="-120"/>
                <a:cs typeface="Roboto"/>
                <a:sym typeface="Roboto"/>
              </a:rPr>
              <a:t>計程車</a:t>
            </a:r>
            <a:r>
              <a:rPr lang="zh-TW" altLang="en-US" dirty="0">
                <a:solidFill>
                  <a:schemeClr val="tx1"/>
                </a:solidFill>
                <a:latin typeface="Microsoft JhengHei UI" panose="020B0604030504040204" pitchFamily="34" charset="-120"/>
                <a:ea typeface="Microsoft JhengHei UI" panose="020B0604030504040204" pitchFamily="34" charset="-120"/>
                <a:cs typeface="Roboto"/>
                <a:sym typeface="Roboto"/>
              </a:rPr>
              <a:t>去學校。</a:t>
            </a:r>
          </a:p>
          <a:p>
            <a:pPr marL="457200" indent="-342900">
              <a:lnSpc>
                <a:spcPct val="115000"/>
              </a:lnSpc>
              <a:buClr>
                <a:srgbClr val="701C7F"/>
              </a:buClr>
              <a:buSzPts val="1800"/>
              <a:buFont typeface="Roboto"/>
              <a:buChar char="●"/>
            </a:pPr>
            <a:r>
              <a:rPr lang="zh-TW" altLang="en-US" dirty="0">
                <a:solidFill>
                  <a:schemeClr val="tx1"/>
                </a:solidFill>
                <a:latin typeface="Microsoft JhengHei UI" panose="020B0604030504040204" pitchFamily="34" charset="-120"/>
                <a:ea typeface="Microsoft JhengHei UI" panose="020B0604030504040204" pitchFamily="34" charset="-120"/>
                <a:cs typeface="Roboto"/>
                <a:sym typeface="Roboto"/>
              </a:rPr>
              <a:t>我坐火車去學校。</a:t>
            </a:r>
          </a:p>
        </p:txBody>
      </p:sp>
      <p:sp>
        <p:nvSpPr>
          <p:cNvPr id="8" name="Rounded Rectangular Callout 7">
            <a:extLst>
              <a:ext uri="{FF2B5EF4-FFF2-40B4-BE49-F238E27FC236}">
                <a16:creationId xmlns:a16="http://schemas.microsoft.com/office/drawing/2014/main" id="{D6AA8283-B707-6663-BBE4-CE4B9A51D5BA}"/>
              </a:ext>
            </a:extLst>
          </p:cNvPr>
          <p:cNvSpPr/>
          <p:nvPr/>
        </p:nvSpPr>
        <p:spPr>
          <a:xfrm>
            <a:off x="8119383" y="1783000"/>
            <a:ext cx="3659308" cy="1402080"/>
          </a:xfrm>
          <a:prstGeom prst="wedgeRoundRectCallout">
            <a:avLst>
              <a:gd name="adj1" fmla="val -16324"/>
              <a:gd name="adj2" fmla="val 6323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marL="457200" indent="-342900">
              <a:lnSpc>
                <a:spcPct val="115000"/>
              </a:lnSpc>
              <a:buClr>
                <a:srgbClr val="701C7F"/>
              </a:buClr>
              <a:buSzPts val="1800"/>
              <a:buFont typeface="Roboto"/>
              <a:buChar char="●"/>
            </a:pPr>
            <a:r>
              <a:rPr lang="en-HK" dirty="0">
                <a:solidFill>
                  <a:schemeClr val="tx1"/>
                </a:solidFill>
                <a:ea typeface="Microsoft JhengHei UI" panose="020B0604030504040204" pitchFamily="34" charset="-120"/>
                <a:cs typeface="Roboto"/>
                <a:sym typeface="Roboto"/>
              </a:rPr>
              <a:t>Translation Model</a:t>
            </a:r>
          </a:p>
          <a:p>
            <a:pPr>
              <a:lnSpc>
                <a:spcPct val="115000"/>
              </a:lnSpc>
              <a:buClr>
                <a:srgbClr val="000000"/>
              </a:buClr>
              <a:buSzPts val="1100"/>
            </a:pPr>
            <a:r>
              <a:rPr lang="en-HK" dirty="0">
                <a:solidFill>
                  <a:schemeClr val="tx1"/>
                </a:solidFill>
                <a:ea typeface="Microsoft JhengHei UI" panose="020B0604030504040204" pitchFamily="34" charset="-120"/>
                <a:cs typeface="Roboto"/>
                <a:sym typeface="Roboto"/>
              </a:rPr>
              <a:t>        </a:t>
            </a:r>
            <a:r>
              <a:rPr lang="en-HK" i="1" dirty="0">
                <a:solidFill>
                  <a:schemeClr val="tx1"/>
                </a:solidFill>
                <a:ea typeface="Microsoft JhengHei UI" panose="020B0604030504040204" pitchFamily="34" charset="-120"/>
                <a:cs typeface="Roboto"/>
                <a:sym typeface="Roboto"/>
              </a:rPr>
              <a:t>P</a:t>
            </a:r>
            <a:r>
              <a:rPr lang="en-HK" dirty="0">
                <a:solidFill>
                  <a:schemeClr val="tx1"/>
                </a:solidFill>
                <a:ea typeface="Microsoft JhengHei UI" panose="020B0604030504040204" pitchFamily="34" charset="-120"/>
                <a:cs typeface="Roboto"/>
                <a:sym typeface="Roboto"/>
              </a:rPr>
              <a:t>(“I”|“</a:t>
            </a:r>
            <a:r>
              <a:rPr lang="zh-TW" altLang="en-US" dirty="0">
                <a:solidFill>
                  <a:schemeClr val="tx1"/>
                </a:solidFill>
                <a:ea typeface="Microsoft JhengHei UI" panose="020B0604030504040204" pitchFamily="34" charset="-120"/>
                <a:cs typeface="Roboto"/>
                <a:sym typeface="Roboto"/>
              </a:rPr>
              <a:t>我</a:t>
            </a:r>
            <a:r>
              <a:rPr lang="en-US" altLang="zh-TW" dirty="0">
                <a:solidFill>
                  <a:schemeClr val="tx1"/>
                </a:solidFill>
                <a:ea typeface="Microsoft JhengHei UI" panose="020B0604030504040204" pitchFamily="34" charset="-120"/>
                <a:cs typeface="Roboto"/>
                <a:sym typeface="Roboto"/>
              </a:rPr>
              <a:t>”)</a:t>
            </a:r>
            <a:r>
              <a:rPr lang="zh-TW" altLang="en-US" dirty="0">
                <a:solidFill>
                  <a:schemeClr val="tx1"/>
                </a:solidFill>
                <a:ea typeface="Microsoft JhengHei UI" panose="020B0604030504040204" pitchFamily="34" charset="-120"/>
                <a:cs typeface="Roboto"/>
                <a:sym typeface="Roboto"/>
              </a:rPr>
              <a:t> </a:t>
            </a:r>
            <a:r>
              <a:rPr lang="en-HK" dirty="0">
                <a:solidFill>
                  <a:schemeClr val="tx1"/>
                </a:solidFill>
                <a:ea typeface="Microsoft JhengHei UI" panose="020B0604030504040204" pitchFamily="34" charset="-120"/>
                <a:cs typeface="Roboto"/>
                <a:sym typeface="Roboto"/>
              </a:rPr>
              <a:t>x </a:t>
            </a:r>
            <a:r>
              <a:rPr lang="en-HK" i="1" dirty="0">
                <a:solidFill>
                  <a:schemeClr val="tx1"/>
                </a:solidFill>
                <a:ea typeface="Microsoft JhengHei UI" panose="020B0604030504040204" pitchFamily="34" charset="-120"/>
                <a:cs typeface="Roboto"/>
                <a:sym typeface="Roboto"/>
              </a:rPr>
              <a:t>P</a:t>
            </a:r>
            <a:r>
              <a:rPr lang="en-HK" dirty="0">
                <a:solidFill>
                  <a:schemeClr val="tx1"/>
                </a:solidFill>
                <a:ea typeface="Microsoft JhengHei UI" panose="020B0604030504040204" pitchFamily="34" charset="-120"/>
                <a:cs typeface="Roboto"/>
                <a:sym typeface="Roboto"/>
              </a:rPr>
              <a:t>(“go”|“</a:t>
            </a:r>
            <a:r>
              <a:rPr lang="zh-TW" altLang="en-US" dirty="0">
                <a:solidFill>
                  <a:schemeClr val="tx1"/>
                </a:solidFill>
                <a:ea typeface="Microsoft JhengHei UI" panose="020B0604030504040204" pitchFamily="34" charset="-120"/>
                <a:cs typeface="Roboto"/>
                <a:sym typeface="Roboto"/>
              </a:rPr>
              <a:t>去</a:t>
            </a:r>
            <a:r>
              <a:rPr lang="en-US" altLang="zh-TW" dirty="0">
                <a:solidFill>
                  <a:schemeClr val="tx1"/>
                </a:solidFill>
                <a:ea typeface="Microsoft JhengHei UI" panose="020B0604030504040204" pitchFamily="34" charset="-120"/>
                <a:cs typeface="Roboto"/>
                <a:sym typeface="Roboto"/>
              </a:rPr>
              <a:t>”)</a:t>
            </a:r>
            <a:r>
              <a:rPr lang="zh-TW" altLang="en-US" dirty="0">
                <a:solidFill>
                  <a:schemeClr val="tx1"/>
                </a:solidFill>
                <a:ea typeface="Microsoft JhengHei UI" panose="020B0604030504040204" pitchFamily="34" charset="-120"/>
                <a:cs typeface="Roboto"/>
                <a:sym typeface="Roboto"/>
              </a:rPr>
              <a:t> </a:t>
            </a:r>
            <a:r>
              <a:rPr lang="en-HK" dirty="0">
                <a:solidFill>
                  <a:schemeClr val="tx1"/>
                </a:solidFill>
                <a:ea typeface="Microsoft JhengHei UI" panose="020B0604030504040204" pitchFamily="34" charset="-120"/>
                <a:cs typeface="Roboto"/>
                <a:sym typeface="Roboto"/>
              </a:rPr>
              <a:t>x ...</a:t>
            </a:r>
          </a:p>
          <a:p>
            <a:pPr marL="457200" indent="-342900">
              <a:lnSpc>
                <a:spcPct val="115000"/>
              </a:lnSpc>
              <a:buClr>
                <a:srgbClr val="701C7F"/>
              </a:buClr>
              <a:buSzPts val="1800"/>
              <a:buFont typeface="Roboto"/>
              <a:buChar char="●"/>
            </a:pPr>
            <a:r>
              <a:rPr lang="en-HK" dirty="0">
                <a:solidFill>
                  <a:schemeClr val="tx1"/>
                </a:solidFill>
                <a:ea typeface="Microsoft JhengHei UI" panose="020B0604030504040204" pitchFamily="34" charset="-120"/>
                <a:cs typeface="Roboto"/>
                <a:sym typeface="Roboto"/>
              </a:rPr>
              <a:t>Language Model</a:t>
            </a:r>
          </a:p>
          <a:p>
            <a:pPr lvl="0">
              <a:lnSpc>
                <a:spcPct val="115000"/>
              </a:lnSpc>
            </a:pPr>
            <a:r>
              <a:rPr lang="en-HK" dirty="0">
                <a:solidFill>
                  <a:schemeClr val="tx1"/>
                </a:solidFill>
                <a:ea typeface="Microsoft JhengHei UI" panose="020B0604030504040204" pitchFamily="34" charset="-120"/>
                <a:cs typeface="Roboto"/>
                <a:sym typeface="Roboto"/>
              </a:rPr>
              <a:t>        </a:t>
            </a:r>
            <a:r>
              <a:rPr lang="en-HK" i="1" dirty="0">
                <a:solidFill>
                  <a:schemeClr val="tx1"/>
                </a:solidFill>
                <a:ea typeface="Microsoft JhengHei UI" panose="020B0604030504040204" pitchFamily="34" charset="-120"/>
                <a:cs typeface="Roboto"/>
                <a:sym typeface="Roboto"/>
              </a:rPr>
              <a:t>P</a:t>
            </a:r>
            <a:r>
              <a:rPr lang="en-HK" dirty="0">
                <a:solidFill>
                  <a:schemeClr val="tx1"/>
                </a:solidFill>
                <a:ea typeface="Microsoft JhengHei UI" panose="020B0604030504040204" pitchFamily="34" charset="-120"/>
                <a:cs typeface="Roboto"/>
                <a:sym typeface="Roboto"/>
              </a:rPr>
              <a:t>(“</a:t>
            </a:r>
            <a:r>
              <a:rPr lang="zh-TW" altLang="en-US" dirty="0">
                <a:solidFill>
                  <a:schemeClr val="tx1"/>
                </a:solidFill>
                <a:ea typeface="Microsoft JhengHei UI" panose="020B0604030504040204" pitchFamily="34" charset="-120"/>
                <a:cs typeface="Roboto"/>
                <a:sym typeface="Roboto"/>
              </a:rPr>
              <a:t>我坐火車去學校</a:t>
            </a:r>
            <a:r>
              <a:rPr lang="en-US" altLang="zh-TW" dirty="0">
                <a:solidFill>
                  <a:schemeClr val="tx1"/>
                </a:solidFill>
                <a:ea typeface="Microsoft JhengHei UI" panose="020B0604030504040204" pitchFamily="34" charset="-120"/>
                <a:cs typeface="Roboto"/>
                <a:sym typeface="Roboto"/>
              </a:rPr>
              <a:t>”)</a:t>
            </a:r>
            <a:endParaRPr lang="zh-TW" altLang="en-US" dirty="0">
              <a:solidFill>
                <a:schemeClr val="tx1"/>
              </a:solidFill>
              <a:ea typeface="Microsoft JhengHei UI" panose="020B0604030504040204" pitchFamily="34" charset="-120"/>
              <a:cs typeface="Roboto"/>
              <a:sym typeface="Roboto"/>
            </a:endParaRPr>
          </a:p>
        </p:txBody>
      </p:sp>
      <p:sp>
        <p:nvSpPr>
          <p:cNvPr id="4" name="Footer Placeholder 3">
            <a:extLst>
              <a:ext uri="{FF2B5EF4-FFF2-40B4-BE49-F238E27FC236}">
                <a16:creationId xmlns:a16="http://schemas.microsoft.com/office/drawing/2014/main" id="{B299AD4C-16B9-A836-B034-8C65D3C59872}"/>
              </a:ext>
            </a:extLst>
          </p:cNvPr>
          <p:cNvSpPr>
            <a:spLocks noGrp="1"/>
          </p:cNvSpPr>
          <p:nvPr>
            <p:ph type="ftr" sz="quarter" idx="11"/>
          </p:nvPr>
        </p:nvSpPr>
        <p:spPr/>
        <p:txBody>
          <a:bodyPr/>
          <a:lstStyle/>
          <a:p>
            <a:r>
              <a:rPr lang="en-US"/>
              <a:t>Artificial Intelligence and Financial Translation (Sai-cheong Siu, September 2023)</a:t>
            </a:r>
          </a:p>
        </p:txBody>
      </p:sp>
    </p:spTree>
    <p:extLst>
      <p:ext uri="{BB962C8B-B14F-4D97-AF65-F5344CB8AC3E}">
        <p14:creationId xmlns:p14="http://schemas.microsoft.com/office/powerpoint/2010/main" val="234775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79296B99-D767-4315-B9D9-AC1EF00FE33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graphicEl>
                                              <a:dgm id="{336CA7A1-BD2F-4A64-9F84-520DE1B95D46}"/>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graphicEl>
                                              <a:dgm id="{A15C4F86-3E82-4AB0-AFB1-DCE2A093AE11}"/>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graphicEl>
                                              <a:dgm id="{056AAFAE-17C3-4758-9D17-17F5FB8B1F3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CA4B5D80-C2BF-4F58-A0E0-DED25FCF8E29}"/>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graphicEl>
                                              <a:dgm id="{3DA5A74A-A028-49C4-91A6-E04E4ED8D023}"/>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P spid="6" grpId="0" animBg="1"/>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CFADF-FBB2-46C3-115F-2397C7D9EAC1}"/>
              </a:ext>
            </a:extLst>
          </p:cNvPr>
          <p:cNvSpPr>
            <a:spLocks noGrp="1"/>
          </p:cNvSpPr>
          <p:nvPr>
            <p:ph type="title"/>
          </p:nvPr>
        </p:nvSpPr>
        <p:spPr>
          <a:xfrm>
            <a:off x="565150" y="770890"/>
            <a:ext cx="8751128" cy="1268984"/>
          </a:xfrm>
        </p:spPr>
        <p:txBody>
          <a:bodyPr>
            <a:normAutofit/>
          </a:bodyPr>
          <a:lstStyle/>
          <a:p>
            <a:r>
              <a:rPr lang="en-US" dirty="0"/>
              <a:t>Example of NMT</a:t>
            </a:r>
          </a:p>
        </p:txBody>
      </p:sp>
      <p:pic>
        <p:nvPicPr>
          <p:cNvPr id="3" name="Graphic 2" descr="Document with solid fill">
            <a:extLst>
              <a:ext uri="{FF2B5EF4-FFF2-40B4-BE49-F238E27FC236}">
                <a16:creationId xmlns:a16="http://schemas.microsoft.com/office/drawing/2014/main" id="{459B46E0-FC80-CAFC-8CFD-F3343F5CAE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87052" y="2002642"/>
            <a:ext cx="914400" cy="914400"/>
          </a:xfrm>
          <a:prstGeom prst="rect">
            <a:avLst/>
          </a:prstGeom>
        </p:spPr>
      </p:pic>
      <p:sp>
        <p:nvSpPr>
          <p:cNvPr id="4" name="Right Arrow 3">
            <a:extLst>
              <a:ext uri="{FF2B5EF4-FFF2-40B4-BE49-F238E27FC236}">
                <a16:creationId xmlns:a16="http://schemas.microsoft.com/office/drawing/2014/main" id="{10A1AB61-ACC7-BFBE-33D2-6C8FA716541A}"/>
              </a:ext>
            </a:extLst>
          </p:cNvPr>
          <p:cNvSpPr/>
          <p:nvPr/>
        </p:nvSpPr>
        <p:spPr>
          <a:xfrm>
            <a:off x="4124198" y="2231167"/>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26F450B2-9B2B-C225-2153-A53AB10A3B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2466" y="1800668"/>
            <a:ext cx="1989291" cy="1318348"/>
          </a:xfrm>
          <a:prstGeom prst="rect">
            <a:avLst/>
          </a:prstGeom>
        </p:spPr>
      </p:pic>
      <p:sp>
        <p:nvSpPr>
          <p:cNvPr id="6" name="TextBox 5">
            <a:extLst>
              <a:ext uri="{FF2B5EF4-FFF2-40B4-BE49-F238E27FC236}">
                <a16:creationId xmlns:a16="http://schemas.microsoft.com/office/drawing/2014/main" id="{7688A214-5169-279B-663C-24B1D85F6028}"/>
              </a:ext>
            </a:extLst>
          </p:cNvPr>
          <p:cNvSpPr txBox="1"/>
          <p:nvPr/>
        </p:nvSpPr>
        <p:spPr>
          <a:xfrm>
            <a:off x="8006651" y="4178834"/>
            <a:ext cx="1780680" cy="369332"/>
          </a:xfrm>
          <a:prstGeom prst="rect">
            <a:avLst/>
          </a:prstGeom>
          <a:noFill/>
        </p:spPr>
        <p:txBody>
          <a:bodyPr wrap="none" rtlCol="0">
            <a:spAutoFit/>
          </a:bodyPr>
          <a:lstStyle/>
          <a:p>
            <a:r>
              <a:rPr lang="en-US" dirty="0"/>
              <a:t>Next TT</a:t>
            </a:r>
            <a:r>
              <a:rPr lang="zh-TW" altLang="en-US" dirty="0"/>
              <a:t> </a:t>
            </a:r>
            <a:r>
              <a:rPr lang="en-US" dirty="0"/>
              <a:t>word?</a:t>
            </a:r>
          </a:p>
        </p:txBody>
      </p:sp>
      <p:sp>
        <p:nvSpPr>
          <p:cNvPr id="7" name="TextBox 6">
            <a:extLst>
              <a:ext uri="{FF2B5EF4-FFF2-40B4-BE49-F238E27FC236}">
                <a16:creationId xmlns:a16="http://schemas.microsoft.com/office/drawing/2014/main" id="{3F642D65-388E-E1C5-F830-326E82B90C09}"/>
              </a:ext>
            </a:extLst>
          </p:cNvPr>
          <p:cNvSpPr txBox="1"/>
          <p:nvPr/>
        </p:nvSpPr>
        <p:spPr>
          <a:xfrm>
            <a:off x="2983030" y="2848055"/>
            <a:ext cx="482761" cy="369332"/>
          </a:xfrm>
          <a:prstGeom prst="rect">
            <a:avLst/>
          </a:prstGeom>
          <a:noFill/>
        </p:spPr>
        <p:txBody>
          <a:bodyPr wrap="none" rtlCol="0">
            <a:spAutoFit/>
          </a:bodyPr>
          <a:lstStyle/>
          <a:p>
            <a:r>
              <a:rPr lang="en-US" dirty="0"/>
              <a:t>ST</a:t>
            </a:r>
          </a:p>
        </p:txBody>
      </p:sp>
      <p:pic>
        <p:nvPicPr>
          <p:cNvPr id="8" name="Graphic 7" descr="Document with solid fill">
            <a:extLst>
              <a:ext uri="{FF2B5EF4-FFF2-40B4-BE49-F238E27FC236}">
                <a16:creationId xmlns:a16="http://schemas.microsoft.com/office/drawing/2014/main" id="{4014E48B-D86B-0BE8-FA1F-4CB3060250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87052" y="3822388"/>
            <a:ext cx="914400" cy="914400"/>
          </a:xfrm>
          <a:prstGeom prst="rect">
            <a:avLst/>
          </a:prstGeom>
        </p:spPr>
      </p:pic>
      <p:sp>
        <p:nvSpPr>
          <p:cNvPr id="9" name="TextBox 8">
            <a:extLst>
              <a:ext uri="{FF2B5EF4-FFF2-40B4-BE49-F238E27FC236}">
                <a16:creationId xmlns:a16="http://schemas.microsoft.com/office/drawing/2014/main" id="{849332B4-108D-88BF-FB63-D0F193C3EC94}"/>
              </a:ext>
            </a:extLst>
          </p:cNvPr>
          <p:cNvSpPr txBox="1"/>
          <p:nvPr/>
        </p:nvSpPr>
        <p:spPr>
          <a:xfrm>
            <a:off x="2999505" y="4725531"/>
            <a:ext cx="489493" cy="369332"/>
          </a:xfrm>
          <a:prstGeom prst="rect">
            <a:avLst/>
          </a:prstGeom>
          <a:noFill/>
        </p:spPr>
        <p:txBody>
          <a:bodyPr wrap="none" rtlCol="0">
            <a:spAutoFit/>
          </a:bodyPr>
          <a:lstStyle/>
          <a:p>
            <a:r>
              <a:rPr lang="en-US" dirty="0"/>
              <a:t>TT</a:t>
            </a:r>
          </a:p>
        </p:txBody>
      </p:sp>
      <p:sp>
        <p:nvSpPr>
          <p:cNvPr id="10" name="Right Arrow 9">
            <a:extLst>
              <a:ext uri="{FF2B5EF4-FFF2-40B4-BE49-F238E27FC236}">
                <a16:creationId xmlns:a16="http://schemas.microsoft.com/office/drawing/2014/main" id="{90B26CEA-D3CE-414A-8EDC-91CC08D3696E}"/>
              </a:ext>
            </a:extLst>
          </p:cNvPr>
          <p:cNvSpPr/>
          <p:nvPr/>
        </p:nvSpPr>
        <p:spPr>
          <a:xfrm>
            <a:off x="4124198" y="4112045"/>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EEE452D3-0961-285B-E538-507C2BA92EA1}"/>
              </a:ext>
            </a:extLst>
          </p:cNvPr>
          <p:cNvSpPr/>
          <p:nvPr/>
        </p:nvSpPr>
        <p:spPr>
          <a:xfrm>
            <a:off x="7157203" y="4112045"/>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F4DB763B-670A-880F-CE26-1C1BF5E82C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2466" y="3653125"/>
            <a:ext cx="1989291" cy="1318348"/>
          </a:xfrm>
          <a:prstGeom prst="rect">
            <a:avLst/>
          </a:prstGeom>
        </p:spPr>
      </p:pic>
      <p:sp>
        <p:nvSpPr>
          <p:cNvPr id="13" name="Up Arrow 12">
            <a:extLst>
              <a:ext uri="{FF2B5EF4-FFF2-40B4-BE49-F238E27FC236}">
                <a16:creationId xmlns:a16="http://schemas.microsoft.com/office/drawing/2014/main" id="{A23B279A-E3DA-F79B-6169-6E86CD015766}"/>
              </a:ext>
            </a:extLst>
          </p:cNvPr>
          <p:cNvSpPr/>
          <p:nvPr/>
        </p:nvSpPr>
        <p:spPr>
          <a:xfrm flipV="1">
            <a:off x="5712749" y="3066283"/>
            <a:ext cx="588724" cy="48198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460DF9F-A962-31C7-5CE3-A749B9B631E5}"/>
              </a:ext>
            </a:extLst>
          </p:cNvPr>
          <p:cNvSpPr txBox="1"/>
          <p:nvPr/>
        </p:nvSpPr>
        <p:spPr>
          <a:xfrm>
            <a:off x="1653670" y="3179812"/>
            <a:ext cx="3059252" cy="369332"/>
          </a:xfrm>
          <a:prstGeom prst="rect">
            <a:avLst/>
          </a:prstGeom>
          <a:noFill/>
        </p:spPr>
        <p:txBody>
          <a:bodyPr wrap="square">
            <a:spAutoFit/>
          </a:bodyPr>
          <a:lstStyle/>
          <a:p>
            <a:r>
              <a:rPr lang="en-US" dirty="0">
                <a:highlight>
                  <a:srgbClr val="FFFF00"/>
                </a:highlight>
              </a:rPr>
              <a:t>Example: I love translation.</a:t>
            </a:r>
          </a:p>
        </p:txBody>
      </p:sp>
      <p:sp>
        <p:nvSpPr>
          <p:cNvPr id="17" name="TextBox 16">
            <a:extLst>
              <a:ext uri="{FF2B5EF4-FFF2-40B4-BE49-F238E27FC236}">
                <a16:creationId xmlns:a16="http://schemas.microsoft.com/office/drawing/2014/main" id="{F00C382B-AC9E-3B41-F555-B5370DF2C7EC}"/>
              </a:ext>
            </a:extLst>
          </p:cNvPr>
          <p:cNvSpPr txBox="1"/>
          <p:nvPr/>
        </p:nvSpPr>
        <p:spPr>
          <a:xfrm>
            <a:off x="2479438" y="5034678"/>
            <a:ext cx="1529626" cy="369332"/>
          </a:xfrm>
          <a:prstGeom prst="rect">
            <a:avLst/>
          </a:prstGeom>
          <a:noFill/>
        </p:spPr>
        <p:txBody>
          <a:bodyPr wrap="square">
            <a:spAutoFit/>
          </a:bodyPr>
          <a:lstStyle/>
          <a:p>
            <a:r>
              <a:rPr lang="en-US" dirty="0">
                <a:highlight>
                  <a:srgbClr val="FFFF00"/>
                </a:highlight>
              </a:rPr>
              <a:t>Example: </a:t>
            </a:r>
            <a:r>
              <a:rPr lang="en-US" dirty="0" err="1">
                <a:highlight>
                  <a:srgbClr val="FFFF00"/>
                </a:highlight>
              </a:rPr>
              <a:t>我</a:t>
            </a:r>
            <a:endParaRPr lang="en-US" dirty="0">
              <a:highlight>
                <a:srgbClr val="FFFF00"/>
              </a:highlight>
            </a:endParaRPr>
          </a:p>
        </p:txBody>
      </p:sp>
      <p:sp>
        <p:nvSpPr>
          <p:cNvPr id="18" name="TextBox 17">
            <a:extLst>
              <a:ext uri="{FF2B5EF4-FFF2-40B4-BE49-F238E27FC236}">
                <a16:creationId xmlns:a16="http://schemas.microsoft.com/office/drawing/2014/main" id="{7F58C747-EE3E-36F1-1F5F-EDA0C5837871}"/>
              </a:ext>
            </a:extLst>
          </p:cNvPr>
          <p:cNvSpPr txBox="1"/>
          <p:nvPr/>
        </p:nvSpPr>
        <p:spPr>
          <a:xfrm>
            <a:off x="5041308" y="1591048"/>
            <a:ext cx="1096775" cy="369332"/>
          </a:xfrm>
          <a:prstGeom prst="rect">
            <a:avLst/>
          </a:prstGeom>
          <a:noFill/>
        </p:spPr>
        <p:txBody>
          <a:bodyPr wrap="none" rtlCol="0">
            <a:spAutoFit/>
          </a:bodyPr>
          <a:lstStyle/>
          <a:p>
            <a:r>
              <a:rPr lang="en-US" dirty="0"/>
              <a:t>Encoder</a:t>
            </a:r>
          </a:p>
        </p:txBody>
      </p:sp>
      <p:sp>
        <p:nvSpPr>
          <p:cNvPr id="19" name="TextBox 18">
            <a:extLst>
              <a:ext uri="{FF2B5EF4-FFF2-40B4-BE49-F238E27FC236}">
                <a16:creationId xmlns:a16="http://schemas.microsoft.com/office/drawing/2014/main" id="{810A42F4-C14E-9373-A31C-342B67BB74A8}"/>
              </a:ext>
            </a:extLst>
          </p:cNvPr>
          <p:cNvSpPr txBox="1"/>
          <p:nvPr/>
        </p:nvSpPr>
        <p:spPr>
          <a:xfrm>
            <a:off x="5041308" y="4786807"/>
            <a:ext cx="1112805" cy="369332"/>
          </a:xfrm>
          <a:prstGeom prst="rect">
            <a:avLst/>
          </a:prstGeom>
          <a:noFill/>
        </p:spPr>
        <p:txBody>
          <a:bodyPr wrap="none" rtlCol="0">
            <a:spAutoFit/>
          </a:bodyPr>
          <a:lstStyle/>
          <a:p>
            <a:r>
              <a:rPr lang="en-US" dirty="0"/>
              <a:t>Decoder</a:t>
            </a:r>
          </a:p>
        </p:txBody>
      </p:sp>
      <p:sp>
        <p:nvSpPr>
          <p:cNvPr id="21" name="Bent Up Arrow 20">
            <a:extLst>
              <a:ext uri="{FF2B5EF4-FFF2-40B4-BE49-F238E27FC236}">
                <a16:creationId xmlns:a16="http://schemas.microsoft.com/office/drawing/2014/main" id="{717A4E89-B160-2E0F-CC4C-13576EA1D98E}"/>
              </a:ext>
            </a:extLst>
          </p:cNvPr>
          <p:cNvSpPr/>
          <p:nvPr/>
        </p:nvSpPr>
        <p:spPr>
          <a:xfrm rot="5400000" flipV="1">
            <a:off x="5421895" y="2407078"/>
            <a:ext cx="1228943" cy="5791203"/>
          </a:xfrm>
          <a:prstGeom prst="bentUpArrow">
            <a:avLst>
              <a:gd name="adj1" fmla="val 22424"/>
              <a:gd name="adj2" fmla="val 20147"/>
              <a:gd name="adj3" fmla="val 252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Placeholder 13">
            <a:extLst>
              <a:ext uri="{FF2B5EF4-FFF2-40B4-BE49-F238E27FC236}">
                <a16:creationId xmlns:a16="http://schemas.microsoft.com/office/drawing/2014/main" id="{2A9F3495-EA6E-9C36-DEEA-BFA9291A9A1D}"/>
              </a:ext>
            </a:extLst>
          </p:cNvPr>
          <p:cNvSpPr>
            <a:spLocks noGrp="1"/>
          </p:cNvSpPr>
          <p:nvPr>
            <p:ph type="ftr" sz="quarter" idx="11"/>
          </p:nvPr>
        </p:nvSpPr>
        <p:spPr/>
        <p:txBody>
          <a:bodyPr/>
          <a:lstStyle/>
          <a:p>
            <a:r>
              <a:rPr lang="en-US"/>
              <a:t>Artificial Intelligence and Financial Translation (Sai-cheong Siu, September 2023)</a:t>
            </a:r>
          </a:p>
        </p:txBody>
      </p:sp>
    </p:spTree>
    <p:extLst>
      <p:ext uri="{BB962C8B-B14F-4D97-AF65-F5344CB8AC3E}">
        <p14:creationId xmlns:p14="http://schemas.microsoft.com/office/powerpoint/2010/main" val="161825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9" grpId="0"/>
      <p:bldP spid="10" grpId="0" animBg="1"/>
      <p:bldP spid="11" grpId="0" animBg="1"/>
      <p:bldP spid="13" grpId="0" animBg="1"/>
      <p:bldP spid="16" grpId="0"/>
      <p:bldP spid="17" grpId="0"/>
      <p:bldP spid="18" grpId="0"/>
      <p:bldP spid="19" grpId="0"/>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57E2F-07CB-FEF4-3FD9-DFEFA7769B13}"/>
              </a:ext>
            </a:extLst>
          </p:cNvPr>
          <p:cNvSpPr>
            <a:spLocks noGrp="1"/>
          </p:cNvSpPr>
          <p:nvPr>
            <p:ph type="title"/>
          </p:nvPr>
        </p:nvSpPr>
        <p:spPr>
          <a:xfrm>
            <a:off x="536362" y="658962"/>
            <a:ext cx="10091167" cy="4870457"/>
          </a:xfrm>
        </p:spPr>
        <p:txBody>
          <a:bodyPr>
            <a:normAutofit/>
          </a:bodyPr>
          <a:lstStyle/>
          <a:p>
            <a:r>
              <a:rPr lang="en-US" dirty="0"/>
              <a:t>Auto-regressive NMT with encoder and decoder</a:t>
            </a:r>
          </a:p>
        </p:txBody>
      </p:sp>
      <p:sp>
        <p:nvSpPr>
          <p:cNvPr id="4" name="Rectangle 3">
            <a:extLst>
              <a:ext uri="{FF2B5EF4-FFF2-40B4-BE49-F238E27FC236}">
                <a16:creationId xmlns:a16="http://schemas.microsoft.com/office/drawing/2014/main" id="{4B1EA62E-19C4-12C9-C0AF-927CD1883F90}"/>
              </a:ext>
            </a:extLst>
          </p:cNvPr>
          <p:cNvSpPr/>
          <p:nvPr/>
        </p:nvSpPr>
        <p:spPr>
          <a:xfrm>
            <a:off x="890661" y="2022320"/>
            <a:ext cx="2472090" cy="9895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ea typeface="Microsoft JhengHei" panose="020B0604030504040204" pitchFamily="34" charset="-120"/>
              </a:rPr>
              <a:t>ST</a:t>
            </a:r>
          </a:p>
        </p:txBody>
      </p:sp>
      <p:sp>
        <p:nvSpPr>
          <p:cNvPr id="5" name="Rectangle 4">
            <a:extLst>
              <a:ext uri="{FF2B5EF4-FFF2-40B4-BE49-F238E27FC236}">
                <a16:creationId xmlns:a16="http://schemas.microsoft.com/office/drawing/2014/main" id="{91DA0C9C-55A8-39D3-E2BE-0742911D3CC5}"/>
              </a:ext>
            </a:extLst>
          </p:cNvPr>
          <p:cNvSpPr/>
          <p:nvPr/>
        </p:nvSpPr>
        <p:spPr>
          <a:xfrm>
            <a:off x="4291766" y="2022320"/>
            <a:ext cx="1290180" cy="9895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ea typeface="Microsoft JhengHei" panose="020B0604030504040204" pitchFamily="34" charset="-120"/>
              </a:rPr>
              <a:t>Encoder</a:t>
            </a:r>
          </a:p>
        </p:txBody>
      </p:sp>
      <p:sp>
        <p:nvSpPr>
          <p:cNvPr id="6" name="Rectangle 5">
            <a:extLst>
              <a:ext uri="{FF2B5EF4-FFF2-40B4-BE49-F238E27FC236}">
                <a16:creationId xmlns:a16="http://schemas.microsoft.com/office/drawing/2014/main" id="{7B1B07B4-2ED8-1B71-56B5-42742173C1F8}"/>
              </a:ext>
            </a:extLst>
          </p:cNvPr>
          <p:cNvSpPr/>
          <p:nvPr/>
        </p:nvSpPr>
        <p:spPr>
          <a:xfrm>
            <a:off x="6501042" y="2022320"/>
            <a:ext cx="1824623" cy="9895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ea typeface="Microsoft JhengHei" panose="020B0604030504040204" pitchFamily="34" charset="-120"/>
              </a:rPr>
              <a:t>Internal representation (ST)</a:t>
            </a:r>
          </a:p>
        </p:txBody>
      </p:sp>
      <p:sp>
        <p:nvSpPr>
          <p:cNvPr id="7" name="Rectangle 6">
            <a:extLst>
              <a:ext uri="{FF2B5EF4-FFF2-40B4-BE49-F238E27FC236}">
                <a16:creationId xmlns:a16="http://schemas.microsoft.com/office/drawing/2014/main" id="{9C1C9E5F-23EC-805B-1215-7D2DA1AB22F7}"/>
              </a:ext>
            </a:extLst>
          </p:cNvPr>
          <p:cNvSpPr/>
          <p:nvPr/>
        </p:nvSpPr>
        <p:spPr>
          <a:xfrm>
            <a:off x="4291766" y="3577950"/>
            <a:ext cx="1290180" cy="9895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ea typeface="Microsoft JhengHei" panose="020B0604030504040204" pitchFamily="34" charset="-120"/>
              </a:rPr>
              <a:t>Decoder</a:t>
            </a:r>
          </a:p>
        </p:txBody>
      </p:sp>
      <p:sp>
        <p:nvSpPr>
          <p:cNvPr id="8" name="Rectangle 7">
            <a:extLst>
              <a:ext uri="{FF2B5EF4-FFF2-40B4-BE49-F238E27FC236}">
                <a16:creationId xmlns:a16="http://schemas.microsoft.com/office/drawing/2014/main" id="{F39030A6-B6BC-4267-D145-14585E09FDE5}"/>
              </a:ext>
            </a:extLst>
          </p:cNvPr>
          <p:cNvSpPr/>
          <p:nvPr/>
        </p:nvSpPr>
        <p:spPr>
          <a:xfrm>
            <a:off x="6501042" y="3577950"/>
            <a:ext cx="1824623" cy="9895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ea typeface="Microsoft JhengHei" panose="020B0604030504040204" pitchFamily="34" charset="-120"/>
              </a:rPr>
              <a:t>Internal representation (TT)</a:t>
            </a:r>
          </a:p>
        </p:txBody>
      </p:sp>
      <p:sp>
        <p:nvSpPr>
          <p:cNvPr id="9" name="Rectangle 8">
            <a:extLst>
              <a:ext uri="{FF2B5EF4-FFF2-40B4-BE49-F238E27FC236}">
                <a16:creationId xmlns:a16="http://schemas.microsoft.com/office/drawing/2014/main" id="{06B88F91-F752-33F7-B6BD-9013B57FA325}"/>
              </a:ext>
            </a:extLst>
          </p:cNvPr>
          <p:cNvSpPr/>
          <p:nvPr/>
        </p:nvSpPr>
        <p:spPr>
          <a:xfrm>
            <a:off x="9168303" y="3577950"/>
            <a:ext cx="2167389" cy="9895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ea typeface="Microsoft JhengHei" panose="020B0604030504040204" pitchFamily="34" charset="-120"/>
              </a:rPr>
              <a:t>Next TT token</a:t>
            </a:r>
          </a:p>
        </p:txBody>
      </p:sp>
      <p:sp>
        <p:nvSpPr>
          <p:cNvPr id="10" name="Rectangle 9">
            <a:extLst>
              <a:ext uri="{FF2B5EF4-FFF2-40B4-BE49-F238E27FC236}">
                <a16:creationId xmlns:a16="http://schemas.microsoft.com/office/drawing/2014/main" id="{22C2E212-5C3C-41FE-F2BC-D98830751F86}"/>
              </a:ext>
            </a:extLst>
          </p:cNvPr>
          <p:cNvSpPr/>
          <p:nvPr/>
        </p:nvSpPr>
        <p:spPr>
          <a:xfrm>
            <a:off x="900579" y="3562336"/>
            <a:ext cx="2472090" cy="9895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ea typeface="Microsoft JhengHei" panose="020B0604030504040204" pitchFamily="34" charset="-120"/>
              </a:rPr>
              <a:t>TT so far</a:t>
            </a:r>
          </a:p>
        </p:txBody>
      </p:sp>
      <p:sp>
        <p:nvSpPr>
          <p:cNvPr id="11" name="Right Arrow 10">
            <a:extLst>
              <a:ext uri="{FF2B5EF4-FFF2-40B4-BE49-F238E27FC236}">
                <a16:creationId xmlns:a16="http://schemas.microsoft.com/office/drawing/2014/main" id="{B9945A9C-CFCD-6AEC-1C8B-2D9EBEB93101}"/>
              </a:ext>
            </a:extLst>
          </p:cNvPr>
          <p:cNvSpPr/>
          <p:nvPr/>
        </p:nvSpPr>
        <p:spPr>
          <a:xfrm>
            <a:off x="3600746" y="2294761"/>
            <a:ext cx="501041"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ea typeface="Microsoft JhengHei" panose="020B0604030504040204" pitchFamily="34" charset="-120"/>
            </a:endParaRPr>
          </a:p>
        </p:txBody>
      </p:sp>
      <p:sp>
        <p:nvSpPr>
          <p:cNvPr id="12" name="Right Arrow 11">
            <a:extLst>
              <a:ext uri="{FF2B5EF4-FFF2-40B4-BE49-F238E27FC236}">
                <a16:creationId xmlns:a16="http://schemas.microsoft.com/office/drawing/2014/main" id="{8F82868F-5229-93B5-3769-D7CA8B2FFB14}"/>
              </a:ext>
            </a:extLst>
          </p:cNvPr>
          <p:cNvSpPr/>
          <p:nvPr/>
        </p:nvSpPr>
        <p:spPr>
          <a:xfrm>
            <a:off x="5790973" y="2294761"/>
            <a:ext cx="501041"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ea typeface="Microsoft JhengHei" panose="020B0604030504040204" pitchFamily="34" charset="-120"/>
            </a:endParaRPr>
          </a:p>
        </p:txBody>
      </p:sp>
      <p:sp>
        <p:nvSpPr>
          <p:cNvPr id="13" name="Right Arrow 12">
            <a:extLst>
              <a:ext uri="{FF2B5EF4-FFF2-40B4-BE49-F238E27FC236}">
                <a16:creationId xmlns:a16="http://schemas.microsoft.com/office/drawing/2014/main" id="{F4BAB79C-B0E0-3BF3-7F8A-EE584849E837}"/>
              </a:ext>
            </a:extLst>
          </p:cNvPr>
          <p:cNvSpPr/>
          <p:nvPr/>
        </p:nvSpPr>
        <p:spPr>
          <a:xfrm>
            <a:off x="3575169" y="3855067"/>
            <a:ext cx="501041"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ea typeface="Microsoft JhengHei" panose="020B0604030504040204" pitchFamily="34" charset="-120"/>
            </a:endParaRPr>
          </a:p>
        </p:txBody>
      </p:sp>
      <p:sp>
        <p:nvSpPr>
          <p:cNvPr id="14" name="Right Arrow 13">
            <a:extLst>
              <a:ext uri="{FF2B5EF4-FFF2-40B4-BE49-F238E27FC236}">
                <a16:creationId xmlns:a16="http://schemas.microsoft.com/office/drawing/2014/main" id="{0E8A70F3-D894-E6D5-B09B-97E1E268614C}"/>
              </a:ext>
            </a:extLst>
          </p:cNvPr>
          <p:cNvSpPr/>
          <p:nvPr/>
        </p:nvSpPr>
        <p:spPr>
          <a:xfrm>
            <a:off x="5797502" y="3837908"/>
            <a:ext cx="501041"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ea typeface="Microsoft JhengHei" panose="020B0604030504040204" pitchFamily="34" charset="-120"/>
            </a:endParaRPr>
          </a:p>
        </p:txBody>
      </p:sp>
      <p:sp>
        <p:nvSpPr>
          <p:cNvPr id="15" name="Right Arrow 14">
            <a:extLst>
              <a:ext uri="{FF2B5EF4-FFF2-40B4-BE49-F238E27FC236}">
                <a16:creationId xmlns:a16="http://schemas.microsoft.com/office/drawing/2014/main" id="{B277749C-802E-C77D-8978-5A759A53ED37}"/>
              </a:ext>
            </a:extLst>
          </p:cNvPr>
          <p:cNvSpPr/>
          <p:nvPr/>
        </p:nvSpPr>
        <p:spPr>
          <a:xfrm rot="9670999">
            <a:off x="5609632" y="3025638"/>
            <a:ext cx="835710"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ea typeface="Microsoft JhengHei" panose="020B0604030504040204" pitchFamily="34" charset="-120"/>
            </a:endParaRPr>
          </a:p>
        </p:txBody>
      </p:sp>
      <p:sp>
        <p:nvSpPr>
          <p:cNvPr id="16" name="Right Arrow 15">
            <a:extLst>
              <a:ext uri="{FF2B5EF4-FFF2-40B4-BE49-F238E27FC236}">
                <a16:creationId xmlns:a16="http://schemas.microsoft.com/office/drawing/2014/main" id="{056E259E-B4CB-13D5-679E-48E6FDA84ABB}"/>
              </a:ext>
            </a:extLst>
          </p:cNvPr>
          <p:cNvSpPr/>
          <p:nvPr/>
        </p:nvSpPr>
        <p:spPr>
          <a:xfrm>
            <a:off x="8528164" y="3837908"/>
            <a:ext cx="501041"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ea typeface="Microsoft JhengHei" panose="020B0604030504040204" pitchFamily="34" charset="-120"/>
            </a:endParaRPr>
          </a:p>
        </p:txBody>
      </p:sp>
      <p:sp>
        <p:nvSpPr>
          <p:cNvPr id="17" name="Rectangle 16">
            <a:extLst>
              <a:ext uri="{FF2B5EF4-FFF2-40B4-BE49-F238E27FC236}">
                <a16:creationId xmlns:a16="http://schemas.microsoft.com/office/drawing/2014/main" id="{75123EC6-8842-6B65-B9F9-F2C4F6A026DE}"/>
              </a:ext>
            </a:extLst>
          </p:cNvPr>
          <p:cNvSpPr/>
          <p:nvPr/>
        </p:nvSpPr>
        <p:spPr>
          <a:xfrm>
            <a:off x="9168303" y="5378551"/>
            <a:ext cx="2167389" cy="5010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ea typeface="Microsoft JhengHei" panose="020B0604030504040204" pitchFamily="34" charset="-120"/>
              </a:rPr>
              <a:t>TT</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B027DB4-F1CC-4D5E-1008-91D70BF7342F}"/>
                  </a:ext>
                </a:extLst>
              </p:cNvPr>
              <p:cNvSpPr txBox="1"/>
              <p:nvPr/>
            </p:nvSpPr>
            <p:spPr>
              <a:xfrm>
                <a:off x="9168303" y="5344753"/>
                <a:ext cx="3795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𝒚</m:t>
                      </m:r>
                    </m:oMath>
                  </m:oMathPara>
                </a14:m>
                <a:endParaRPr lang="en-US" dirty="0"/>
              </a:p>
            </p:txBody>
          </p:sp>
        </mc:Choice>
        <mc:Fallback xmlns="">
          <p:sp>
            <p:nvSpPr>
              <p:cNvPr id="18" name="TextBox 17">
                <a:extLst>
                  <a:ext uri="{FF2B5EF4-FFF2-40B4-BE49-F238E27FC236}">
                    <a16:creationId xmlns:a16="http://schemas.microsoft.com/office/drawing/2014/main" id="{3B027DB4-F1CC-4D5E-1008-91D70BF7342F}"/>
                  </a:ext>
                </a:extLst>
              </p:cNvPr>
              <p:cNvSpPr txBox="1">
                <a:spLocks noRot="1" noChangeAspect="1" noMove="1" noResize="1" noEditPoints="1" noAdjustHandles="1" noChangeArrowheads="1" noChangeShapeType="1" noTextEdit="1"/>
              </p:cNvSpPr>
              <p:nvPr/>
            </p:nvSpPr>
            <p:spPr>
              <a:xfrm>
                <a:off x="9168303" y="5344753"/>
                <a:ext cx="379530"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7AA5165-A09F-9E88-FCCD-4E8435ED8279}"/>
                  </a:ext>
                </a:extLst>
              </p:cNvPr>
              <p:cNvSpPr txBox="1"/>
              <p:nvPr/>
            </p:nvSpPr>
            <p:spPr>
              <a:xfrm>
                <a:off x="885999" y="2022320"/>
                <a:ext cx="3877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𝒙</m:t>
                      </m:r>
                    </m:oMath>
                  </m:oMathPara>
                </a14:m>
                <a:endParaRPr lang="en-US" dirty="0"/>
              </a:p>
            </p:txBody>
          </p:sp>
        </mc:Choice>
        <mc:Fallback xmlns="">
          <p:sp>
            <p:nvSpPr>
              <p:cNvPr id="19" name="TextBox 18">
                <a:extLst>
                  <a:ext uri="{FF2B5EF4-FFF2-40B4-BE49-F238E27FC236}">
                    <a16:creationId xmlns:a16="http://schemas.microsoft.com/office/drawing/2014/main" id="{D7AA5165-A09F-9E88-FCCD-4E8435ED8279}"/>
                  </a:ext>
                </a:extLst>
              </p:cNvPr>
              <p:cNvSpPr txBox="1">
                <a:spLocks noRot="1" noChangeAspect="1" noMove="1" noResize="1" noEditPoints="1" noAdjustHandles="1" noChangeArrowheads="1" noChangeShapeType="1" noTextEdit="1"/>
              </p:cNvSpPr>
              <p:nvPr/>
            </p:nvSpPr>
            <p:spPr>
              <a:xfrm>
                <a:off x="885999" y="2022320"/>
                <a:ext cx="38775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9E64B97-CCA1-3FE0-C706-90ACC9AFAF2B}"/>
                  </a:ext>
                </a:extLst>
              </p:cNvPr>
              <p:cNvSpPr txBox="1"/>
              <p:nvPr/>
            </p:nvSpPr>
            <p:spPr>
              <a:xfrm>
                <a:off x="890661" y="3485735"/>
                <a:ext cx="60398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ea typeface="Cambria Math" panose="02040503050406030204" pitchFamily="18" charset="0"/>
                            </a:rPr>
                          </m:ctrlPr>
                        </m:sSubPr>
                        <m:e>
                          <m:r>
                            <a:rPr lang="en-US" sz="1800" b="1" i="1" smtClean="0">
                              <a:latin typeface="Cambria Math" panose="02040503050406030204" pitchFamily="18" charset="0"/>
                              <a:ea typeface="Cambria Math" panose="02040503050406030204" pitchFamily="18" charset="0"/>
                            </a:rPr>
                            <m:t>𝒚</m:t>
                          </m:r>
                        </m:e>
                        <m:sub>
                          <m:r>
                            <a:rPr lang="en-US" sz="1800" b="1" i="1" smtClean="0">
                              <a:latin typeface="Cambria Math" panose="02040503050406030204" pitchFamily="18" charset="0"/>
                              <a:ea typeface="Cambria Math" panose="02040503050406030204" pitchFamily="18" charset="0"/>
                            </a:rPr>
                            <m:t>&lt;</m:t>
                          </m:r>
                          <m:r>
                            <a:rPr lang="en-US" sz="1800" b="1" i="1" smtClean="0">
                              <a:latin typeface="Cambria Math" panose="02040503050406030204" pitchFamily="18" charset="0"/>
                              <a:ea typeface="Cambria Math" panose="02040503050406030204" pitchFamily="18" charset="0"/>
                            </a:rPr>
                            <m:t>𝒕</m:t>
                          </m:r>
                        </m:sub>
                      </m:sSub>
                    </m:oMath>
                  </m:oMathPara>
                </a14:m>
                <a:endParaRPr lang="en-US" dirty="0"/>
              </a:p>
            </p:txBody>
          </p:sp>
        </mc:Choice>
        <mc:Fallback xmlns="">
          <p:sp>
            <p:nvSpPr>
              <p:cNvPr id="20" name="TextBox 19">
                <a:extLst>
                  <a:ext uri="{FF2B5EF4-FFF2-40B4-BE49-F238E27FC236}">
                    <a16:creationId xmlns:a16="http://schemas.microsoft.com/office/drawing/2014/main" id="{19E64B97-CCA1-3FE0-C706-90ACC9AFAF2B}"/>
                  </a:ext>
                </a:extLst>
              </p:cNvPr>
              <p:cNvSpPr txBox="1">
                <a:spLocks noRot="1" noChangeAspect="1" noMove="1" noResize="1" noEditPoints="1" noAdjustHandles="1" noChangeArrowheads="1" noChangeShapeType="1" noTextEdit="1"/>
              </p:cNvSpPr>
              <p:nvPr/>
            </p:nvSpPr>
            <p:spPr>
              <a:xfrm>
                <a:off x="890661" y="3485735"/>
                <a:ext cx="603985" cy="369332"/>
              </a:xfrm>
              <a:prstGeom prst="rect">
                <a:avLst/>
              </a:prstGeom>
              <a:blipFill>
                <a:blip r:embed="rId5"/>
                <a:stretch>
                  <a:fillRect b="-6667"/>
                </a:stretch>
              </a:blipFill>
            </p:spPr>
            <p:txBody>
              <a:bodyPr/>
              <a:lstStyle/>
              <a:p>
                <a:r>
                  <a:rPr lang="en-US">
                    <a:noFill/>
                  </a:rPr>
                  <a:t> </a:t>
                </a:r>
              </a:p>
            </p:txBody>
          </p:sp>
        </mc:Fallback>
      </mc:AlternateContent>
      <p:sp>
        <p:nvSpPr>
          <p:cNvPr id="21" name="Right Arrow 20">
            <a:extLst>
              <a:ext uri="{FF2B5EF4-FFF2-40B4-BE49-F238E27FC236}">
                <a16:creationId xmlns:a16="http://schemas.microsoft.com/office/drawing/2014/main" id="{83DC6FF1-85FC-19F2-77E9-6EB8FB308201}"/>
              </a:ext>
            </a:extLst>
          </p:cNvPr>
          <p:cNvSpPr/>
          <p:nvPr/>
        </p:nvSpPr>
        <p:spPr>
          <a:xfrm rot="5400000">
            <a:off x="10104753" y="4707363"/>
            <a:ext cx="501041"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ea typeface="Microsoft JhengHei" panose="020B0604030504040204" pitchFamily="34" charset="-12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FCA5903-BA50-3202-C92E-60064D24E32C}"/>
                  </a:ext>
                </a:extLst>
              </p:cNvPr>
              <p:cNvSpPr txBox="1"/>
              <p:nvPr/>
            </p:nvSpPr>
            <p:spPr>
              <a:xfrm>
                <a:off x="4222480" y="2001618"/>
                <a:ext cx="4133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22" name="TextBox 21">
                <a:extLst>
                  <a:ext uri="{FF2B5EF4-FFF2-40B4-BE49-F238E27FC236}">
                    <a16:creationId xmlns:a16="http://schemas.microsoft.com/office/drawing/2014/main" id="{4FCA5903-BA50-3202-C92E-60064D24E32C}"/>
                  </a:ext>
                </a:extLst>
              </p:cNvPr>
              <p:cNvSpPr txBox="1">
                <a:spLocks noRot="1" noChangeAspect="1" noMove="1" noResize="1" noEditPoints="1" noAdjustHandles="1" noChangeArrowheads="1" noChangeShapeType="1" noTextEdit="1"/>
              </p:cNvSpPr>
              <p:nvPr/>
            </p:nvSpPr>
            <p:spPr>
              <a:xfrm>
                <a:off x="4222480" y="2001618"/>
                <a:ext cx="41331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15601DC-DD93-9D54-E85A-19A07B5C4BD7}"/>
                  </a:ext>
                </a:extLst>
              </p:cNvPr>
              <p:cNvSpPr txBox="1"/>
              <p:nvPr/>
            </p:nvSpPr>
            <p:spPr>
              <a:xfrm>
                <a:off x="4291765" y="3542473"/>
                <a:ext cx="3894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𝜑</m:t>
                      </m:r>
                    </m:oMath>
                  </m:oMathPara>
                </a14:m>
                <a:endParaRPr lang="en-US" dirty="0"/>
              </a:p>
            </p:txBody>
          </p:sp>
        </mc:Choice>
        <mc:Fallback xmlns="">
          <p:sp>
            <p:nvSpPr>
              <p:cNvPr id="23" name="TextBox 22">
                <a:extLst>
                  <a:ext uri="{FF2B5EF4-FFF2-40B4-BE49-F238E27FC236}">
                    <a16:creationId xmlns:a16="http://schemas.microsoft.com/office/drawing/2014/main" id="{115601DC-DD93-9D54-E85A-19A07B5C4BD7}"/>
                  </a:ext>
                </a:extLst>
              </p:cNvPr>
              <p:cNvSpPr txBox="1">
                <a:spLocks noRot="1" noChangeAspect="1" noMove="1" noResize="1" noEditPoints="1" noAdjustHandles="1" noChangeArrowheads="1" noChangeShapeType="1" noTextEdit="1"/>
              </p:cNvSpPr>
              <p:nvPr/>
            </p:nvSpPr>
            <p:spPr>
              <a:xfrm>
                <a:off x="4291765" y="3542473"/>
                <a:ext cx="389447" cy="369332"/>
              </a:xfrm>
              <a:prstGeom prst="rect">
                <a:avLst/>
              </a:prstGeom>
              <a:blipFill>
                <a:blip r:embed="rId7"/>
                <a:stretch>
                  <a:fillRect b="-6452"/>
                </a:stretch>
              </a:blipFill>
            </p:spPr>
            <p:txBody>
              <a:bodyPr/>
              <a:lstStyle/>
              <a:p>
                <a:r>
                  <a:rPr lang="en-US">
                    <a:noFill/>
                  </a:rPr>
                  <a:t> </a:t>
                </a:r>
              </a:p>
            </p:txBody>
          </p:sp>
        </mc:Fallback>
      </mc:AlternateContent>
      <p:sp>
        <p:nvSpPr>
          <p:cNvPr id="24" name="Bent Up Arrow 23">
            <a:extLst>
              <a:ext uri="{FF2B5EF4-FFF2-40B4-BE49-F238E27FC236}">
                <a16:creationId xmlns:a16="http://schemas.microsoft.com/office/drawing/2014/main" id="{C8ECA3AF-35B7-ADCA-18F0-133E6259205D}"/>
              </a:ext>
            </a:extLst>
          </p:cNvPr>
          <p:cNvSpPr/>
          <p:nvPr/>
        </p:nvSpPr>
        <p:spPr>
          <a:xfrm flipH="1">
            <a:off x="1950896" y="4524249"/>
            <a:ext cx="8115301" cy="705740"/>
          </a:xfrm>
          <a:prstGeom prst="bentUpArrow">
            <a:avLst>
              <a:gd name="adj1" fmla="val 25000"/>
              <a:gd name="adj2" fmla="val 25000"/>
              <a:gd name="adj3"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69590F8-3600-6831-F0CA-1170A75298B1}"/>
                  </a:ext>
                </a:extLst>
              </p:cNvPr>
              <p:cNvSpPr txBox="1"/>
              <p:nvPr/>
            </p:nvSpPr>
            <p:spPr>
              <a:xfrm>
                <a:off x="9133745" y="3517343"/>
                <a:ext cx="50104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ea typeface="Cambria Math" panose="02040503050406030204" pitchFamily="18" charset="0"/>
                            </a:rPr>
                          </m:ctrlPr>
                        </m:sSubPr>
                        <m:e>
                          <m:r>
                            <a:rPr lang="en-US" sz="1800" b="1" i="1" smtClean="0">
                              <a:latin typeface="Cambria Math" panose="02040503050406030204" pitchFamily="18" charset="0"/>
                              <a:ea typeface="Cambria Math" panose="02040503050406030204" pitchFamily="18" charset="0"/>
                            </a:rPr>
                            <m:t>𝒚</m:t>
                          </m:r>
                        </m:e>
                        <m:sub>
                          <m:r>
                            <a:rPr lang="en-US" sz="1800" b="1" i="1" smtClean="0">
                              <a:latin typeface="Cambria Math" panose="02040503050406030204" pitchFamily="18" charset="0"/>
                              <a:ea typeface="Cambria Math" panose="02040503050406030204" pitchFamily="18" charset="0"/>
                            </a:rPr>
                            <m:t>𝒕</m:t>
                          </m:r>
                        </m:sub>
                      </m:sSub>
                    </m:oMath>
                  </m:oMathPara>
                </a14:m>
                <a:endParaRPr lang="en-US" dirty="0"/>
              </a:p>
            </p:txBody>
          </p:sp>
        </mc:Choice>
        <mc:Fallback xmlns="">
          <p:sp>
            <p:nvSpPr>
              <p:cNvPr id="25" name="TextBox 24">
                <a:extLst>
                  <a:ext uri="{FF2B5EF4-FFF2-40B4-BE49-F238E27FC236}">
                    <a16:creationId xmlns:a16="http://schemas.microsoft.com/office/drawing/2014/main" id="{C69590F8-3600-6831-F0CA-1170A75298B1}"/>
                  </a:ext>
                </a:extLst>
              </p:cNvPr>
              <p:cNvSpPr txBox="1">
                <a:spLocks noRot="1" noChangeAspect="1" noMove="1" noResize="1" noEditPoints="1" noAdjustHandles="1" noChangeArrowheads="1" noChangeShapeType="1" noTextEdit="1"/>
              </p:cNvSpPr>
              <p:nvPr/>
            </p:nvSpPr>
            <p:spPr>
              <a:xfrm>
                <a:off x="9133745" y="3517343"/>
                <a:ext cx="501041" cy="369332"/>
              </a:xfrm>
              <a:prstGeom prst="rect">
                <a:avLst/>
              </a:prstGeom>
              <a:blipFill>
                <a:blip r:embed="rId8"/>
                <a:stretch>
                  <a:fillRect b="-64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D1ED0255-4783-A542-DAA6-A01B5D7B1697}"/>
                  </a:ext>
                </a:extLst>
              </p:cNvPr>
              <p:cNvSpPr txBox="1"/>
              <p:nvPr/>
            </p:nvSpPr>
            <p:spPr>
              <a:xfrm>
                <a:off x="900578" y="5460760"/>
                <a:ext cx="7559561" cy="461665"/>
              </a:xfrm>
              <a:prstGeom prst="rect">
                <a:avLst/>
              </a:prstGeom>
              <a:noFill/>
            </p:spPr>
            <p:txBody>
              <a:bodyPr wrap="square">
                <a:spAutoFit/>
              </a:bodyPr>
              <a:lstStyle/>
              <a:p>
                <a:pPr marL="0" indent="0">
                  <a:buNone/>
                </a:pPr>
                <a:r>
                  <a:rPr lang="en-US" sz="2400" b="0" dirty="0"/>
                  <a:t>Formally, we </a:t>
                </a:r>
                <a:r>
                  <a:rPr lang="en-US" sz="2400" dirty="0"/>
                  <a:t>have </a:t>
                </a: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𝒚</m:t>
                        </m:r>
                      </m:e>
                      <m:e>
                        <m:r>
                          <a:rPr lang="en-US" sz="2400" b="1" i="1" smtClean="0">
                            <a:latin typeface="Cambria Math" panose="02040503050406030204" pitchFamily="18" charset="0"/>
                          </a:rPr>
                          <m:t>𝒙</m:t>
                        </m:r>
                      </m:e>
                    </m:d>
                    <m:r>
                      <a:rPr lang="en-US" sz="2400" b="1" i="1" smtClean="0">
                        <a:latin typeface="Cambria Math" panose="02040503050406030204" pitchFamily="18" charset="0"/>
                      </a:rPr>
                      <m:t>=</m:t>
                    </m:r>
                  </m:oMath>
                </a14:m>
                <a:r>
                  <a:rPr lang="en-US" sz="2000" dirty="0"/>
                  <a:t> </a:t>
                </a:r>
                <a14:m>
                  <m:oMath xmlns:m="http://schemas.openxmlformats.org/officeDocument/2006/math">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𝑡</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𝜑</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ea typeface="Cambria Math" panose="02040503050406030204" pitchFamily="18" charset="0"/>
                              </a:rPr>
                              <m:t>𝑡</m:t>
                            </m:r>
                          </m:sub>
                        </m:sSub>
                        <m:r>
                          <a:rPr lang="en-US" sz="2000"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𝒙</m:t>
                        </m:r>
                        <m:r>
                          <a:rPr lang="en-US" sz="2000" i="1">
                            <a:latin typeface="Cambria Math" panose="02040503050406030204" pitchFamily="18" charset="0"/>
                            <a:ea typeface="Cambria Math" panose="02040503050406030204" pitchFamily="18" charset="0"/>
                          </a:rPr>
                          <m:t>,</m:t>
                        </m:r>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𝒚</m:t>
                            </m:r>
                          </m:e>
                          <m:sub>
                            <m:r>
                              <a:rPr lang="en-US" sz="2000" b="1" i="1">
                                <a:latin typeface="Cambria Math" panose="02040503050406030204" pitchFamily="18" charset="0"/>
                                <a:ea typeface="Cambria Math" panose="02040503050406030204" pitchFamily="18" charset="0"/>
                              </a:rPr>
                              <m:t>&lt;</m:t>
                            </m:r>
                            <m:r>
                              <a:rPr lang="en-US" sz="2000" b="1" i="1">
                                <a:latin typeface="Cambria Math" panose="02040503050406030204" pitchFamily="18" charset="0"/>
                                <a:ea typeface="Cambria Math" panose="02040503050406030204" pitchFamily="18" charset="0"/>
                              </a:rPr>
                              <m:t>𝒕</m:t>
                            </m:r>
                          </m:sub>
                        </m:sSub>
                        <m:r>
                          <a:rPr lang="en-US" sz="2000" i="1">
                            <a:latin typeface="Cambria Math" panose="02040503050406030204" pitchFamily="18" charset="0"/>
                            <a:ea typeface="Cambria Math" panose="02040503050406030204" pitchFamily="18" charset="0"/>
                          </a:rPr>
                          <m:t>)</m:t>
                        </m:r>
                      </m:e>
                    </m:nary>
                    <m:r>
                      <a:rPr lang="en-US" sz="2000" b="0" i="0" smtClean="0">
                        <a:latin typeface="Cambria Math" panose="02040503050406030204" pitchFamily="18" charset="0"/>
                        <a:ea typeface="Cambria Math" panose="02040503050406030204" pitchFamily="18" charset="0"/>
                      </a:rPr>
                      <m:t>.</m:t>
                    </m:r>
                  </m:oMath>
                </a14:m>
                <a:endParaRPr lang="en-US" sz="2000" dirty="0"/>
              </a:p>
            </p:txBody>
          </p:sp>
        </mc:Choice>
        <mc:Fallback>
          <p:sp>
            <p:nvSpPr>
              <p:cNvPr id="26" name="TextBox 25">
                <a:extLst>
                  <a:ext uri="{FF2B5EF4-FFF2-40B4-BE49-F238E27FC236}">
                    <a16:creationId xmlns:a16="http://schemas.microsoft.com/office/drawing/2014/main" id="{D1ED0255-4783-A542-DAA6-A01B5D7B1697}"/>
                  </a:ext>
                </a:extLst>
              </p:cNvPr>
              <p:cNvSpPr txBox="1">
                <a:spLocks noRot="1" noChangeAspect="1" noMove="1" noResize="1" noEditPoints="1" noAdjustHandles="1" noChangeArrowheads="1" noChangeShapeType="1" noTextEdit="1"/>
              </p:cNvSpPr>
              <p:nvPr/>
            </p:nvSpPr>
            <p:spPr>
              <a:xfrm>
                <a:off x="900578" y="5460760"/>
                <a:ext cx="7559561" cy="461665"/>
              </a:xfrm>
              <a:prstGeom prst="rect">
                <a:avLst/>
              </a:prstGeom>
              <a:blipFill>
                <a:blip r:embed="rId9"/>
                <a:stretch>
                  <a:fillRect l="-1342" t="-94595" b="-148649"/>
                </a:stretch>
              </a:blipFill>
            </p:spPr>
            <p:txBody>
              <a:bodyPr/>
              <a:lstStyle/>
              <a:p>
                <a:r>
                  <a:rPr lang="en-US">
                    <a:noFill/>
                  </a:rPr>
                  <a:t> </a:t>
                </a:r>
              </a:p>
            </p:txBody>
          </p:sp>
        </mc:Fallback>
      </mc:AlternateContent>
      <p:sp>
        <p:nvSpPr>
          <p:cNvPr id="27" name="Footer Placeholder 26">
            <a:extLst>
              <a:ext uri="{FF2B5EF4-FFF2-40B4-BE49-F238E27FC236}">
                <a16:creationId xmlns:a16="http://schemas.microsoft.com/office/drawing/2014/main" id="{B1438B61-BF7B-2255-4B4D-58D3C3255512}"/>
              </a:ext>
            </a:extLst>
          </p:cNvPr>
          <p:cNvSpPr>
            <a:spLocks noGrp="1"/>
          </p:cNvSpPr>
          <p:nvPr>
            <p:ph type="ftr" sz="quarter" idx="11"/>
          </p:nvPr>
        </p:nvSpPr>
        <p:spPr/>
        <p:txBody>
          <a:bodyPr/>
          <a:lstStyle/>
          <a:p>
            <a:r>
              <a:rPr lang="en-US"/>
              <a:t>Artificial Intelligence and Financial Translation (Sai-cheong Siu, September 2023)</a:t>
            </a:r>
          </a:p>
        </p:txBody>
      </p:sp>
    </p:spTree>
    <p:extLst>
      <p:ext uri="{BB962C8B-B14F-4D97-AF65-F5344CB8AC3E}">
        <p14:creationId xmlns:p14="http://schemas.microsoft.com/office/powerpoint/2010/main" val="364935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p:bldP spid="19" grpId="0"/>
      <p:bldP spid="20" grpId="0"/>
      <p:bldP spid="21" grpId="0" animBg="1"/>
      <p:bldP spid="22" grpId="0"/>
      <p:bldP spid="23" grpId="0"/>
      <p:bldP spid="24" grpId="0" animBg="1"/>
      <p:bldP spid="25" grpId="0"/>
      <p:bldP spid="2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D4A84-2B32-CFAF-A4E4-2418ACF8C4C9}"/>
              </a:ext>
            </a:extLst>
          </p:cNvPr>
          <p:cNvSpPr>
            <a:spLocks noGrp="1"/>
          </p:cNvSpPr>
          <p:nvPr>
            <p:ph type="title"/>
          </p:nvPr>
        </p:nvSpPr>
        <p:spPr>
          <a:xfrm>
            <a:off x="517870" y="978408"/>
            <a:ext cx="11674130" cy="4870457"/>
          </a:xfrm>
        </p:spPr>
        <p:txBody>
          <a:bodyPr/>
          <a:lstStyle/>
          <a:p>
            <a:r>
              <a:rPr lang="en-US" dirty="0"/>
              <a:t>Common types of networks</a:t>
            </a:r>
          </a:p>
        </p:txBody>
      </p:sp>
      <p:sp>
        <p:nvSpPr>
          <p:cNvPr id="4" name="Rounded Rectangle 3">
            <a:extLst>
              <a:ext uri="{FF2B5EF4-FFF2-40B4-BE49-F238E27FC236}">
                <a16:creationId xmlns:a16="http://schemas.microsoft.com/office/drawing/2014/main" id="{D56BC605-7412-FD95-A457-C0353F8DAD04}"/>
              </a:ext>
            </a:extLst>
          </p:cNvPr>
          <p:cNvSpPr/>
          <p:nvPr/>
        </p:nvSpPr>
        <p:spPr>
          <a:xfrm>
            <a:off x="899675" y="2031701"/>
            <a:ext cx="3027384" cy="11176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1. Recurrent Neural Networks (RNN)</a:t>
            </a:r>
          </a:p>
        </p:txBody>
      </p:sp>
      <p:sp>
        <p:nvSpPr>
          <p:cNvPr id="5" name="Rounded Rectangle 4">
            <a:extLst>
              <a:ext uri="{FF2B5EF4-FFF2-40B4-BE49-F238E27FC236}">
                <a16:creationId xmlns:a16="http://schemas.microsoft.com/office/drawing/2014/main" id="{E10D3A8C-0AFC-1269-F114-C943FD7FA13E}"/>
              </a:ext>
            </a:extLst>
          </p:cNvPr>
          <p:cNvSpPr/>
          <p:nvPr/>
        </p:nvSpPr>
        <p:spPr>
          <a:xfrm>
            <a:off x="4493772" y="2031701"/>
            <a:ext cx="3027383" cy="11176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2. Convolutional Neural Networks (CNN)</a:t>
            </a:r>
          </a:p>
        </p:txBody>
      </p:sp>
      <p:sp>
        <p:nvSpPr>
          <p:cNvPr id="6" name="Rounded Rectangle 5">
            <a:extLst>
              <a:ext uri="{FF2B5EF4-FFF2-40B4-BE49-F238E27FC236}">
                <a16:creationId xmlns:a16="http://schemas.microsoft.com/office/drawing/2014/main" id="{493EE5A0-777D-F393-145B-19C67223C980}"/>
              </a:ext>
            </a:extLst>
          </p:cNvPr>
          <p:cNvSpPr/>
          <p:nvPr/>
        </p:nvSpPr>
        <p:spPr>
          <a:xfrm>
            <a:off x="8087868" y="2031701"/>
            <a:ext cx="3027383" cy="11176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3. Self-attention Neural Networks (e.g., Transformer)</a:t>
            </a:r>
          </a:p>
        </p:txBody>
      </p:sp>
      <p:sp>
        <p:nvSpPr>
          <p:cNvPr id="7" name="TextBox 6">
            <a:extLst>
              <a:ext uri="{FF2B5EF4-FFF2-40B4-BE49-F238E27FC236}">
                <a16:creationId xmlns:a16="http://schemas.microsoft.com/office/drawing/2014/main" id="{7224FD09-A0EC-5FE8-C98B-4548A15CE0BA}"/>
              </a:ext>
            </a:extLst>
          </p:cNvPr>
          <p:cNvSpPr txBox="1"/>
          <p:nvPr/>
        </p:nvSpPr>
        <p:spPr>
          <a:xfrm>
            <a:off x="8087867" y="3303855"/>
            <a:ext cx="3027384" cy="646331"/>
          </a:xfrm>
          <a:prstGeom prst="rect">
            <a:avLst/>
          </a:prstGeom>
          <a:noFill/>
          <a:ln>
            <a:solidFill>
              <a:schemeClr val="accent2"/>
            </a:solidFill>
          </a:ln>
        </p:spPr>
        <p:txBody>
          <a:bodyPr wrap="square">
            <a:spAutoFit/>
          </a:bodyPr>
          <a:lstStyle/>
          <a:p>
            <a:pPr algn="ctr"/>
            <a:r>
              <a:rPr lang="en-HK" sz="1800" dirty="0">
                <a:effectLst/>
              </a:rPr>
              <a:t>Multi-head Attention with Queries, Keys and Values </a:t>
            </a:r>
            <a:endParaRPr lang="en-HK" dirty="0"/>
          </a:p>
        </p:txBody>
      </p:sp>
      <p:pic>
        <p:nvPicPr>
          <p:cNvPr id="12" name="Graphic 11">
            <a:extLst>
              <a:ext uri="{FF2B5EF4-FFF2-40B4-BE49-F238E27FC236}">
                <a16:creationId xmlns:a16="http://schemas.microsoft.com/office/drawing/2014/main" id="{32831AF9-3C69-0FEC-5A17-F97F218BA9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40682" y="4605488"/>
            <a:ext cx="4033448" cy="1049874"/>
          </a:xfrm>
          <a:prstGeom prst="rect">
            <a:avLst/>
          </a:prstGeom>
        </p:spPr>
      </p:pic>
      <p:pic>
        <p:nvPicPr>
          <p:cNvPr id="16" name="Picture 15">
            <a:extLst>
              <a:ext uri="{FF2B5EF4-FFF2-40B4-BE49-F238E27FC236}">
                <a16:creationId xmlns:a16="http://schemas.microsoft.com/office/drawing/2014/main" id="{3F6DD9EC-FD36-6D4E-2446-F564A23F18E0}"/>
              </a:ext>
            </a:extLst>
          </p:cNvPr>
          <p:cNvPicPr>
            <a:picLocks noChangeAspect="1"/>
          </p:cNvPicPr>
          <p:nvPr/>
        </p:nvPicPr>
        <p:blipFill>
          <a:blip r:embed="rId4"/>
          <a:stretch>
            <a:fillRect/>
          </a:stretch>
        </p:blipFill>
        <p:spPr>
          <a:xfrm>
            <a:off x="4708776" y="4872439"/>
            <a:ext cx="2597378" cy="726039"/>
          </a:xfrm>
          <a:prstGeom prst="rect">
            <a:avLst/>
          </a:prstGeom>
        </p:spPr>
      </p:pic>
      <p:sp>
        <p:nvSpPr>
          <p:cNvPr id="17" name="TextBox 16">
            <a:extLst>
              <a:ext uri="{FF2B5EF4-FFF2-40B4-BE49-F238E27FC236}">
                <a16:creationId xmlns:a16="http://schemas.microsoft.com/office/drawing/2014/main" id="{C034678B-93F1-F5C6-D203-7A6B95081F1D}"/>
              </a:ext>
            </a:extLst>
          </p:cNvPr>
          <p:cNvSpPr txBox="1"/>
          <p:nvPr/>
        </p:nvSpPr>
        <p:spPr>
          <a:xfrm>
            <a:off x="4493771" y="3303856"/>
            <a:ext cx="3027384" cy="646331"/>
          </a:xfrm>
          <a:prstGeom prst="rect">
            <a:avLst/>
          </a:prstGeom>
          <a:noFill/>
          <a:ln>
            <a:solidFill>
              <a:schemeClr val="accent6"/>
            </a:solidFill>
          </a:ln>
        </p:spPr>
        <p:txBody>
          <a:bodyPr wrap="square">
            <a:spAutoFit/>
          </a:bodyPr>
          <a:lstStyle/>
          <a:p>
            <a:pPr algn="ctr"/>
            <a:r>
              <a:rPr lang="en-HK" dirty="0"/>
              <a:t>O</a:t>
            </a:r>
            <a:r>
              <a:rPr lang="en-HK" sz="1800" dirty="0">
                <a:effectLst/>
              </a:rPr>
              <a:t>ne-dimensional convolutional layer </a:t>
            </a:r>
            <a:endParaRPr lang="en-HK" dirty="0"/>
          </a:p>
        </p:txBody>
      </p:sp>
      <p:sp>
        <p:nvSpPr>
          <p:cNvPr id="27" name="TextBox 26">
            <a:extLst>
              <a:ext uri="{FF2B5EF4-FFF2-40B4-BE49-F238E27FC236}">
                <a16:creationId xmlns:a16="http://schemas.microsoft.com/office/drawing/2014/main" id="{C8637E3E-D51B-901D-5A35-B32F71D22FCA}"/>
              </a:ext>
            </a:extLst>
          </p:cNvPr>
          <p:cNvSpPr txBox="1"/>
          <p:nvPr/>
        </p:nvSpPr>
        <p:spPr>
          <a:xfrm>
            <a:off x="899675" y="3308139"/>
            <a:ext cx="3027384" cy="646331"/>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HK" dirty="0"/>
              <a:t>Bidirectional RNN with Attention</a:t>
            </a:r>
          </a:p>
        </p:txBody>
      </p:sp>
      <p:pic>
        <p:nvPicPr>
          <p:cNvPr id="32" name="Graphic 31">
            <a:extLst>
              <a:ext uri="{FF2B5EF4-FFF2-40B4-BE49-F238E27FC236}">
                <a16:creationId xmlns:a16="http://schemas.microsoft.com/office/drawing/2014/main" id="{56D9DD41-4E39-8557-9528-739AAF2233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4678" y="4514594"/>
            <a:ext cx="2597377" cy="1445157"/>
          </a:xfrm>
          <a:prstGeom prst="rect">
            <a:avLst/>
          </a:prstGeom>
        </p:spPr>
      </p:pic>
      <p:sp>
        <p:nvSpPr>
          <p:cNvPr id="38" name="TextBox 37">
            <a:extLst>
              <a:ext uri="{FF2B5EF4-FFF2-40B4-BE49-F238E27FC236}">
                <a16:creationId xmlns:a16="http://schemas.microsoft.com/office/drawing/2014/main" id="{9C6D37FB-5709-0B05-36DB-4C8463BA9688}"/>
              </a:ext>
            </a:extLst>
          </p:cNvPr>
          <p:cNvSpPr txBox="1"/>
          <p:nvPr/>
        </p:nvSpPr>
        <p:spPr>
          <a:xfrm>
            <a:off x="899675" y="4065356"/>
            <a:ext cx="1133644" cy="369332"/>
          </a:xfrm>
          <a:prstGeom prst="rect">
            <a:avLst/>
          </a:prstGeom>
          <a:noFill/>
        </p:spPr>
        <p:txBody>
          <a:bodyPr wrap="none" rtlCol="0">
            <a:spAutoFit/>
          </a:bodyPr>
          <a:lstStyle/>
          <a:p>
            <a:r>
              <a:rPr lang="en-US" dirty="0"/>
              <a:t>Example:</a:t>
            </a:r>
          </a:p>
        </p:txBody>
      </p:sp>
      <p:sp>
        <p:nvSpPr>
          <p:cNvPr id="39" name="TextBox 38">
            <a:extLst>
              <a:ext uri="{FF2B5EF4-FFF2-40B4-BE49-F238E27FC236}">
                <a16:creationId xmlns:a16="http://schemas.microsoft.com/office/drawing/2014/main" id="{9225752D-7384-08CC-660E-1980ED1DA5ED}"/>
              </a:ext>
            </a:extLst>
          </p:cNvPr>
          <p:cNvSpPr txBox="1"/>
          <p:nvPr/>
        </p:nvSpPr>
        <p:spPr>
          <a:xfrm>
            <a:off x="4493773" y="4067119"/>
            <a:ext cx="1133644" cy="369332"/>
          </a:xfrm>
          <a:prstGeom prst="rect">
            <a:avLst/>
          </a:prstGeom>
          <a:noFill/>
        </p:spPr>
        <p:txBody>
          <a:bodyPr wrap="none" rtlCol="0">
            <a:spAutoFit/>
          </a:bodyPr>
          <a:lstStyle/>
          <a:p>
            <a:r>
              <a:rPr lang="en-US" dirty="0"/>
              <a:t>Example:</a:t>
            </a:r>
          </a:p>
        </p:txBody>
      </p:sp>
      <p:sp>
        <p:nvSpPr>
          <p:cNvPr id="40" name="TextBox 39">
            <a:extLst>
              <a:ext uri="{FF2B5EF4-FFF2-40B4-BE49-F238E27FC236}">
                <a16:creationId xmlns:a16="http://schemas.microsoft.com/office/drawing/2014/main" id="{39613EFD-2413-F157-ECBE-8CE3DE662386}"/>
              </a:ext>
            </a:extLst>
          </p:cNvPr>
          <p:cNvSpPr txBox="1"/>
          <p:nvPr/>
        </p:nvSpPr>
        <p:spPr>
          <a:xfrm>
            <a:off x="8087871" y="4057311"/>
            <a:ext cx="1133644" cy="369332"/>
          </a:xfrm>
          <a:prstGeom prst="rect">
            <a:avLst/>
          </a:prstGeom>
          <a:noFill/>
        </p:spPr>
        <p:txBody>
          <a:bodyPr wrap="none" rtlCol="0">
            <a:spAutoFit/>
          </a:bodyPr>
          <a:lstStyle/>
          <a:p>
            <a:r>
              <a:rPr lang="en-US" dirty="0"/>
              <a:t>Example:</a:t>
            </a:r>
          </a:p>
        </p:txBody>
      </p:sp>
      <p:sp>
        <p:nvSpPr>
          <p:cNvPr id="3" name="Rounded Rectangular Callout 2">
            <a:extLst>
              <a:ext uri="{FF2B5EF4-FFF2-40B4-BE49-F238E27FC236}">
                <a16:creationId xmlns:a16="http://schemas.microsoft.com/office/drawing/2014/main" id="{E9EB180C-1D42-DDDE-2D7A-47BCE4AC56A8}"/>
              </a:ext>
            </a:extLst>
          </p:cNvPr>
          <p:cNvSpPr/>
          <p:nvPr/>
        </p:nvSpPr>
        <p:spPr>
          <a:xfrm>
            <a:off x="9826357" y="1207976"/>
            <a:ext cx="1634182" cy="702733"/>
          </a:xfrm>
          <a:prstGeom prst="wedgeRoundRectCallout">
            <a:avLst>
              <a:gd name="adj1" fmla="val -34632"/>
              <a:gd name="adj2" fmla="val 7627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err="1"/>
              <a:t>ChatGPT</a:t>
            </a:r>
            <a:endParaRPr lang="en-US" sz="2400" dirty="0"/>
          </a:p>
        </p:txBody>
      </p:sp>
      <p:pic>
        <p:nvPicPr>
          <p:cNvPr id="8" name="Graphic 7">
            <a:extLst>
              <a:ext uri="{FF2B5EF4-FFF2-40B4-BE49-F238E27FC236}">
                <a16:creationId xmlns:a16="http://schemas.microsoft.com/office/drawing/2014/main" id="{7B9B8564-3156-44B7-70BD-71986F7424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40682" y="775434"/>
            <a:ext cx="1625751" cy="1077422"/>
          </a:xfrm>
          <a:prstGeom prst="rect">
            <a:avLst/>
          </a:prstGeom>
        </p:spPr>
      </p:pic>
      <p:sp>
        <p:nvSpPr>
          <p:cNvPr id="9" name="Footer Placeholder 8">
            <a:extLst>
              <a:ext uri="{FF2B5EF4-FFF2-40B4-BE49-F238E27FC236}">
                <a16:creationId xmlns:a16="http://schemas.microsoft.com/office/drawing/2014/main" id="{536556E0-2B61-EC22-E155-ABDFCFF5223A}"/>
              </a:ext>
            </a:extLst>
          </p:cNvPr>
          <p:cNvSpPr>
            <a:spLocks noGrp="1"/>
          </p:cNvSpPr>
          <p:nvPr>
            <p:ph type="ftr" sz="quarter" idx="11"/>
          </p:nvPr>
        </p:nvSpPr>
        <p:spPr/>
        <p:txBody>
          <a:bodyPr/>
          <a:lstStyle/>
          <a:p>
            <a:r>
              <a:rPr lang="en-US"/>
              <a:t>Artificial Intelligence and Financial Translation (Sai-cheong Siu, September 2023)</a:t>
            </a:r>
          </a:p>
        </p:txBody>
      </p:sp>
    </p:spTree>
    <p:extLst>
      <p:ext uri="{BB962C8B-B14F-4D97-AF65-F5344CB8AC3E}">
        <p14:creationId xmlns:p14="http://schemas.microsoft.com/office/powerpoint/2010/main" val="409570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7" grpId="0" animBg="1"/>
      <p:bldP spid="27" grpId="0" animBg="1"/>
      <p:bldP spid="38" grpId="0"/>
      <p:bldP spid="39" grpId="0"/>
      <p:bldP spid="40" grpId="0"/>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54" name="Oval 53">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Oval 56">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Oval 61">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Oval 67">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79" name="Straight Connector 78">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81" name="Rectangle 80">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lculator, pen, compass, money and a paper with graphs printed on it">
            <a:extLst>
              <a:ext uri="{FF2B5EF4-FFF2-40B4-BE49-F238E27FC236}">
                <a16:creationId xmlns:a16="http://schemas.microsoft.com/office/drawing/2014/main" id="{59F385BD-94A9-11FF-7B76-29601ADAAC1D}"/>
              </a:ext>
            </a:extLst>
          </p:cNvPr>
          <p:cNvPicPr>
            <a:picLocks noChangeAspect="1"/>
          </p:cNvPicPr>
          <p:nvPr/>
        </p:nvPicPr>
        <p:blipFill rotWithShape="1">
          <a:blip r:embed="rId2"/>
          <a:srcRect b="6639"/>
          <a:stretch/>
        </p:blipFill>
        <p:spPr>
          <a:xfrm>
            <a:off x="20" y="1"/>
            <a:ext cx="12191980" cy="6857999"/>
          </a:xfrm>
          <a:prstGeom prst="rect">
            <a:avLst/>
          </a:prstGeom>
        </p:spPr>
      </p:pic>
      <p:sp>
        <p:nvSpPr>
          <p:cNvPr id="83" name="Rectangle">
            <a:extLst>
              <a:ext uri="{FF2B5EF4-FFF2-40B4-BE49-F238E27FC236}">
                <a16:creationId xmlns:a16="http://schemas.microsoft.com/office/drawing/2014/main" id="{8B80D579-AC08-8D49-BB6A-21123F80B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8469492" cy="6858000"/>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67FBE47A-7356-37DF-F14C-5FB5B3460721}"/>
              </a:ext>
            </a:extLst>
          </p:cNvPr>
          <p:cNvSpPr>
            <a:spLocks noGrp="1"/>
          </p:cNvSpPr>
          <p:nvPr>
            <p:ph type="title"/>
          </p:nvPr>
        </p:nvSpPr>
        <p:spPr>
          <a:xfrm>
            <a:off x="565150" y="768334"/>
            <a:ext cx="6969505" cy="2866405"/>
          </a:xfrm>
        </p:spPr>
        <p:txBody>
          <a:bodyPr vert="horz" lIns="91440" tIns="45720" rIns="91440" bIns="45720" rtlCol="0" anchor="t">
            <a:normAutofit/>
          </a:bodyPr>
          <a:lstStyle/>
          <a:p>
            <a:pPr>
              <a:lnSpc>
                <a:spcPct val="90000"/>
              </a:lnSpc>
            </a:pPr>
            <a:r>
              <a:rPr lang="en-US" sz="5100" dirty="0"/>
              <a:t>3. AI-driven Applications for Financial Translators</a:t>
            </a:r>
          </a:p>
        </p:txBody>
      </p:sp>
      <p:sp>
        <p:nvSpPr>
          <p:cNvPr id="3" name="Text Placeholder 2">
            <a:extLst>
              <a:ext uri="{FF2B5EF4-FFF2-40B4-BE49-F238E27FC236}">
                <a16:creationId xmlns:a16="http://schemas.microsoft.com/office/drawing/2014/main" id="{A4623B01-5403-636A-9E3A-F96EF4CE95E4}"/>
              </a:ext>
            </a:extLst>
          </p:cNvPr>
          <p:cNvSpPr>
            <a:spLocks noGrp="1"/>
          </p:cNvSpPr>
          <p:nvPr>
            <p:ph type="body" idx="1"/>
          </p:nvPr>
        </p:nvSpPr>
        <p:spPr>
          <a:xfrm>
            <a:off x="565150" y="4283239"/>
            <a:ext cx="6969505" cy="1475177"/>
          </a:xfrm>
        </p:spPr>
        <p:txBody>
          <a:bodyPr vert="horz" lIns="91440" tIns="45720" rIns="91440" bIns="45720" rtlCol="0" anchor="b">
            <a:normAutofit/>
          </a:bodyPr>
          <a:lstStyle/>
          <a:p>
            <a:endParaRPr lang="en-US" sz="2000">
              <a:solidFill>
                <a:schemeClr val="tx1"/>
              </a:solidFill>
            </a:endParaRPr>
          </a:p>
        </p:txBody>
      </p:sp>
      <p:cxnSp>
        <p:nvCxnSpPr>
          <p:cNvPr id="85" name="Straight Connector 84">
            <a:extLst>
              <a:ext uri="{FF2B5EF4-FFF2-40B4-BE49-F238E27FC236}">
                <a16:creationId xmlns:a16="http://schemas.microsoft.com/office/drawing/2014/main" id="{EC392F51-F23E-E242-9750-A5B1F128E5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44406D7A-DB1A-D940-8AD1-93FAF9DD71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88" name="Freeform 40">
              <a:extLst>
                <a:ext uri="{FF2B5EF4-FFF2-40B4-BE49-F238E27FC236}">
                  <a16:creationId xmlns:a16="http://schemas.microsoft.com/office/drawing/2014/main" id="{D0F85DF7-431B-BE45-B932-0E22FC3F8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9" name="Freeform 41">
              <a:extLst>
                <a:ext uri="{FF2B5EF4-FFF2-40B4-BE49-F238E27FC236}">
                  <a16:creationId xmlns:a16="http://schemas.microsoft.com/office/drawing/2014/main" id="{BEA0AA89-2965-2A44-B84E-51C748B2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Freeform 42">
              <a:extLst>
                <a:ext uri="{FF2B5EF4-FFF2-40B4-BE49-F238E27FC236}">
                  <a16:creationId xmlns:a16="http://schemas.microsoft.com/office/drawing/2014/main" id="{7EC47259-887A-FD48-989C-42BC5A3C9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1" name="Freeform 43">
              <a:extLst>
                <a:ext uri="{FF2B5EF4-FFF2-40B4-BE49-F238E27FC236}">
                  <a16:creationId xmlns:a16="http://schemas.microsoft.com/office/drawing/2014/main" id="{16E261C3-18BE-934F-8A2B-59BE70AE2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 name="Freeform 44">
              <a:extLst>
                <a:ext uri="{FF2B5EF4-FFF2-40B4-BE49-F238E27FC236}">
                  <a16:creationId xmlns:a16="http://schemas.microsoft.com/office/drawing/2014/main" id="{35A2267B-0862-A24E-87D2-6CE5187CF9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3" name="Freeform 45">
              <a:extLst>
                <a:ext uri="{FF2B5EF4-FFF2-40B4-BE49-F238E27FC236}">
                  <a16:creationId xmlns:a16="http://schemas.microsoft.com/office/drawing/2014/main" id="{A404A0DE-A076-8C4E-B8D4-EBC945337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4" name="Freeform 53">
              <a:extLst>
                <a:ext uri="{FF2B5EF4-FFF2-40B4-BE49-F238E27FC236}">
                  <a16:creationId xmlns:a16="http://schemas.microsoft.com/office/drawing/2014/main" id="{9EED6D73-C275-3347-BB66-C83964257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Footer Placeholder 3">
            <a:extLst>
              <a:ext uri="{FF2B5EF4-FFF2-40B4-BE49-F238E27FC236}">
                <a16:creationId xmlns:a16="http://schemas.microsoft.com/office/drawing/2014/main" id="{7B7F7725-2BE3-DE83-2EAD-BD0185416E8D}"/>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987044139"/>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BB2AE2-11D0-21A9-3646-CC69C9F12FC1}"/>
              </a:ext>
            </a:extLst>
          </p:cNvPr>
          <p:cNvSpPr>
            <a:spLocks noGrp="1"/>
          </p:cNvSpPr>
          <p:nvPr>
            <p:ph type="title"/>
          </p:nvPr>
        </p:nvSpPr>
        <p:spPr>
          <a:xfrm>
            <a:off x="565150" y="770890"/>
            <a:ext cx="9725165" cy="1268984"/>
          </a:xfrm>
        </p:spPr>
        <p:txBody>
          <a:bodyPr>
            <a:normAutofit fontScale="90000"/>
          </a:bodyPr>
          <a:lstStyle/>
          <a:p>
            <a:r>
              <a:rPr lang="en-US" dirty="0"/>
              <a:t>Driving innovation in translation technology with AI: Examples</a:t>
            </a:r>
          </a:p>
        </p:txBody>
      </p:sp>
      <p:cxnSp>
        <p:nvCxnSpPr>
          <p:cNvPr id="13" name="Straight Connector 12">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3E5FF700-0832-7346-B31E-5F46CCA10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6" name="Freeform 37">
              <a:extLst>
                <a:ext uri="{FF2B5EF4-FFF2-40B4-BE49-F238E27FC236}">
                  <a16:creationId xmlns:a16="http://schemas.microsoft.com/office/drawing/2014/main" id="{277D9C66-EBCA-9E4E-9915-3C23A4155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8">
              <a:extLst>
                <a:ext uri="{FF2B5EF4-FFF2-40B4-BE49-F238E27FC236}">
                  <a16:creationId xmlns:a16="http://schemas.microsoft.com/office/drawing/2014/main" id="{77EB4077-104B-084E-957D-3961E1A7B1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39">
              <a:extLst>
                <a:ext uri="{FF2B5EF4-FFF2-40B4-BE49-F238E27FC236}">
                  <a16:creationId xmlns:a16="http://schemas.microsoft.com/office/drawing/2014/main" id="{4357416B-B608-7C4E-A39F-CC8411421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40">
              <a:extLst>
                <a:ext uri="{FF2B5EF4-FFF2-40B4-BE49-F238E27FC236}">
                  <a16:creationId xmlns:a16="http://schemas.microsoft.com/office/drawing/2014/main" id="{C9272918-42EA-B449-A3F1-EE3EA89D9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41">
              <a:extLst>
                <a:ext uri="{FF2B5EF4-FFF2-40B4-BE49-F238E27FC236}">
                  <a16:creationId xmlns:a16="http://schemas.microsoft.com/office/drawing/2014/main" id="{B17F1055-397A-B748-8042-F50B0EE39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42">
              <a:extLst>
                <a:ext uri="{FF2B5EF4-FFF2-40B4-BE49-F238E27FC236}">
                  <a16:creationId xmlns:a16="http://schemas.microsoft.com/office/drawing/2014/main" id="{4B446987-771D-B443-A9EA-9D342077D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6" name="Content Placeholder 3">
            <a:extLst>
              <a:ext uri="{FF2B5EF4-FFF2-40B4-BE49-F238E27FC236}">
                <a16:creationId xmlns:a16="http://schemas.microsoft.com/office/drawing/2014/main" id="{4548D909-4FB7-C916-2E41-45C132D6A1D6}"/>
              </a:ext>
            </a:extLst>
          </p:cNvPr>
          <p:cNvGraphicFramePr>
            <a:graphicFrameLocks noGrp="1"/>
          </p:cNvGraphicFramePr>
          <p:nvPr>
            <p:ph idx="1"/>
            <p:extLst>
              <p:ext uri="{D42A27DB-BD31-4B8C-83A1-F6EECF244321}">
                <p14:modId xmlns:p14="http://schemas.microsoft.com/office/powerpoint/2010/main" val="4048907617"/>
              </p:ext>
            </p:extLst>
          </p:nvPr>
        </p:nvGraphicFramePr>
        <p:xfrm>
          <a:off x="651537" y="2360428"/>
          <a:ext cx="7163064" cy="34006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AA585CA7-0279-F1FD-DEE1-4DD110424B0A}"/>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151407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87652701-1B98-44A4-8084-53E311BC3869}"/>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F03A4265-8408-450D-99FD-A0DD7C8F2286}"/>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graphicEl>
                                              <a:dgm id="{6B33C0BA-4CC4-4873-89F5-0DEA8F97B3C1}"/>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161A6BC9-6669-4C8A-9CCB-AA426D5179E6}"/>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graphicEl>
                                              <a:dgm id="{9D9EF494-968B-404A-8D94-7D1DDCDF4CCE}"/>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863ADF30-33D5-4730-A8D2-2854ECF28E0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7BD1587D-3500-44EA-97E4-56F82332EF3B}"/>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8348C663-59E6-4005-BF99-E4FB18E7C109}"/>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423B05FA-894C-485D-AB26-AD8529CC4072}"/>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0FB0F52C-EA46-4DBF-AC09-47BE6469A0F2}"/>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graphicEl>
                                              <a:dgm id="{E8FD1543-A4E4-4D0C-95AE-76878E173FA4}"/>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graphicEl>
                                              <a:dgm id="{D9F8D22E-DC8B-4439-83D5-28BA15E3D7F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48A68F-4BAB-44A1-DBED-CA993981387C}"/>
              </a:ext>
            </a:extLst>
          </p:cNvPr>
          <p:cNvSpPr>
            <a:spLocks noGrp="1"/>
          </p:cNvSpPr>
          <p:nvPr>
            <p:ph type="title"/>
          </p:nvPr>
        </p:nvSpPr>
        <p:spPr>
          <a:xfrm>
            <a:off x="565150" y="770890"/>
            <a:ext cx="5018677" cy="1268984"/>
          </a:xfrm>
        </p:spPr>
        <p:txBody>
          <a:bodyPr>
            <a:normAutofit/>
          </a:bodyPr>
          <a:lstStyle/>
          <a:p>
            <a:pPr>
              <a:lnSpc>
                <a:spcPct val="90000"/>
              </a:lnSpc>
            </a:pPr>
            <a:r>
              <a:rPr lang="en-US" dirty="0"/>
              <a:t>Platform 1: Term Extractor</a:t>
            </a:r>
            <a:endParaRPr lang="en-US"/>
          </a:p>
        </p:txBody>
      </p:sp>
      <p:sp>
        <p:nvSpPr>
          <p:cNvPr id="19" name="Content Placeholder 2">
            <a:extLst>
              <a:ext uri="{FF2B5EF4-FFF2-40B4-BE49-F238E27FC236}">
                <a16:creationId xmlns:a16="http://schemas.microsoft.com/office/drawing/2014/main" id="{283EAD4E-3A85-9F31-6434-FCCE92CC9CCD}"/>
              </a:ext>
            </a:extLst>
          </p:cNvPr>
          <p:cNvSpPr>
            <a:spLocks noGrp="1"/>
          </p:cNvSpPr>
          <p:nvPr>
            <p:ph idx="1"/>
          </p:nvPr>
        </p:nvSpPr>
        <p:spPr>
          <a:xfrm>
            <a:off x="565150" y="2160016"/>
            <a:ext cx="5018677" cy="3601212"/>
          </a:xfrm>
        </p:spPr>
        <p:txBody>
          <a:bodyPr>
            <a:normAutofit/>
          </a:bodyPr>
          <a:lstStyle/>
          <a:p>
            <a:pPr>
              <a:lnSpc>
                <a:spcPct val="90000"/>
              </a:lnSpc>
            </a:pPr>
            <a:r>
              <a:rPr lang="en-US" sz="2200" b="1" dirty="0"/>
              <a:t>Objective: </a:t>
            </a:r>
            <a:r>
              <a:rPr lang="en-US" sz="2200" dirty="0"/>
              <a:t>Our primary goal is to accurately and efficiently extract relevant terms from bilingual documents, thereby achieving </a:t>
            </a:r>
            <a:r>
              <a:rPr lang="en-US" sz="2200" b="1" dirty="0">
                <a:solidFill>
                  <a:schemeClr val="accent1"/>
                </a:solidFill>
              </a:rPr>
              <a:t>AI-assisted term extraction and </a:t>
            </a:r>
            <a:r>
              <a:rPr lang="en-US" sz="2200" b="1" dirty="0" err="1">
                <a:solidFill>
                  <a:schemeClr val="accent1"/>
                </a:solidFill>
              </a:rPr>
              <a:t>termbase</a:t>
            </a:r>
            <a:r>
              <a:rPr lang="en-US" sz="2200" b="1" dirty="0">
                <a:solidFill>
                  <a:schemeClr val="accent1"/>
                </a:solidFill>
              </a:rPr>
              <a:t> building</a:t>
            </a:r>
            <a:r>
              <a:rPr lang="en-US" sz="2200" dirty="0"/>
              <a:t>.</a:t>
            </a:r>
          </a:p>
          <a:p>
            <a:pPr>
              <a:lnSpc>
                <a:spcPct val="90000"/>
              </a:lnSpc>
            </a:pPr>
            <a:r>
              <a:rPr lang="en-US" sz="2200" b="1" dirty="0"/>
              <a:t>Translation Enhancement: </a:t>
            </a:r>
            <a:r>
              <a:rPr lang="en-US" sz="2200" dirty="0"/>
              <a:t>Our system aims to enhance overall translation quality by improving the consistency, accuracy, and efficiency of term translation.</a:t>
            </a:r>
          </a:p>
        </p:txBody>
      </p:sp>
      <p:cxnSp>
        <p:nvCxnSpPr>
          <p:cNvPr id="27" name="Straight Connector 26">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1867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BFD251E3-961F-2440-B872-1D26671822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4" y="0"/>
            <a:ext cx="1901687" cy="6858000"/>
            <a:chOff x="10290314" y="0"/>
            <a:chExt cx="1901687" cy="6858000"/>
          </a:xfrm>
        </p:grpSpPr>
        <p:sp>
          <p:nvSpPr>
            <p:cNvPr id="30" name="Freeform 21">
              <a:extLst>
                <a:ext uri="{FF2B5EF4-FFF2-40B4-BE49-F238E27FC236}">
                  <a16:creationId xmlns:a16="http://schemas.microsoft.com/office/drawing/2014/main" id="{5558ED88-23E3-3941-8644-676CD732E7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22">
              <a:extLst>
                <a:ext uri="{FF2B5EF4-FFF2-40B4-BE49-F238E27FC236}">
                  <a16:creationId xmlns:a16="http://schemas.microsoft.com/office/drawing/2014/main" id="{24B1447F-72DA-384E-9D7D-C33A13EF4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23">
              <a:extLst>
                <a:ext uri="{FF2B5EF4-FFF2-40B4-BE49-F238E27FC236}">
                  <a16:creationId xmlns:a16="http://schemas.microsoft.com/office/drawing/2014/main" id="{86089DDC-F160-E24D-A726-0082953C0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24">
              <a:extLst>
                <a:ext uri="{FF2B5EF4-FFF2-40B4-BE49-F238E27FC236}">
                  <a16:creationId xmlns:a16="http://schemas.microsoft.com/office/drawing/2014/main" id="{1A211FA8-50B3-3C4E-A234-1580EA200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25">
              <a:extLst>
                <a:ext uri="{FF2B5EF4-FFF2-40B4-BE49-F238E27FC236}">
                  <a16:creationId xmlns:a16="http://schemas.microsoft.com/office/drawing/2014/main" id="{6A73788D-F322-0047-BF9E-A8E69D845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26">
              <a:extLst>
                <a:ext uri="{FF2B5EF4-FFF2-40B4-BE49-F238E27FC236}">
                  <a16:creationId xmlns:a16="http://schemas.microsoft.com/office/drawing/2014/main" id="{7E90A8A1-A164-EA41-86BB-166893179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Oval 35">
              <a:extLst>
                <a:ext uri="{FF2B5EF4-FFF2-40B4-BE49-F238E27FC236}">
                  <a16:creationId xmlns:a16="http://schemas.microsoft.com/office/drawing/2014/main" id="{6894343D-4C51-384E-BEC6-1517A940C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4"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4" descr="Close-up of a printed circuit board">
            <a:extLst>
              <a:ext uri="{FF2B5EF4-FFF2-40B4-BE49-F238E27FC236}">
                <a16:creationId xmlns:a16="http://schemas.microsoft.com/office/drawing/2014/main" id="{F2070E34-1F46-42F5-02AC-F9ACB897A7B9}"/>
              </a:ext>
            </a:extLst>
          </p:cNvPr>
          <p:cNvPicPr>
            <a:picLocks noChangeAspect="1"/>
          </p:cNvPicPr>
          <p:nvPr/>
        </p:nvPicPr>
        <p:blipFill>
          <a:blip r:embed="rId2"/>
          <a:srcRect l="16699" r="16699"/>
          <a:stretch/>
        </p:blipFill>
        <p:spPr>
          <a:xfrm>
            <a:off x="6230213" y="768334"/>
            <a:ext cx="5318776" cy="5318776"/>
          </a:xfrm>
          <a:custGeom>
            <a:avLst/>
            <a:gdLst/>
            <a:ahLst/>
            <a:cxnLst/>
            <a:rect l="l" t="t" r="r" b="b"/>
            <a:pathLst>
              <a:path w="5768526" h="5768526">
                <a:moveTo>
                  <a:pt x="2884263" y="0"/>
                </a:moveTo>
                <a:cubicBezTo>
                  <a:pt x="4477197" y="0"/>
                  <a:pt x="5768526" y="1291329"/>
                  <a:pt x="5768526" y="2884263"/>
                </a:cubicBezTo>
                <a:cubicBezTo>
                  <a:pt x="5768526" y="4477197"/>
                  <a:pt x="4477197" y="5768526"/>
                  <a:pt x="2884263" y="5768526"/>
                </a:cubicBezTo>
                <a:cubicBezTo>
                  <a:pt x="1291329" y="5768526"/>
                  <a:pt x="0" y="4477197"/>
                  <a:pt x="0" y="2884263"/>
                </a:cubicBezTo>
                <a:cubicBezTo>
                  <a:pt x="0" y="1291329"/>
                  <a:pt x="1291329" y="0"/>
                  <a:pt x="2884263" y="0"/>
                </a:cubicBezTo>
                <a:close/>
              </a:path>
            </a:pathLst>
          </a:custGeom>
        </p:spPr>
      </p:pic>
      <p:sp>
        <p:nvSpPr>
          <p:cNvPr id="3" name="Footer Placeholder 2">
            <a:extLst>
              <a:ext uri="{FF2B5EF4-FFF2-40B4-BE49-F238E27FC236}">
                <a16:creationId xmlns:a16="http://schemas.microsoft.com/office/drawing/2014/main" id="{92461546-3BB2-B9AC-53A1-8B327590A61D}"/>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37474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7C7D7-92C1-2115-D4BA-15CEB6B36394}"/>
              </a:ext>
            </a:extLst>
          </p:cNvPr>
          <p:cNvSpPr>
            <a:spLocks noGrp="1"/>
          </p:cNvSpPr>
          <p:nvPr>
            <p:ph type="title"/>
          </p:nvPr>
        </p:nvSpPr>
        <p:spPr/>
        <p:txBody>
          <a:bodyPr/>
          <a:lstStyle/>
          <a:p>
            <a:r>
              <a:rPr lang="en-US" dirty="0"/>
              <a:t>Conventional methods</a:t>
            </a:r>
          </a:p>
        </p:txBody>
      </p:sp>
      <p:sp>
        <p:nvSpPr>
          <p:cNvPr id="5" name="TextBox 4">
            <a:extLst>
              <a:ext uri="{FF2B5EF4-FFF2-40B4-BE49-F238E27FC236}">
                <a16:creationId xmlns:a16="http://schemas.microsoft.com/office/drawing/2014/main" id="{4457F56A-E9FE-4888-0E07-9A1F1F3B1B5E}"/>
              </a:ext>
            </a:extLst>
          </p:cNvPr>
          <p:cNvSpPr txBox="1"/>
          <p:nvPr/>
        </p:nvSpPr>
        <p:spPr>
          <a:xfrm>
            <a:off x="786199" y="1775936"/>
            <a:ext cx="2314801" cy="369332"/>
          </a:xfrm>
          <a:prstGeom prst="rect">
            <a:avLst/>
          </a:prstGeom>
          <a:noFill/>
        </p:spPr>
        <p:txBody>
          <a:bodyPr wrap="none" rtlCol="0">
            <a:spAutoFit/>
          </a:bodyPr>
          <a:lstStyle/>
          <a:p>
            <a:r>
              <a:rPr lang="en-US" b="1" dirty="0"/>
              <a:t>Linguistic methods</a:t>
            </a:r>
          </a:p>
        </p:txBody>
      </p:sp>
      <p:pic>
        <p:nvPicPr>
          <p:cNvPr id="7" name="Graphic 6" descr="Decision chart with solid fill">
            <a:extLst>
              <a:ext uri="{FF2B5EF4-FFF2-40B4-BE49-F238E27FC236}">
                <a16:creationId xmlns:a16="http://schemas.microsoft.com/office/drawing/2014/main" id="{A790CB7E-8521-23EA-793E-A22F1849FB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06663" y="2145268"/>
            <a:ext cx="914400" cy="914400"/>
          </a:xfrm>
          <a:prstGeom prst="rect">
            <a:avLst/>
          </a:prstGeom>
        </p:spPr>
      </p:pic>
      <p:sp>
        <p:nvSpPr>
          <p:cNvPr id="8" name="TextBox 7">
            <a:extLst>
              <a:ext uri="{FF2B5EF4-FFF2-40B4-BE49-F238E27FC236}">
                <a16:creationId xmlns:a16="http://schemas.microsoft.com/office/drawing/2014/main" id="{C09854FA-B4AF-6ACC-71ED-AE824386FADC}"/>
              </a:ext>
            </a:extLst>
          </p:cNvPr>
          <p:cNvSpPr txBox="1"/>
          <p:nvPr/>
        </p:nvSpPr>
        <p:spPr>
          <a:xfrm>
            <a:off x="596350" y="3059668"/>
            <a:ext cx="2597425" cy="523220"/>
          </a:xfrm>
          <a:prstGeom prst="rect">
            <a:avLst/>
          </a:prstGeom>
          <a:noFill/>
        </p:spPr>
        <p:txBody>
          <a:bodyPr wrap="square" rtlCol="0">
            <a:spAutoFit/>
          </a:bodyPr>
          <a:lstStyle/>
          <a:p>
            <a:pPr algn="ctr"/>
            <a:r>
              <a:rPr lang="en-US" sz="1400" dirty="0"/>
              <a:t>Grammar and syntax rules; POS tagging</a:t>
            </a:r>
          </a:p>
        </p:txBody>
      </p:sp>
      <p:sp>
        <p:nvSpPr>
          <p:cNvPr id="9" name="TextBox 8">
            <a:extLst>
              <a:ext uri="{FF2B5EF4-FFF2-40B4-BE49-F238E27FC236}">
                <a16:creationId xmlns:a16="http://schemas.microsoft.com/office/drawing/2014/main" id="{67A13A6A-E36F-3586-E22B-1DE1683FF0C6}"/>
              </a:ext>
            </a:extLst>
          </p:cNvPr>
          <p:cNvSpPr txBox="1"/>
          <p:nvPr/>
        </p:nvSpPr>
        <p:spPr>
          <a:xfrm>
            <a:off x="737661" y="3974068"/>
            <a:ext cx="2363339" cy="369332"/>
          </a:xfrm>
          <a:prstGeom prst="rect">
            <a:avLst/>
          </a:prstGeom>
          <a:noFill/>
        </p:spPr>
        <p:txBody>
          <a:bodyPr wrap="none" rtlCol="0">
            <a:spAutoFit/>
          </a:bodyPr>
          <a:lstStyle/>
          <a:p>
            <a:r>
              <a:rPr lang="en-US" b="1" dirty="0"/>
              <a:t>Statistical methods</a:t>
            </a:r>
          </a:p>
        </p:txBody>
      </p:sp>
      <p:pic>
        <p:nvPicPr>
          <p:cNvPr id="11" name="Graphic 10" descr="Bar chart with solid fill">
            <a:extLst>
              <a:ext uri="{FF2B5EF4-FFF2-40B4-BE49-F238E27FC236}">
                <a16:creationId xmlns:a16="http://schemas.microsoft.com/office/drawing/2014/main" id="{E190CE9B-3DE8-B936-815B-9B295DCD90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06663" y="4343400"/>
            <a:ext cx="914400" cy="914400"/>
          </a:xfrm>
          <a:prstGeom prst="rect">
            <a:avLst/>
          </a:prstGeom>
        </p:spPr>
      </p:pic>
      <p:sp>
        <p:nvSpPr>
          <p:cNvPr id="12" name="TextBox 11">
            <a:extLst>
              <a:ext uri="{FF2B5EF4-FFF2-40B4-BE49-F238E27FC236}">
                <a16:creationId xmlns:a16="http://schemas.microsoft.com/office/drawing/2014/main" id="{275B590B-9391-5F78-AA6A-6E40FACC8B07}"/>
              </a:ext>
            </a:extLst>
          </p:cNvPr>
          <p:cNvSpPr txBox="1"/>
          <p:nvPr/>
        </p:nvSpPr>
        <p:spPr>
          <a:xfrm>
            <a:off x="565150" y="5257800"/>
            <a:ext cx="2597425" cy="523220"/>
          </a:xfrm>
          <a:prstGeom prst="rect">
            <a:avLst/>
          </a:prstGeom>
          <a:noFill/>
        </p:spPr>
        <p:txBody>
          <a:bodyPr wrap="square" rtlCol="0">
            <a:spAutoFit/>
          </a:bodyPr>
          <a:lstStyle/>
          <a:p>
            <a:pPr algn="ctr"/>
            <a:r>
              <a:rPr lang="en-US" sz="1400" dirty="0"/>
              <a:t>Term frequency and document frequency</a:t>
            </a:r>
          </a:p>
        </p:txBody>
      </p:sp>
      <p:sp>
        <p:nvSpPr>
          <p:cNvPr id="13" name="Right Arrow 12">
            <a:extLst>
              <a:ext uri="{FF2B5EF4-FFF2-40B4-BE49-F238E27FC236}">
                <a16:creationId xmlns:a16="http://schemas.microsoft.com/office/drawing/2014/main" id="{5311E54C-4BE0-8900-2BDC-6DE12129378D}"/>
              </a:ext>
            </a:extLst>
          </p:cNvPr>
          <p:cNvSpPr/>
          <p:nvPr/>
        </p:nvSpPr>
        <p:spPr>
          <a:xfrm>
            <a:off x="3162575" y="3454239"/>
            <a:ext cx="654061" cy="6527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extBox 7">
            <a:extLst>
              <a:ext uri="{FF2B5EF4-FFF2-40B4-BE49-F238E27FC236}">
                <a16:creationId xmlns:a16="http://schemas.microsoft.com/office/drawing/2014/main" id="{A2B38F8F-4168-2351-7ECE-D4C8CBD4D1CB}"/>
              </a:ext>
            </a:extLst>
          </p:cNvPr>
          <p:cNvGraphicFramePr/>
          <p:nvPr>
            <p:extLst>
              <p:ext uri="{D42A27DB-BD31-4B8C-83A1-F6EECF244321}">
                <p14:modId xmlns:p14="http://schemas.microsoft.com/office/powerpoint/2010/main" val="95939797"/>
              </p:ext>
            </p:extLst>
          </p:nvPr>
        </p:nvGraphicFramePr>
        <p:xfrm>
          <a:off x="2941527" y="1759484"/>
          <a:ext cx="9141913" cy="28623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Footer Placeholder 2">
            <a:extLst>
              <a:ext uri="{FF2B5EF4-FFF2-40B4-BE49-F238E27FC236}">
                <a16:creationId xmlns:a16="http://schemas.microsoft.com/office/drawing/2014/main" id="{4A496245-0A65-96E0-C593-2D3C566ABECE}"/>
              </a:ext>
            </a:extLst>
          </p:cNvPr>
          <p:cNvSpPr>
            <a:spLocks noGrp="1"/>
          </p:cNvSpPr>
          <p:nvPr>
            <p:ph type="ftr" sz="quarter" idx="11"/>
          </p:nvPr>
        </p:nvSpPr>
        <p:spPr/>
        <p:txBody>
          <a:bodyPr/>
          <a:lstStyle/>
          <a:p>
            <a:r>
              <a:rPr lang="en-US"/>
              <a:t>Artificial Intelligence and Financial Translation (Sai-cheong Siu, September 2023)</a:t>
            </a:r>
          </a:p>
        </p:txBody>
      </p:sp>
    </p:spTree>
    <p:extLst>
      <p:ext uri="{BB962C8B-B14F-4D97-AF65-F5344CB8AC3E}">
        <p14:creationId xmlns:p14="http://schemas.microsoft.com/office/powerpoint/2010/main" val="201807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graphicEl>
                                              <a:dgm id="{7504178A-F84F-4893-B977-8420B7EE8EB7}"/>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graphicEl>
                                              <a:dgm id="{851BAA2D-2DA8-480A-835C-8EAE87D2F945}"/>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graphicEl>
                                              <a:dgm id="{5058574C-181A-475A-B97E-BF33365AF101}"/>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graphicEl>
                                              <a:dgm id="{4FBD8702-2492-4768-B0E9-439B668116F2}"/>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graphicEl>
                                              <a:dgm id="{8EC026AA-DA05-411B-A199-C692CD9E9CC3}"/>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graphicEl>
                                              <a:dgm id="{DECEE30C-7723-417C-88B8-18D37797DFED}"/>
                                            </p:graphic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graphicEl>
                                              <a:dgm id="{4D738F26-928F-42B9-9694-18508D3DE485}"/>
                                            </p:graphic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graphicEl>
                                              <a:dgm id="{B1783B05-ADFA-45CF-8F97-D5CF93503FD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2" grpId="0"/>
      <p:bldP spid="13" grpId="0" animBg="1"/>
      <p:bldGraphic spid="15"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202999-D31C-119A-686C-389D5B401663}"/>
              </a:ext>
            </a:extLst>
          </p:cNvPr>
          <p:cNvSpPr>
            <a:spLocks noGrp="1"/>
          </p:cNvSpPr>
          <p:nvPr>
            <p:ph type="title"/>
          </p:nvPr>
        </p:nvSpPr>
        <p:spPr>
          <a:xfrm>
            <a:off x="565151" y="770889"/>
            <a:ext cx="4133560" cy="3395469"/>
          </a:xfrm>
        </p:spPr>
        <p:txBody>
          <a:bodyPr>
            <a:normAutofit/>
          </a:bodyPr>
          <a:lstStyle/>
          <a:p>
            <a:r>
              <a:rPr lang="en-US" dirty="0"/>
              <a:t>I focus on AI-assisted specialized translation.</a:t>
            </a:r>
          </a:p>
        </p:txBody>
      </p:sp>
      <p:cxnSp>
        <p:nvCxnSpPr>
          <p:cNvPr id="18" name="Straight Connector 17">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455C6B7-3A23-6B76-65A1-7E5232BF80C8}"/>
              </a:ext>
            </a:extLst>
          </p:cNvPr>
          <p:cNvGraphicFramePr>
            <a:graphicFrameLocks noGrp="1"/>
          </p:cNvGraphicFramePr>
          <p:nvPr>
            <p:ph idx="1"/>
            <p:extLst>
              <p:ext uri="{D42A27DB-BD31-4B8C-83A1-F6EECF244321}">
                <p14:modId xmlns:p14="http://schemas.microsoft.com/office/powerpoint/2010/main" val="3692338467"/>
              </p:ext>
            </p:extLst>
          </p:nvPr>
        </p:nvGraphicFramePr>
        <p:xfrm>
          <a:off x="5316278" y="809039"/>
          <a:ext cx="6104761"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8D26692C-F103-C8B8-13BF-1908B76DC8B8}"/>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263851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4A58642-4087-47C7-8570-54896E4FAB4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2519843D-5CA8-483D-9D14-103F3AB08EB8}"/>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4589D8E2-C798-4E46-922B-4514965F53B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DCC77D8E-110B-4F85-B08D-E1C9BC9E3C61}"/>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234DA4C3-1B42-4969-AF8D-7CBA5928DF34}"/>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63F52044-435E-430C-A745-6B74CEBCB65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3EAC0D-8D1F-EADE-D74B-8013E6C55690}"/>
              </a:ext>
            </a:extLst>
          </p:cNvPr>
          <p:cNvSpPr>
            <a:spLocks noGrp="1"/>
          </p:cNvSpPr>
          <p:nvPr>
            <p:ph type="title"/>
          </p:nvPr>
        </p:nvSpPr>
        <p:spPr>
          <a:xfrm>
            <a:off x="565150" y="2485898"/>
            <a:ext cx="3608387" cy="3395472"/>
          </a:xfrm>
        </p:spPr>
        <p:txBody>
          <a:bodyPr anchor="b">
            <a:normAutofit/>
          </a:bodyPr>
          <a:lstStyle/>
          <a:p>
            <a:r>
              <a:rPr lang="en-US" dirty="0"/>
              <a:t>Current challenges (1)</a:t>
            </a:r>
          </a:p>
        </p:txBody>
      </p:sp>
      <p:grpSp>
        <p:nvGrpSpPr>
          <p:cNvPr id="26" name="Group 25">
            <a:extLst>
              <a:ext uri="{FF2B5EF4-FFF2-40B4-BE49-F238E27FC236}">
                <a16:creationId xmlns:a16="http://schemas.microsoft.com/office/drawing/2014/main" id="{05ADD15B-C747-D340-BF8A-A1DD2A6A9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27" name="Freeform 53">
              <a:extLst>
                <a:ext uri="{FF2B5EF4-FFF2-40B4-BE49-F238E27FC236}">
                  <a16:creationId xmlns:a16="http://schemas.microsoft.com/office/drawing/2014/main" id="{0B0B662E-0152-FD4E-B468-3F3593C15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55">
              <a:extLst>
                <a:ext uri="{FF2B5EF4-FFF2-40B4-BE49-F238E27FC236}">
                  <a16:creationId xmlns:a16="http://schemas.microsoft.com/office/drawing/2014/main" id="{81BFFC99-6B9D-F240-BD39-160F4C5735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57">
              <a:extLst>
                <a:ext uri="{FF2B5EF4-FFF2-40B4-BE49-F238E27FC236}">
                  <a16:creationId xmlns:a16="http://schemas.microsoft.com/office/drawing/2014/main" id="{4DC6AEB9-EEFF-D243-AEE2-42D0F9E53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58">
              <a:extLst>
                <a:ext uri="{FF2B5EF4-FFF2-40B4-BE49-F238E27FC236}">
                  <a16:creationId xmlns:a16="http://schemas.microsoft.com/office/drawing/2014/main" id="{D89DA958-651D-0049-A549-A9D22E494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2" name="Straight Connector 31">
            <a:extLst>
              <a:ext uri="{FF2B5EF4-FFF2-40B4-BE49-F238E27FC236}">
                <a16:creationId xmlns:a16="http://schemas.microsoft.com/office/drawing/2014/main" id="{1FE039F1-6D47-C642-B506-452A83B0A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2">
            <a:extLst>
              <a:ext uri="{FF2B5EF4-FFF2-40B4-BE49-F238E27FC236}">
                <a16:creationId xmlns:a16="http://schemas.microsoft.com/office/drawing/2014/main" id="{F5D01FE1-F847-AFC9-EE70-7FB118271EFE}"/>
              </a:ext>
            </a:extLst>
          </p:cNvPr>
          <p:cNvGraphicFramePr>
            <a:graphicFrameLocks noGrp="1"/>
          </p:cNvGraphicFramePr>
          <p:nvPr>
            <p:ph idx="1"/>
            <p:extLst>
              <p:ext uri="{D42A27DB-BD31-4B8C-83A1-F6EECF244321}">
                <p14:modId xmlns:p14="http://schemas.microsoft.com/office/powerpoint/2010/main" val="2399461972"/>
              </p:ext>
            </p:extLst>
          </p:nvPr>
        </p:nvGraphicFramePr>
        <p:xfrm>
          <a:off x="5224243" y="685667"/>
          <a:ext cx="6316267" cy="50771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3F2674A3-7B8B-EC7E-C7AC-9F42DB1C2044}"/>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250567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graphicEl>
                                              <a:dgm id="{81B36A6F-85D2-0B44-A4A0-A4736F0A0C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graphicEl>
                                              <a:dgm id="{7F332158-29B6-5346-A51E-17F7D9FB3209}"/>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graphicEl>
                                              <a:dgm id="{8F9B4FA4-4E9F-6746-B0F4-4A63D42EBE33}"/>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graphicEl>
                                              <a:dgm id="{56C28731-EBDA-4643-AD06-E96DCFC05FDA}"/>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graphicEl>
                                              <a:dgm id="{3BDE8B0F-46B2-E346-9232-9EC812B49C8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graphicEl>
                                              <a:dgm id="{310A4138-A606-E349-84B2-2E2ED3B7E29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Sub>
          <a:bldDgm bld="one"/>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3EAC0D-8D1F-EADE-D74B-8013E6C55690}"/>
              </a:ext>
            </a:extLst>
          </p:cNvPr>
          <p:cNvSpPr>
            <a:spLocks noGrp="1"/>
          </p:cNvSpPr>
          <p:nvPr>
            <p:ph type="title"/>
          </p:nvPr>
        </p:nvSpPr>
        <p:spPr>
          <a:xfrm>
            <a:off x="565150" y="2485898"/>
            <a:ext cx="3608387" cy="3395472"/>
          </a:xfrm>
        </p:spPr>
        <p:txBody>
          <a:bodyPr anchor="b">
            <a:normAutofit/>
          </a:bodyPr>
          <a:lstStyle/>
          <a:p>
            <a:r>
              <a:rPr lang="en-US" dirty="0"/>
              <a:t>Current challenges (2)</a:t>
            </a:r>
          </a:p>
        </p:txBody>
      </p:sp>
      <p:grpSp>
        <p:nvGrpSpPr>
          <p:cNvPr id="26" name="Group 25">
            <a:extLst>
              <a:ext uri="{FF2B5EF4-FFF2-40B4-BE49-F238E27FC236}">
                <a16:creationId xmlns:a16="http://schemas.microsoft.com/office/drawing/2014/main" id="{05ADD15B-C747-D340-BF8A-A1DD2A6A9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27" name="Freeform 53">
              <a:extLst>
                <a:ext uri="{FF2B5EF4-FFF2-40B4-BE49-F238E27FC236}">
                  <a16:creationId xmlns:a16="http://schemas.microsoft.com/office/drawing/2014/main" id="{0B0B662E-0152-FD4E-B468-3F3593C15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55">
              <a:extLst>
                <a:ext uri="{FF2B5EF4-FFF2-40B4-BE49-F238E27FC236}">
                  <a16:creationId xmlns:a16="http://schemas.microsoft.com/office/drawing/2014/main" id="{81BFFC99-6B9D-F240-BD39-160F4C5735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57">
              <a:extLst>
                <a:ext uri="{FF2B5EF4-FFF2-40B4-BE49-F238E27FC236}">
                  <a16:creationId xmlns:a16="http://schemas.microsoft.com/office/drawing/2014/main" id="{4DC6AEB9-EEFF-D243-AEE2-42D0F9E53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58">
              <a:extLst>
                <a:ext uri="{FF2B5EF4-FFF2-40B4-BE49-F238E27FC236}">
                  <a16:creationId xmlns:a16="http://schemas.microsoft.com/office/drawing/2014/main" id="{D89DA958-651D-0049-A549-A9D22E494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2" name="Straight Connector 31">
            <a:extLst>
              <a:ext uri="{FF2B5EF4-FFF2-40B4-BE49-F238E27FC236}">
                <a16:creationId xmlns:a16="http://schemas.microsoft.com/office/drawing/2014/main" id="{1FE039F1-6D47-C642-B506-452A83B0A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2">
            <a:extLst>
              <a:ext uri="{FF2B5EF4-FFF2-40B4-BE49-F238E27FC236}">
                <a16:creationId xmlns:a16="http://schemas.microsoft.com/office/drawing/2014/main" id="{F5D01FE1-F847-AFC9-EE70-7FB118271EFE}"/>
              </a:ext>
            </a:extLst>
          </p:cNvPr>
          <p:cNvGraphicFramePr>
            <a:graphicFrameLocks noGrp="1"/>
          </p:cNvGraphicFramePr>
          <p:nvPr>
            <p:ph idx="1"/>
            <p:extLst>
              <p:ext uri="{D42A27DB-BD31-4B8C-83A1-F6EECF244321}">
                <p14:modId xmlns:p14="http://schemas.microsoft.com/office/powerpoint/2010/main" val="3952259666"/>
              </p:ext>
            </p:extLst>
          </p:nvPr>
        </p:nvGraphicFramePr>
        <p:xfrm>
          <a:off x="5224243" y="685667"/>
          <a:ext cx="6316267" cy="50771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3BDF60BA-A256-79B5-BCB5-0C2CFEF1EC77}"/>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362888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graphicEl>
                                              <a:dgm id="{43EC3C4D-3213-8246-B8CE-B812612A0C9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graphicEl>
                                              <a:dgm id="{111F8664-DAF0-F04C-9BB4-BF65A544753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graphicEl>
                                              <a:dgm id="{12BB046F-DCAB-EC49-8CBF-6C72979B3A5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graphicEl>
                                              <a:dgm id="{C0C4C575-D17F-1C48-B477-77D140424DB4}"/>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graphicEl>
                                              <a:dgm id="{D9D33DA4-F1B6-9B4E-B4CA-C7F830284EC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graphicEl>
                                              <a:dgm id="{2E266C38-96DA-E645-9183-29851F4D593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Sub>
          <a:bldDgm bld="on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C8732B-5493-DF0A-9516-A544E64E6C41}"/>
              </a:ext>
            </a:extLst>
          </p:cNvPr>
          <p:cNvPicPr>
            <a:picLocks noChangeAspect="1"/>
          </p:cNvPicPr>
          <p:nvPr/>
        </p:nvPicPr>
        <p:blipFill>
          <a:blip r:embed="rId2"/>
          <a:stretch>
            <a:fillRect/>
          </a:stretch>
        </p:blipFill>
        <p:spPr>
          <a:xfrm>
            <a:off x="1837911" y="351790"/>
            <a:ext cx="8516178" cy="5618037"/>
          </a:xfrm>
          <a:prstGeom prst="rect">
            <a:avLst/>
          </a:prstGeom>
          <a:ln>
            <a:solidFill>
              <a:schemeClr val="accent1"/>
            </a:solidFill>
          </a:ln>
        </p:spPr>
      </p:pic>
      <p:sp>
        <p:nvSpPr>
          <p:cNvPr id="2" name="Footer Placeholder 1">
            <a:extLst>
              <a:ext uri="{FF2B5EF4-FFF2-40B4-BE49-F238E27FC236}">
                <a16:creationId xmlns:a16="http://schemas.microsoft.com/office/drawing/2014/main" id="{D28FC283-66A6-E029-949B-E920C39878AE}"/>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9086234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Document with solid fill">
            <a:extLst>
              <a:ext uri="{FF2B5EF4-FFF2-40B4-BE49-F238E27FC236}">
                <a16:creationId xmlns:a16="http://schemas.microsoft.com/office/drawing/2014/main" id="{06797019-72CB-03A5-454A-5952F3667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4537" y="3221348"/>
            <a:ext cx="914400" cy="914400"/>
          </a:xfrm>
          <a:prstGeom prst="rect">
            <a:avLst/>
          </a:prstGeom>
        </p:spPr>
      </p:pic>
      <p:pic>
        <p:nvPicPr>
          <p:cNvPr id="3" name="Graphic 2" descr="Document with solid fill">
            <a:extLst>
              <a:ext uri="{FF2B5EF4-FFF2-40B4-BE49-F238E27FC236}">
                <a16:creationId xmlns:a16="http://schemas.microsoft.com/office/drawing/2014/main" id="{001BBBD0-9D58-0CDC-AE25-A5EEF976B6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54033" y="3218035"/>
            <a:ext cx="914400" cy="914400"/>
          </a:xfrm>
          <a:prstGeom prst="rect">
            <a:avLst/>
          </a:prstGeom>
        </p:spPr>
      </p:pic>
      <p:pic>
        <p:nvPicPr>
          <p:cNvPr id="4" name="Graphic 3">
            <a:extLst>
              <a:ext uri="{FF2B5EF4-FFF2-40B4-BE49-F238E27FC236}">
                <a16:creationId xmlns:a16="http://schemas.microsoft.com/office/drawing/2014/main" id="{30FEB1E4-135B-C06E-FA6D-61DEF036D4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6916" y="3016061"/>
            <a:ext cx="1989291" cy="1318348"/>
          </a:xfrm>
          <a:prstGeom prst="rect">
            <a:avLst/>
          </a:prstGeom>
        </p:spPr>
      </p:pic>
      <p:sp>
        <p:nvSpPr>
          <p:cNvPr id="6" name="Right Arrow 5">
            <a:extLst>
              <a:ext uri="{FF2B5EF4-FFF2-40B4-BE49-F238E27FC236}">
                <a16:creationId xmlns:a16="http://schemas.microsoft.com/office/drawing/2014/main" id="{6E921003-C209-79D5-281E-4CF949BD3202}"/>
              </a:ext>
            </a:extLst>
          </p:cNvPr>
          <p:cNvSpPr/>
          <p:nvPr/>
        </p:nvSpPr>
        <p:spPr>
          <a:xfrm>
            <a:off x="2318313" y="3423780"/>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F8A41544-2DED-6273-BCA2-E6D87B3DB86A}"/>
              </a:ext>
            </a:extLst>
          </p:cNvPr>
          <p:cNvSpPr/>
          <p:nvPr/>
        </p:nvSpPr>
        <p:spPr>
          <a:xfrm>
            <a:off x="5202476" y="3423780"/>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E2956F0D-4076-68B1-42DA-6742DAD403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37573" y="3016061"/>
            <a:ext cx="1989291" cy="1318348"/>
          </a:xfrm>
          <a:prstGeom prst="rect">
            <a:avLst/>
          </a:prstGeom>
        </p:spPr>
      </p:pic>
      <p:sp>
        <p:nvSpPr>
          <p:cNvPr id="10" name="Right Arrow 9">
            <a:extLst>
              <a:ext uri="{FF2B5EF4-FFF2-40B4-BE49-F238E27FC236}">
                <a16:creationId xmlns:a16="http://schemas.microsoft.com/office/drawing/2014/main" id="{7EA6BBB6-398E-88F5-E13C-76F2AF7ABF50}"/>
              </a:ext>
            </a:extLst>
          </p:cNvPr>
          <p:cNvSpPr/>
          <p:nvPr/>
        </p:nvSpPr>
        <p:spPr>
          <a:xfrm>
            <a:off x="9808543" y="3423780"/>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Table with solid fill">
            <a:extLst>
              <a:ext uri="{FF2B5EF4-FFF2-40B4-BE49-F238E27FC236}">
                <a16:creationId xmlns:a16="http://schemas.microsoft.com/office/drawing/2014/main" id="{886A19B6-23E0-DC03-7B50-67DEB8B67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34690" y="3218035"/>
            <a:ext cx="914400" cy="914400"/>
          </a:xfrm>
          <a:prstGeom prst="rect">
            <a:avLst/>
          </a:prstGeom>
        </p:spPr>
      </p:pic>
      <p:sp>
        <p:nvSpPr>
          <p:cNvPr id="13" name="Right Arrow 12">
            <a:extLst>
              <a:ext uri="{FF2B5EF4-FFF2-40B4-BE49-F238E27FC236}">
                <a16:creationId xmlns:a16="http://schemas.microsoft.com/office/drawing/2014/main" id="{160E71B3-2E60-0123-07E3-5B2F4ABBCADD}"/>
              </a:ext>
            </a:extLst>
          </p:cNvPr>
          <p:cNvSpPr/>
          <p:nvPr/>
        </p:nvSpPr>
        <p:spPr>
          <a:xfrm>
            <a:off x="6992580" y="3423780"/>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Table with solid fill">
            <a:extLst>
              <a:ext uri="{FF2B5EF4-FFF2-40B4-BE49-F238E27FC236}">
                <a16:creationId xmlns:a16="http://schemas.microsoft.com/office/drawing/2014/main" id="{98A49858-6F69-9D0C-69DB-921E24E5EB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78946" y="3218035"/>
            <a:ext cx="914400" cy="914400"/>
          </a:xfrm>
          <a:prstGeom prst="rect">
            <a:avLst/>
          </a:prstGeom>
        </p:spPr>
      </p:pic>
      <p:pic>
        <p:nvPicPr>
          <p:cNvPr id="18" name="Graphic 17" descr="Thumbs up sign with solid fill">
            <a:extLst>
              <a:ext uri="{FF2B5EF4-FFF2-40B4-BE49-F238E27FC236}">
                <a16:creationId xmlns:a16="http://schemas.microsoft.com/office/drawing/2014/main" id="{EFCD21B2-68D0-DADF-3DA0-DA98012D72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159497">
            <a:off x="11023031" y="2846861"/>
            <a:ext cx="542428" cy="542428"/>
          </a:xfrm>
          <a:prstGeom prst="rect">
            <a:avLst/>
          </a:prstGeom>
        </p:spPr>
      </p:pic>
      <p:sp>
        <p:nvSpPr>
          <p:cNvPr id="19" name="Title 18">
            <a:extLst>
              <a:ext uri="{FF2B5EF4-FFF2-40B4-BE49-F238E27FC236}">
                <a16:creationId xmlns:a16="http://schemas.microsoft.com/office/drawing/2014/main" id="{2A7FA778-5EBA-D13C-06CE-FD5A2FB2EF8A}"/>
              </a:ext>
            </a:extLst>
          </p:cNvPr>
          <p:cNvSpPr>
            <a:spLocks noGrp="1"/>
          </p:cNvSpPr>
          <p:nvPr>
            <p:ph type="title"/>
          </p:nvPr>
        </p:nvSpPr>
        <p:spPr/>
        <p:txBody>
          <a:bodyPr/>
          <a:lstStyle/>
          <a:p>
            <a:r>
              <a:rPr lang="en-US" dirty="0"/>
              <a:t>How does it work?</a:t>
            </a:r>
          </a:p>
        </p:txBody>
      </p:sp>
      <p:sp>
        <p:nvSpPr>
          <p:cNvPr id="20" name="TextBox 19">
            <a:extLst>
              <a:ext uri="{FF2B5EF4-FFF2-40B4-BE49-F238E27FC236}">
                <a16:creationId xmlns:a16="http://schemas.microsoft.com/office/drawing/2014/main" id="{FDE5AB62-1F85-3F26-414C-D0D165416CB4}"/>
              </a:ext>
            </a:extLst>
          </p:cNvPr>
          <p:cNvSpPr txBox="1"/>
          <p:nvPr/>
        </p:nvSpPr>
        <p:spPr>
          <a:xfrm>
            <a:off x="3406801" y="4334409"/>
            <a:ext cx="1289520" cy="369332"/>
          </a:xfrm>
          <a:prstGeom prst="rect">
            <a:avLst/>
          </a:prstGeom>
          <a:noFill/>
        </p:spPr>
        <p:txBody>
          <a:bodyPr wrap="none" rtlCol="0">
            <a:spAutoFit/>
          </a:bodyPr>
          <a:lstStyle/>
          <a:p>
            <a:r>
              <a:rPr lang="en-US" dirty="0"/>
              <a:t>Extraction</a:t>
            </a:r>
          </a:p>
        </p:txBody>
      </p:sp>
      <p:sp>
        <p:nvSpPr>
          <p:cNvPr id="22" name="TextBox 21">
            <a:extLst>
              <a:ext uri="{FF2B5EF4-FFF2-40B4-BE49-F238E27FC236}">
                <a16:creationId xmlns:a16="http://schemas.microsoft.com/office/drawing/2014/main" id="{D8063FC9-9416-DE38-1BA5-CDE759A1B394}"/>
              </a:ext>
            </a:extLst>
          </p:cNvPr>
          <p:cNvSpPr txBox="1"/>
          <p:nvPr/>
        </p:nvSpPr>
        <p:spPr>
          <a:xfrm>
            <a:off x="7901808" y="4332847"/>
            <a:ext cx="1660819" cy="369332"/>
          </a:xfrm>
          <a:prstGeom prst="rect">
            <a:avLst/>
          </a:prstGeom>
          <a:noFill/>
        </p:spPr>
        <p:txBody>
          <a:bodyPr wrap="square" rtlCol="0">
            <a:spAutoFit/>
          </a:bodyPr>
          <a:lstStyle/>
          <a:p>
            <a:pPr algn="ctr"/>
            <a:r>
              <a:rPr lang="en-US" dirty="0"/>
              <a:t>Enhancement</a:t>
            </a:r>
          </a:p>
        </p:txBody>
      </p:sp>
      <p:sp>
        <p:nvSpPr>
          <p:cNvPr id="23" name="TextBox 22">
            <a:extLst>
              <a:ext uri="{FF2B5EF4-FFF2-40B4-BE49-F238E27FC236}">
                <a16:creationId xmlns:a16="http://schemas.microsoft.com/office/drawing/2014/main" id="{8D787DCF-33C7-4F28-B4E2-9061E6FB5C1A}"/>
              </a:ext>
            </a:extLst>
          </p:cNvPr>
          <p:cNvSpPr txBox="1"/>
          <p:nvPr/>
        </p:nvSpPr>
        <p:spPr>
          <a:xfrm>
            <a:off x="727295" y="4335616"/>
            <a:ext cx="1453756" cy="646331"/>
          </a:xfrm>
          <a:prstGeom prst="rect">
            <a:avLst/>
          </a:prstGeom>
          <a:noFill/>
        </p:spPr>
        <p:txBody>
          <a:bodyPr wrap="square" rtlCol="0">
            <a:spAutoFit/>
          </a:bodyPr>
          <a:lstStyle/>
          <a:p>
            <a:pPr algn="ctr"/>
            <a:r>
              <a:rPr lang="en-US" dirty="0"/>
              <a:t>Bilingual documents</a:t>
            </a:r>
          </a:p>
        </p:txBody>
      </p:sp>
      <p:sp>
        <p:nvSpPr>
          <p:cNvPr id="24" name="TextBox 23">
            <a:extLst>
              <a:ext uri="{FF2B5EF4-FFF2-40B4-BE49-F238E27FC236}">
                <a16:creationId xmlns:a16="http://schemas.microsoft.com/office/drawing/2014/main" id="{A734CFFE-C57B-78EF-39E0-0DA6D7D6A9BF}"/>
              </a:ext>
            </a:extLst>
          </p:cNvPr>
          <p:cNvSpPr txBox="1"/>
          <p:nvPr/>
        </p:nvSpPr>
        <p:spPr>
          <a:xfrm>
            <a:off x="5554131" y="4332846"/>
            <a:ext cx="1762727" cy="369332"/>
          </a:xfrm>
          <a:prstGeom prst="rect">
            <a:avLst/>
          </a:prstGeom>
          <a:noFill/>
        </p:spPr>
        <p:txBody>
          <a:bodyPr wrap="none" rtlCol="0">
            <a:spAutoFit/>
          </a:bodyPr>
          <a:lstStyle/>
          <a:p>
            <a:r>
              <a:rPr lang="en-US" dirty="0"/>
              <a:t>Bilingual terms</a:t>
            </a:r>
          </a:p>
        </p:txBody>
      </p:sp>
      <p:sp>
        <p:nvSpPr>
          <p:cNvPr id="25" name="TextBox 24">
            <a:extLst>
              <a:ext uri="{FF2B5EF4-FFF2-40B4-BE49-F238E27FC236}">
                <a16:creationId xmlns:a16="http://schemas.microsoft.com/office/drawing/2014/main" id="{680F0E8C-EB20-0DB4-5BEA-AA7513F26C6A}"/>
              </a:ext>
            </a:extLst>
          </p:cNvPr>
          <p:cNvSpPr txBox="1"/>
          <p:nvPr/>
        </p:nvSpPr>
        <p:spPr>
          <a:xfrm>
            <a:off x="10209266" y="4332846"/>
            <a:ext cx="1453757" cy="923330"/>
          </a:xfrm>
          <a:prstGeom prst="rect">
            <a:avLst/>
          </a:prstGeom>
          <a:noFill/>
        </p:spPr>
        <p:txBody>
          <a:bodyPr wrap="square" rtlCol="0">
            <a:spAutoFit/>
          </a:bodyPr>
          <a:lstStyle/>
          <a:p>
            <a:pPr algn="ctr"/>
            <a:r>
              <a:rPr lang="en-US" dirty="0"/>
              <a:t>Refined bilingual terms</a:t>
            </a:r>
          </a:p>
        </p:txBody>
      </p:sp>
      <p:sp>
        <p:nvSpPr>
          <p:cNvPr id="5" name="Footer Placeholder 4">
            <a:extLst>
              <a:ext uri="{FF2B5EF4-FFF2-40B4-BE49-F238E27FC236}">
                <a16:creationId xmlns:a16="http://schemas.microsoft.com/office/drawing/2014/main" id="{3D7965DF-4FAB-121C-4B34-4C83BA34B367}"/>
              </a:ext>
            </a:extLst>
          </p:cNvPr>
          <p:cNvSpPr>
            <a:spLocks noGrp="1"/>
          </p:cNvSpPr>
          <p:nvPr>
            <p:ph type="ftr" sz="quarter" idx="11"/>
          </p:nvPr>
        </p:nvSpPr>
        <p:spPr/>
        <p:txBody>
          <a:bodyPr/>
          <a:lstStyle/>
          <a:p>
            <a:r>
              <a:rPr lang="en-US"/>
              <a:t>Artificial Intelligence and Financial Translation (Sai-cheong Siu, September 2023)</a:t>
            </a:r>
          </a:p>
        </p:txBody>
      </p:sp>
    </p:spTree>
    <p:extLst>
      <p:ext uri="{BB962C8B-B14F-4D97-AF65-F5344CB8AC3E}">
        <p14:creationId xmlns:p14="http://schemas.microsoft.com/office/powerpoint/2010/main" val="253574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3" grpId="0" animBg="1"/>
      <p:bldP spid="20" grpId="0"/>
      <p:bldP spid="22" grpId="0"/>
      <p:bldP spid="23" grpId="0"/>
      <p:bldP spid="24" grpId="0"/>
      <p:bldP spid="2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F3C2F-2884-5531-DE4F-E4A9FC23AC54}"/>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305BEB94-E201-48DB-63B3-9D6B581BF6A1}"/>
              </a:ext>
            </a:extLst>
          </p:cNvPr>
          <p:cNvSpPr>
            <a:spLocks noGrp="1"/>
          </p:cNvSpPr>
          <p:nvPr>
            <p:ph sz="half" idx="1"/>
          </p:nvPr>
        </p:nvSpPr>
        <p:spPr>
          <a:xfrm>
            <a:off x="562851" y="1577009"/>
            <a:ext cx="5239512" cy="4184219"/>
          </a:xfrm>
        </p:spPr>
        <p:txBody>
          <a:bodyPr>
            <a:normAutofit fontScale="85000" lnSpcReduction="10000"/>
          </a:bodyPr>
          <a:lstStyle/>
          <a:p>
            <a:r>
              <a:rPr lang="en-HK" sz="1800" dirty="0">
                <a:effectLst/>
                <a:ea typeface="PMingLiU" panose="02020500000000000000" pitchFamily="18" charset="-120"/>
                <a:cs typeface="Mangal" panose="02040503050203030202" pitchFamily="18" charset="0"/>
              </a:rPr>
              <a:t>Hong Kong is a major international financial centre, comprising an integrated network of institutions and markets which provide a wide range of products and services to local and international customers and investors. Hong Kong’s financial markets operate under effective and transparent regulations that are in line with international standards. Another feature is high liquidity in the markets. The Government of the Hong Kong Special Administrative Region (HKSAR) abides by the principle of keeping intervention into the way in which the market operates to a minimum and has endeavoured to provide a favourable environment in which business operates. Its policy of low and simple taxation allows maximum room for business initiatives and innovation. There is a strong emphasis on the rule of law and fair market. There are no barriers of access to the market by foreign businesses, with free flow of capital and information. There are also no exchange controls.</a:t>
            </a:r>
            <a:endParaRPr lang="en-US" altLang="zh-TW" sz="1800" dirty="0">
              <a:effectLst/>
              <a:ea typeface="PMingLiU" panose="02020500000000000000" pitchFamily="18" charset="-120"/>
              <a:cs typeface="Mangal" panose="02040503050203030202" pitchFamily="18" charset="0"/>
            </a:endParaRPr>
          </a:p>
          <a:p>
            <a:endParaRPr lang="en-US" dirty="0"/>
          </a:p>
        </p:txBody>
      </p:sp>
      <p:sp>
        <p:nvSpPr>
          <p:cNvPr id="4" name="Content Placeholder 3">
            <a:extLst>
              <a:ext uri="{FF2B5EF4-FFF2-40B4-BE49-F238E27FC236}">
                <a16:creationId xmlns:a16="http://schemas.microsoft.com/office/drawing/2014/main" id="{CFBE19F2-0699-C04D-9DE7-4368BE46CBBF}"/>
              </a:ext>
            </a:extLst>
          </p:cNvPr>
          <p:cNvSpPr>
            <a:spLocks noGrp="1"/>
          </p:cNvSpPr>
          <p:nvPr>
            <p:ph sz="half" idx="2"/>
          </p:nvPr>
        </p:nvSpPr>
        <p:spPr>
          <a:xfrm>
            <a:off x="6389638" y="1577009"/>
            <a:ext cx="5239512" cy="4184219"/>
          </a:xfrm>
        </p:spPr>
        <p:txBody>
          <a:bodyPr>
            <a:normAutofit fontScale="85000" lnSpcReduction="10000"/>
          </a:bodyPr>
          <a:lstStyle/>
          <a:p>
            <a:r>
              <a:rPr lang="zh-TW" sz="2400" dirty="0">
                <a:effectLst/>
                <a:latin typeface="Microsoft JhengHei" panose="020B0604030504040204" pitchFamily="34" charset="-120"/>
                <a:ea typeface="Microsoft JhengHei" panose="020B0604030504040204" pitchFamily="34" charset="-120"/>
                <a:cs typeface="Mangal" panose="02040503050203030202" pitchFamily="18" charset="0"/>
              </a:rPr>
              <a:t>香港是主要的國際金融中心，金融機構和市場緊密聯繫，為本地和海外的客戶及投資者提供各類投資產品及服務。香港金融市場的在有效和具透明度的監管下運作，各項監管規例 都與國際標準一致。另一特點是資金流動性高。香港特別行政區（香港特區）政府恪守盡量不干預金融市場運作的原則，並盡力提供一個有利營商的環境。政府實施低稅政策和推行簡單的稅制，使各類商業有更多主動權及創新空間。香港十分重視法治及維持巿場的公平競爭，不會阻止外國公司參與本地的金融市場，資訊及資金自由流動。 此外，本港亦無實施外匯管制</a:t>
            </a:r>
            <a:r>
              <a:rPr lang="zh-TW" sz="2400" dirty="0">
                <a:effectLst/>
                <a:latin typeface="Microsoft JhengHei" panose="020B0604030504040204" pitchFamily="34" charset="-120"/>
                <a:ea typeface="Microsoft JhengHei" panose="020B0604030504040204" pitchFamily="34" charset="-120"/>
                <a:cs typeface="MS Mincho" panose="02020609040205080304" pitchFamily="49" charset="-128"/>
              </a:rPr>
              <a:t>。</a:t>
            </a:r>
            <a:endParaRPr lang="en-HK" sz="2400" dirty="0">
              <a:effectLst/>
              <a:latin typeface="Microsoft JhengHei" panose="020B0604030504040204" pitchFamily="34" charset="-120"/>
              <a:ea typeface="Microsoft JhengHei" panose="020B0604030504040204" pitchFamily="34" charset="-120"/>
              <a:cs typeface="Mangal" panose="02040503050203030202" pitchFamily="18" charset="0"/>
            </a:endParaRPr>
          </a:p>
        </p:txBody>
      </p:sp>
      <p:sp>
        <p:nvSpPr>
          <p:cNvPr id="5" name="Footer Placeholder 4">
            <a:extLst>
              <a:ext uri="{FF2B5EF4-FFF2-40B4-BE49-F238E27FC236}">
                <a16:creationId xmlns:a16="http://schemas.microsoft.com/office/drawing/2014/main" id="{15913801-EAC3-F641-32BA-5FCF8F7E43B0}"/>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277495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3" name="Oval 12">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Oval 20">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8" name="Straight Connector 37">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40" name="Rectangle 3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81B21C0-FAFA-1BB2-A696-41345D75C85B}"/>
              </a:ext>
            </a:extLst>
          </p:cNvPr>
          <p:cNvSpPr>
            <a:spLocks noGrp="1"/>
          </p:cNvSpPr>
          <p:nvPr>
            <p:ph type="title"/>
          </p:nvPr>
        </p:nvSpPr>
        <p:spPr>
          <a:xfrm>
            <a:off x="565150" y="768334"/>
            <a:ext cx="4134537" cy="2866405"/>
          </a:xfrm>
        </p:spPr>
        <p:txBody>
          <a:bodyPr vert="horz" lIns="91440" tIns="45720" rIns="91440" bIns="45720" rtlCol="0" anchor="t">
            <a:normAutofit/>
          </a:bodyPr>
          <a:lstStyle/>
          <a:p>
            <a:r>
              <a:rPr lang="en-US" sz="5400"/>
              <a:t>An online tool</a:t>
            </a:r>
          </a:p>
        </p:txBody>
      </p:sp>
      <p:sp>
        <p:nvSpPr>
          <p:cNvPr id="6" name="Content Placeholder 5">
            <a:extLst>
              <a:ext uri="{FF2B5EF4-FFF2-40B4-BE49-F238E27FC236}">
                <a16:creationId xmlns:a16="http://schemas.microsoft.com/office/drawing/2014/main" id="{06AB76CB-30C6-FC13-1C81-11CE5BDE380D}"/>
              </a:ext>
            </a:extLst>
          </p:cNvPr>
          <p:cNvSpPr>
            <a:spLocks noGrp="1"/>
          </p:cNvSpPr>
          <p:nvPr>
            <p:ph idx="1"/>
          </p:nvPr>
        </p:nvSpPr>
        <p:spPr>
          <a:xfrm>
            <a:off x="565150" y="4283239"/>
            <a:ext cx="4134537" cy="1475177"/>
          </a:xfrm>
        </p:spPr>
        <p:txBody>
          <a:bodyPr vert="horz" lIns="91440" tIns="45720" rIns="91440" bIns="45720" rtlCol="0" anchor="b">
            <a:normAutofit/>
          </a:bodyPr>
          <a:lstStyle/>
          <a:p>
            <a:pPr marL="0" indent="0">
              <a:buNone/>
            </a:pPr>
            <a:r>
              <a:rPr lang="en-US" sz="2000" b="1" dirty="0"/>
              <a:t>Configurations: </a:t>
            </a:r>
            <a:r>
              <a:rPr lang="en-US" sz="2000" dirty="0"/>
              <a:t>Min. frequency: 1; length range: 1-8</a:t>
            </a:r>
          </a:p>
        </p:txBody>
      </p:sp>
      <p:grpSp>
        <p:nvGrpSpPr>
          <p:cNvPr id="42" name="Group 41">
            <a:extLst>
              <a:ext uri="{FF2B5EF4-FFF2-40B4-BE49-F238E27FC236}">
                <a16:creationId xmlns:a16="http://schemas.microsoft.com/office/drawing/2014/main" id="{665B630C-8A26-BF40-AD00-AAAB3F8DFB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43" name="Freeform 85">
              <a:extLst>
                <a:ext uri="{FF2B5EF4-FFF2-40B4-BE49-F238E27FC236}">
                  <a16:creationId xmlns:a16="http://schemas.microsoft.com/office/drawing/2014/main" id="{47332152-49D9-5F42-9522-9424EDC70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87">
              <a:extLst>
                <a:ext uri="{FF2B5EF4-FFF2-40B4-BE49-F238E27FC236}">
                  <a16:creationId xmlns:a16="http://schemas.microsoft.com/office/drawing/2014/main" id="{60C97C94-6942-C048-8F6F-55E05CBA1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89">
              <a:extLst>
                <a:ext uri="{FF2B5EF4-FFF2-40B4-BE49-F238E27FC236}">
                  <a16:creationId xmlns:a16="http://schemas.microsoft.com/office/drawing/2014/main" id="{BD92967A-BFB2-E441-AC07-5997DDDD5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100">
              <a:extLst>
                <a:ext uri="{FF2B5EF4-FFF2-40B4-BE49-F238E27FC236}">
                  <a16:creationId xmlns:a16="http://schemas.microsoft.com/office/drawing/2014/main" id="{DC25488D-5181-EC40-A6AC-862FC3787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48" name="Straight Connector 47">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7" name="Table 7">
            <a:extLst>
              <a:ext uri="{FF2B5EF4-FFF2-40B4-BE49-F238E27FC236}">
                <a16:creationId xmlns:a16="http://schemas.microsoft.com/office/drawing/2014/main" id="{12C5A482-1A89-E733-1469-C0B48B3A4F09}"/>
              </a:ext>
            </a:extLst>
          </p:cNvPr>
          <p:cNvGraphicFramePr>
            <a:graphicFrameLocks noGrp="1"/>
          </p:cNvGraphicFramePr>
          <p:nvPr>
            <p:extLst>
              <p:ext uri="{D42A27DB-BD31-4B8C-83A1-F6EECF244321}">
                <p14:modId xmlns:p14="http://schemas.microsoft.com/office/powerpoint/2010/main" val="3180244894"/>
              </p:ext>
            </p:extLst>
          </p:nvPr>
        </p:nvGraphicFramePr>
        <p:xfrm>
          <a:off x="5264837" y="971816"/>
          <a:ext cx="6272272" cy="4905726"/>
        </p:xfrm>
        <a:graphic>
          <a:graphicData uri="http://schemas.openxmlformats.org/drawingml/2006/table">
            <a:tbl>
              <a:tblPr firstRow="1" bandRow="1">
                <a:tableStyleId>{5C22544A-7EE6-4342-B048-85BDC9FD1C3A}</a:tableStyleId>
              </a:tblPr>
              <a:tblGrid>
                <a:gridCol w="3255819">
                  <a:extLst>
                    <a:ext uri="{9D8B030D-6E8A-4147-A177-3AD203B41FA5}">
                      <a16:colId xmlns:a16="http://schemas.microsoft.com/office/drawing/2014/main" val="3200852782"/>
                    </a:ext>
                  </a:extLst>
                </a:gridCol>
                <a:gridCol w="3016453">
                  <a:extLst>
                    <a:ext uri="{9D8B030D-6E8A-4147-A177-3AD203B41FA5}">
                      <a16:colId xmlns:a16="http://schemas.microsoft.com/office/drawing/2014/main" val="197879908"/>
                    </a:ext>
                  </a:extLst>
                </a:gridCol>
              </a:tblGrid>
              <a:tr h="350409">
                <a:tc>
                  <a:txBody>
                    <a:bodyPr/>
                    <a:lstStyle/>
                    <a:p>
                      <a:r>
                        <a:rPr lang="en-US" sz="1600"/>
                        <a:t>English</a:t>
                      </a:r>
                    </a:p>
                  </a:txBody>
                  <a:tcPr marL="79638" marR="79638" marT="39819" marB="39819"/>
                </a:tc>
                <a:tc>
                  <a:txBody>
                    <a:bodyPr/>
                    <a:lstStyle/>
                    <a:p>
                      <a:r>
                        <a:rPr lang="en-US" sz="1600"/>
                        <a:t>Chinese</a:t>
                      </a:r>
                    </a:p>
                  </a:txBody>
                  <a:tcPr marL="79638" marR="79638" marT="39819" marB="39819"/>
                </a:tc>
                <a:extLst>
                  <a:ext uri="{0D108BD9-81ED-4DB2-BD59-A6C34878D82A}">
                    <a16:rowId xmlns:a16="http://schemas.microsoft.com/office/drawing/2014/main" val="2420867338"/>
                  </a:ext>
                </a:extLst>
              </a:tr>
              <a:tr h="350409">
                <a:tc>
                  <a:txBody>
                    <a:bodyPr/>
                    <a:lstStyle/>
                    <a:p>
                      <a:r>
                        <a:rPr lang="en-HK" sz="1600" b="0" i="0" kern="1200">
                          <a:solidFill>
                            <a:schemeClr val="dk1"/>
                          </a:solidFill>
                          <a:effectLst/>
                          <a:latin typeface="+mn-lt"/>
                          <a:ea typeface="+mn-ea"/>
                          <a:cs typeface="+mn-cs"/>
                        </a:rPr>
                        <a:t>Hong Kong</a:t>
                      </a:r>
                      <a:endParaRPr lang="en-US" sz="1600"/>
                    </a:p>
                  </a:txBody>
                  <a:tcPr marL="79638" marR="79638" marT="39819" marB="39819"/>
                </a:tc>
                <a:tc>
                  <a:txBody>
                    <a:bodyPr/>
                    <a:lstStyle/>
                    <a:p>
                      <a:r>
                        <a:rPr lang="zh-CN" altLang="en-US" sz="1600" b="0" i="0" kern="1200" dirty="0">
                          <a:solidFill>
                            <a:schemeClr val="dk1"/>
                          </a:solidFill>
                          <a:effectLst/>
                          <a:latin typeface="Microsoft JhengHei" panose="020B0604030504040204" pitchFamily="34" charset="-120"/>
                          <a:ea typeface="Microsoft JhengHei" panose="020B0604030504040204" pitchFamily="34" charset="-120"/>
                          <a:cs typeface="Consolas" panose="020B0609020204030204" pitchFamily="49" charset="0"/>
                        </a:rPr>
                        <a:t>香港</a:t>
                      </a:r>
                      <a:endParaRPr lang="en-US" sz="1600" dirty="0">
                        <a:latin typeface="Microsoft JhengHei" panose="020B0604030504040204" pitchFamily="34" charset="-120"/>
                        <a:ea typeface="Microsoft JhengHei" panose="020B0604030504040204" pitchFamily="34" charset="-120"/>
                        <a:cs typeface="Consolas" panose="020B0609020204030204" pitchFamily="49" charset="0"/>
                      </a:endParaRPr>
                    </a:p>
                  </a:txBody>
                  <a:tcPr marL="79638" marR="79638" marT="39819" marB="39819"/>
                </a:tc>
                <a:extLst>
                  <a:ext uri="{0D108BD9-81ED-4DB2-BD59-A6C34878D82A}">
                    <a16:rowId xmlns:a16="http://schemas.microsoft.com/office/drawing/2014/main" val="1561196954"/>
                  </a:ext>
                </a:extLst>
              </a:tr>
              <a:tr h="350409">
                <a:tc>
                  <a:txBody>
                    <a:bodyPr/>
                    <a:lstStyle/>
                    <a:p>
                      <a:r>
                        <a:rPr lang="en-HK" sz="1600" b="0" i="0" kern="1200">
                          <a:solidFill>
                            <a:schemeClr val="dk1"/>
                          </a:solidFill>
                          <a:effectLst/>
                          <a:latin typeface="+mn-lt"/>
                          <a:ea typeface="+mn-ea"/>
                          <a:cs typeface="+mn-cs"/>
                        </a:rPr>
                        <a:t>high liquidity</a:t>
                      </a:r>
                      <a:endParaRPr lang="en-US" sz="1600"/>
                    </a:p>
                  </a:txBody>
                  <a:tcPr marL="79638" marR="79638" marT="39819" marB="39819"/>
                </a:tc>
                <a:tc>
                  <a:txBody>
                    <a:bodyPr/>
                    <a:lstStyle/>
                    <a:p>
                      <a:r>
                        <a:rPr lang="zh-CN" altLang="en-US" sz="1600" b="0" i="0" kern="1200">
                          <a:solidFill>
                            <a:schemeClr val="dk1"/>
                          </a:solidFill>
                          <a:effectLst/>
                          <a:latin typeface="Microsoft JhengHei" panose="020B0604030504040204" pitchFamily="34" charset="-120"/>
                          <a:ea typeface="Microsoft JhengHei" panose="020B0604030504040204" pitchFamily="34" charset="-120"/>
                          <a:cs typeface="Consolas" panose="020B0609020204030204" pitchFamily="49" charset="0"/>
                        </a:rPr>
                        <a:t>資金流動性</a:t>
                      </a:r>
                      <a:endParaRPr lang="en-US" sz="1600">
                        <a:latin typeface="Microsoft JhengHei" panose="020B0604030504040204" pitchFamily="34" charset="-120"/>
                        <a:ea typeface="Microsoft JhengHei" panose="020B0604030504040204" pitchFamily="34" charset="-120"/>
                        <a:cs typeface="Consolas" panose="020B0609020204030204" pitchFamily="49" charset="0"/>
                      </a:endParaRPr>
                    </a:p>
                  </a:txBody>
                  <a:tcPr marL="79638" marR="79638" marT="39819" marB="39819"/>
                </a:tc>
                <a:extLst>
                  <a:ext uri="{0D108BD9-81ED-4DB2-BD59-A6C34878D82A}">
                    <a16:rowId xmlns:a16="http://schemas.microsoft.com/office/drawing/2014/main" val="3541795846"/>
                  </a:ext>
                </a:extLst>
              </a:tr>
              <a:tr h="350409">
                <a:tc>
                  <a:txBody>
                    <a:bodyPr/>
                    <a:lstStyle/>
                    <a:p>
                      <a:r>
                        <a:rPr lang="en-HK" sz="1600" b="0" i="0" kern="1200">
                          <a:solidFill>
                            <a:schemeClr val="dk1"/>
                          </a:solidFill>
                          <a:effectLst/>
                          <a:latin typeface="+mn-lt"/>
                          <a:ea typeface="+mn-ea"/>
                          <a:cs typeface="+mn-cs"/>
                        </a:rPr>
                        <a:t>business</a:t>
                      </a:r>
                      <a:endParaRPr lang="en-US" sz="1600"/>
                    </a:p>
                  </a:txBody>
                  <a:tcPr marL="79638" marR="79638" marT="39819" marB="39819"/>
                </a:tc>
                <a:tc>
                  <a:txBody>
                    <a:bodyPr/>
                    <a:lstStyle/>
                    <a:p>
                      <a:r>
                        <a:rPr lang="zh-CN" altLang="en-US" sz="1600" b="0" i="0" kern="1200">
                          <a:solidFill>
                            <a:schemeClr val="dk1"/>
                          </a:solidFill>
                          <a:effectLst/>
                          <a:latin typeface="Microsoft JhengHei" panose="020B0604030504040204" pitchFamily="34" charset="-120"/>
                          <a:ea typeface="Microsoft JhengHei" panose="020B0604030504040204" pitchFamily="34" charset="-120"/>
                          <a:cs typeface="Consolas" panose="020B0609020204030204" pitchFamily="49" charset="0"/>
                        </a:rPr>
                        <a:t>營商</a:t>
                      </a:r>
                      <a:endParaRPr lang="en-US" sz="1600">
                        <a:latin typeface="Microsoft JhengHei" panose="020B0604030504040204" pitchFamily="34" charset="-120"/>
                        <a:ea typeface="Microsoft JhengHei" panose="020B0604030504040204" pitchFamily="34" charset="-120"/>
                        <a:cs typeface="Consolas" panose="020B0609020204030204" pitchFamily="49" charset="0"/>
                      </a:endParaRPr>
                    </a:p>
                  </a:txBody>
                  <a:tcPr marL="79638" marR="79638" marT="39819" marB="39819"/>
                </a:tc>
                <a:extLst>
                  <a:ext uri="{0D108BD9-81ED-4DB2-BD59-A6C34878D82A}">
                    <a16:rowId xmlns:a16="http://schemas.microsoft.com/office/drawing/2014/main" val="4277888068"/>
                  </a:ext>
                </a:extLst>
              </a:tr>
              <a:tr h="350409">
                <a:tc>
                  <a:txBody>
                    <a:bodyPr/>
                    <a:lstStyle/>
                    <a:p>
                      <a:r>
                        <a:rPr lang="en-HK" sz="1600" b="0" i="0" kern="1200">
                          <a:solidFill>
                            <a:srgbClr val="FF0000"/>
                          </a:solidFill>
                          <a:effectLst/>
                          <a:latin typeface="+mn-lt"/>
                          <a:ea typeface="+mn-ea"/>
                          <a:cs typeface="+mn-cs"/>
                        </a:rPr>
                        <a:t>foreign businesses</a:t>
                      </a:r>
                      <a:endParaRPr lang="en-US" sz="1600">
                        <a:solidFill>
                          <a:srgbClr val="FF0000"/>
                        </a:solidFill>
                      </a:endParaRPr>
                    </a:p>
                  </a:txBody>
                  <a:tcPr marL="79638" marR="79638" marT="39819" marB="39819"/>
                </a:tc>
                <a:tc>
                  <a:txBody>
                    <a:bodyPr/>
                    <a:lstStyle/>
                    <a:p>
                      <a:r>
                        <a:rPr lang="zh-CN" altLang="en-US" sz="1600" b="0" i="0" kern="1200" dirty="0">
                          <a:solidFill>
                            <a:srgbClr val="FF0000"/>
                          </a:solidFill>
                          <a:effectLst/>
                          <a:latin typeface="Microsoft JhengHei" panose="020B0604030504040204" pitchFamily="34" charset="-120"/>
                          <a:ea typeface="Microsoft JhengHei" panose="020B0604030504040204" pitchFamily="34" charset="-120"/>
                          <a:cs typeface="Consolas" panose="020B0609020204030204" pitchFamily="49" charset="0"/>
                        </a:rPr>
                        <a:t>外國公司參與本地</a:t>
                      </a:r>
                      <a:endParaRPr lang="en-US" sz="1600" dirty="0">
                        <a:solidFill>
                          <a:srgbClr val="FF0000"/>
                        </a:solidFill>
                        <a:latin typeface="Microsoft JhengHei" panose="020B0604030504040204" pitchFamily="34" charset="-120"/>
                        <a:ea typeface="Microsoft JhengHei" panose="020B0604030504040204" pitchFamily="34" charset="-120"/>
                        <a:cs typeface="Consolas" panose="020B0609020204030204" pitchFamily="49" charset="0"/>
                      </a:endParaRPr>
                    </a:p>
                  </a:txBody>
                  <a:tcPr marL="79638" marR="79638" marT="39819" marB="39819"/>
                </a:tc>
                <a:extLst>
                  <a:ext uri="{0D108BD9-81ED-4DB2-BD59-A6C34878D82A}">
                    <a16:rowId xmlns:a16="http://schemas.microsoft.com/office/drawing/2014/main" val="1068622724"/>
                  </a:ext>
                </a:extLst>
              </a:tr>
              <a:tr h="350409">
                <a:tc>
                  <a:txBody>
                    <a:bodyPr/>
                    <a:lstStyle/>
                    <a:p>
                      <a:r>
                        <a:rPr lang="en-HK" sz="1600" b="0" i="0" kern="1200">
                          <a:solidFill>
                            <a:schemeClr val="dk1"/>
                          </a:solidFill>
                          <a:effectLst/>
                          <a:latin typeface="+mn-lt"/>
                          <a:ea typeface="+mn-ea"/>
                          <a:cs typeface="+mn-cs"/>
                        </a:rPr>
                        <a:t>free flow</a:t>
                      </a:r>
                      <a:endParaRPr lang="en-US" sz="1600"/>
                    </a:p>
                  </a:txBody>
                  <a:tcPr marL="79638" marR="79638" marT="39819" marB="39819"/>
                </a:tc>
                <a:tc>
                  <a:txBody>
                    <a:bodyPr/>
                    <a:lstStyle/>
                    <a:p>
                      <a:r>
                        <a:rPr lang="zh-CN" altLang="en-US" sz="1600" b="0" i="0" kern="1200">
                          <a:solidFill>
                            <a:schemeClr val="dk1"/>
                          </a:solidFill>
                          <a:effectLst/>
                          <a:latin typeface="Microsoft JhengHei" panose="020B0604030504040204" pitchFamily="34" charset="-120"/>
                          <a:ea typeface="Microsoft JhengHei" panose="020B0604030504040204" pitchFamily="34" charset="-120"/>
                          <a:cs typeface="Consolas" panose="020B0609020204030204" pitchFamily="49" charset="0"/>
                        </a:rPr>
                        <a:t>自由流動</a:t>
                      </a:r>
                      <a:endParaRPr lang="en-US" sz="1600">
                        <a:latin typeface="Microsoft JhengHei" panose="020B0604030504040204" pitchFamily="34" charset="-120"/>
                        <a:ea typeface="Microsoft JhengHei" panose="020B0604030504040204" pitchFamily="34" charset="-120"/>
                        <a:cs typeface="Consolas" panose="020B0609020204030204" pitchFamily="49" charset="0"/>
                      </a:endParaRPr>
                    </a:p>
                  </a:txBody>
                  <a:tcPr marL="79638" marR="79638" marT="39819" marB="39819"/>
                </a:tc>
                <a:extLst>
                  <a:ext uri="{0D108BD9-81ED-4DB2-BD59-A6C34878D82A}">
                    <a16:rowId xmlns:a16="http://schemas.microsoft.com/office/drawing/2014/main" val="2600742642"/>
                  </a:ext>
                </a:extLst>
              </a:tr>
              <a:tr h="350409">
                <a:tc>
                  <a:txBody>
                    <a:bodyPr/>
                    <a:lstStyle/>
                    <a:p>
                      <a:r>
                        <a:rPr lang="en-HK" sz="1600" b="0" i="0" kern="1200">
                          <a:solidFill>
                            <a:schemeClr val="dk1"/>
                          </a:solidFill>
                          <a:effectLst/>
                          <a:latin typeface="+mn-lt"/>
                          <a:ea typeface="+mn-ea"/>
                          <a:cs typeface="+mn-cs"/>
                        </a:rPr>
                        <a:t>products</a:t>
                      </a:r>
                      <a:endParaRPr lang="en-US" sz="1600"/>
                    </a:p>
                  </a:txBody>
                  <a:tcPr marL="79638" marR="79638" marT="39819" marB="39819"/>
                </a:tc>
                <a:tc>
                  <a:txBody>
                    <a:bodyPr/>
                    <a:lstStyle/>
                    <a:p>
                      <a:r>
                        <a:rPr lang="zh-CN" altLang="en-US" sz="1600" b="0" i="0" kern="1200">
                          <a:solidFill>
                            <a:schemeClr val="dk1"/>
                          </a:solidFill>
                          <a:effectLst/>
                          <a:latin typeface="Microsoft JhengHei" panose="020B0604030504040204" pitchFamily="34" charset="-120"/>
                          <a:ea typeface="Microsoft JhengHei" panose="020B0604030504040204" pitchFamily="34" charset="-120"/>
                          <a:cs typeface="Consolas" panose="020B0609020204030204" pitchFamily="49" charset="0"/>
                        </a:rPr>
                        <a:t>產品</a:t>
                      </a:r>
                      <a:endParaRPr lang="en-US" sz="1600">
                        <a:latin typeface="Microsoft JhengHei" panose="020B0604030504040204" pitchFamily="34" charset="-120"/>
                        <a:ea typeface="Microsoft JhengHei" panose="020B0604030504040204" pitchFamily="34" charset="-120"/>
                        <a:cs typeface="Consolas" panose="020B0609020204030204" pitchFamily="49" charset="0"/>
                      </a:endParaRPr>
                    </a:p>
                  </a:txBody>
                  <a:tcPr marL="79638" marR="79638" marT="39819" marB="39819"/>
                </a:tc>
                <a:extLst>
                  <a:ext uri="{0D108BD9-81ED-4DB2-BD59-A6C34878D82A}">
                    <a16:rowId xmlns:a16="http://schemas.microsoft.com/office/drawing/2014/main" val="2626322912"/>
                  </a:ext>
                </a:extLst>
              </a:tr>
              <a:tr h="350409">
                <a:tc>
                  <a:txBody>
                    <a:bodyPr/>
                    <a:lstStyle/>
                    <a:p>
                      <a:r>
                        <a:rPr lang="en-HK" sz="1600" b="0" i="0" kern="1200">
                          <a:solidFill>
                            <a:srgbClr val="FF0000"/>
                          </a:solidFill>
                          <a:effectLst/>
                          <a:latin typeface="+mn-lt"/>
                          <a:ea typeface="+mn-ea"/>
                          <a:cs typeface="+mn-cs"/>
                        </a:rPr>
                        <a:t>financial markets</a:t>
                      </a:r>
                      <a:endParaRPr lang="en-US" sz="1600">
                        <a:solidFill>
                          <a:srgbClr val="FF0000"/>
                        </a:solidFill>
                      </a:endParaRPr>
                    </a:p>
                  </a:txBody>
                  <a:tcPr marL="79638" marR="79638" marT="39819" marB="39819"/>
                </a:tc>
                <a:tc>
                  <a:txBody>
                    <a:bodyPr/>
                    <a:lstStyle/>
                    <a:p>
                      <a:r>
                        <a:rPr lang="zh-CN" altLang="en-US" sz="1600" b="0" i="0" kern="1200">
                          <a:solidFill>
                            <a:srgbClr val="FF0000"/>
                          </a:solidFill>
                          <a:effectLst/>
                          <a:latin typeface="Microsoft JhengHei" panose="020B0604030504040204" pitchFamily="34" charset="-120"/>
                          <a:ea typeface="Microsoft JhengHei" panose="020B0604030504040204" pitchFamily="34" charset="-120"/>
                          <a:cs typeface="Consolas" panose="020B0609020204030204" pitchFamily="49" charset="0"/>
                        </a:rPr>
                        <a:t>金融市</a:t>
                      </a:r>
                      <a:endParaRPr lang="en-US" sz="1600">
                        <a:solidFill>
                          <a:srgbClr val="FF0000"/>
                        </a:solidFill>
                        <a:latin typeface="Microsoft JhengHei" panose="020B0604030504040204" pitchFamily="34" charset="-120"/>
                        <a:ea typeface="Microsoft JhengHei" panose="020B0604030504040204" pitchFamily="34" charset="-120"/>
                        <a:cs typeface="Consolas" panose="020B0609020204030204" pitchFamily="49" charset="0"/>
                      </a:endParaRPr>
                    </a:p>
                  </a:txBody>
                  <a:tcPr marL="79638" marR="79638" marT="39819" marB="39819"/>
                </a:tc>
                <a:extLst>
                  <a:ext uri="{0D108BD9-81ED-4DB2-BD59-A6C34878D82A}">
                    <a16:rowId xmlns:a16="http://schemas.microsoft.com/office/drawing/2014/main" val="1645237131"/>
                  </a:ext>
                </a:extLst>
              </a:tr>
              <a:tr h="350409">
                <a:tc>
                  <a:txBody>
                    <a:bodyPr/>
                    <a:lstStyle/>
                    <a:p>
                      <a:r>
                        <a:rPr lang="en-HK" sz="1600" b="0" i="0" kern="1200">
                          <a:solidFill>
                            <a:schemeClr val="dk1"/>
                          </a:solidFill>
                          <a:effectLst/>
                          <a:latin typeface="+mn-lt"/>
                          <a:ea typeface="+mn-ea"/>
                          <a:cs typeface="+mn-cs"/>
                        </a:rPr>
                        <a:t>markets</a:t>
                      </a:r>
                      <a:endParaRPr lang="en-US" sz="1600"/>
                    </a:p>
                  </a:txBody>
                  <a:tcPr marL="79638" marR="79638" marT="39819" marB="39819"/>
                </a:tc>
                <a:tc>
                  <a:txBody>
                    <a:bodyPr/>
                    <a:lstStyle/>
                    <a:p>
                      <a:r>
                        <a:rPr lang="zh-CN" altLang="en-US" sz="1600" b="0" i="0" kern="1200">
                          <a:solidFill>
                            <a:schemeClr val="dk1"/>
                          </a:solidFill>
                          <a:effectLst/>
                          <a:latin typeface="Microsoft JhengHei" panose="020B0604030504040204" pitchFamily="34" charset="-120"/>
                          <a:ea typeface="Microsoft JhengHei" panose="020B0604030504040204" pitchFamily="34" charset="-120"/>
                          <a:cs typeface="Consolas" panose="020B0609020204030204" pitchFamily="49" charset="0"/>
                        </a:rPr>
                        <a:t>市場</a:t>
                      </a:r>
                      <a:endParaRPr lang="en-US" sz="1600">
                        <a:latin typeface="Microsoft JhengHei" panose="020B0604030504040204" pitchFamily="34" charset="-120"/>
                        <a:ea typeface="Microsoft JhengHei" panose="020B0604030504040204" pitchFamily="34" charset="-120"/>
                        <a:cs typeface="Consolas" panose="020B0609020204030204" pitchFamily="49" charset="0"/>
                      </a:endParaRPr>
                    </a:p>
                  </a:txBody>
                  <a:tcPr marL="79638" marR="79638" marT="39819" marB="39819"/>
                </a:tc>
                <a:extLst>
                  <a:ext uri="{0D108BD9-81ED-4DB2-BD59-A6C34878D82A}">
                    <a16:rowId xmlns:a16="http://schemas.microsoft.com/office/drawing/2014/main" val="3560355094"/>
                  </a:ext>
                </a:extLst>
              </a:tr>
              <a:tr h="350409">
                <a:tc>
                  <a:txBody>
                    <a:bodyPr/>
                    <a:lstStyle/>
                    <a:p>
                      <a:r>
                        <a:rPr lang="en-HK" sz="1600" b="0" i="0" kern="1200">
                          <a:solidFill>
                            <a:schemeClr val="dk1"/>
                          </a:solidFill>
                          <a:effectLst/>
                          <a:latin typeface="+mn-lt"/>
                          <a:ea typeface="+mn-ea"/>
                          <a:cs typeface="+mn-cs"/>
                        </a:rPr>
                        <a:t>the principle</a:t>
                      </a:r>
                      <a:endParaRPr lang="en-US" sz="1600"/>
                    </a:p>
                  </a:txBody>
                  <a:tcPr marL="79638" marR="79638" marT="39819" marB="39819"/>
                </a:tc>
                <a:tc>
                  <a:txBody>
                    <a:bodyPr/>
                    <a:lstStyle/>
                    <a:p>
                      <a:r>
                        <a:rPr lang="zh-CN" altLang="en-US" sz="1600" b="0" i="0" kern="1200" dirty="0">
                          <a:solidFill>
                            <a:schemeClr val="dk1"/>
                          </a:solidFill>
                          <a:effectLst/>
                          <a:latin typeface="Microsoft JhengHei" panose="020B0604030504040204" pitchFamily="34" charset="-120"/>
                          <a:ea typeface="Microsoft JhengHei" panose="020B0604030504040204" pitchFamily="34" charset="-120"/>
                          <a:cs typeface="Consolas" panose="020B0609020204030204" pitchFamily="49" charset="0"/>
                        </a:rPr>
                        <a:t>原則</a:t>
                      </a:r>
                      <a:endParaRPr lang="en-US" sz="1600" dirty="0">
                        <a:latin typeface="Microsoft JhengHei" panose="020B0604030504040204" pitchFamily="34" charset="-120"/>
                        <a:ea typeface="Microsoft JhengHei" panose="020B0604030504040204" pitchFamily="34" charset="-120"/>
                        <a:cs typeface="Consolas" panose="020B0609020204030204" pitchFamily="49" charset="0"/>
                      </a:endParaRPr>
                    </a:p>
                  </a:txBody>
                  <a:tcPr marL="79638" marR="79638" marT="39819" marB="39819"/>
                </a:tc>
                <a:extLst>
                  <a:ext uri="{0D108BD9-81ED-4DB2-BD59-A6C34878D82A}">
                    <a16:rowId xmlns:a16="http://schemas.microsoft.com/office/drawing/2014/main" val="28860473"/>
                  </a:ext>
                </a:extLst>
              </a:tr>
              <a:tr h="350409">
                <a:tc>
                  <a:txBody>
                    <a:bodyPr/>
                    <a:lstStyle/>
                    <a:p>
                      <a:r>
                        <a:rPr lang="en-HK" sz="1600" b="0" i="0" kern="1200">
                          <a:solidFill>
                            <a:srgbClr val="FF0000"/>
                          </a:solidFill>
                          <a:effectLst/>
                          <a:latin typeface="+mn-lt"/>
                          <a:ea typeface="+mn-ea"/>
                          <a:cs typeface="+mn-cs"/>
                        </a:rPr>
                        <a:t>Hong Kong’s</a:t>
                      </a:r>
                      <a:endParaRPr lang="en-US" sz="1600">
                        <a:solidFill>
                          <a:srgbClr val="FF0000"/>
                        </a:solidFill>
                      </a:endParaRPr>
                    </a:p>
                  </a:txBody>
                  <a:tcPr marL="79638" marR="79638" marT="39819" marB="39819"/>
                </a:tc>
                <a:tc>
                  <a:txBody>
                    <a:bodyPr/>
                    <a:lstStyle/>
                    <a:p>
                      <a:r>
                        <a:rPr lang="zh-CN" altLang="en-US" sz="1600" b="0" i="0" kern="1200" dirty="0">
                          <a:solidFill>
                            <a:srgbClr val="FF0000"/>
                          </a:solidFill>
                          <a:effectLst/>
                          <a:latin typeface="Microsoft JhengHei" panose="020B0604030504040204" pitchFamily="34" charset="-120"/>
                          <a:ea typeface="Microsoft JhengHei" panose="020B0604030504040204" pitchFamily="34" charset="-120"/>
                          <a:cs typeface="Consolas" panose="020B0609020204030204" pitchFamily="49" charset="0"/>
                        </a:rPr>
                        <a:t>香港金融市場</a:t>
                      </a:r>
                      <a:endParaRPr lang="en-US" sz="1600" dirty="0">
                        <a:solidFill>
                          <a:srgbClr val="FF0000"/>
                        </a:solidFill>
                        <a:latin typeface="Microsoft JhengHei" panose="020B0604030504040204" pitchFamily="34" charset="-120"/>
                        <a:ea typeface="Microsoft JhengHei" panose="020B0604030504040204" pitchFamily="34" charset="-120"/>
                        <a:cs typeface="Consolas" panose="020B0609020204030204" pitchFamily="49" charset="0"/>
                      </a:endParaRPr>
                    </a:p>
                  </a:txBody>
                  <a:tcPr marL="79638" marR="79638" marT="39819" marB="39819"/>
                </a:tc>
                <a:extLst>
                  <a:ext uri="{0D108BD9-81ED-4DB2-BD59-A6C34878D82A}">
                    <a16:rowId xmlns:a16="http://schemas.microsoft.com/office/drawing/2014/main" val="2589361108"/>
                  </a:ext>
                </a:extLst>
              </a:tr>
              <a:tr h="350409">
                <a:tc>
                  <a:txBody>
                    <a:bodyPr/>
                    <a:lstStyle/>
                    <a:p>
                      <a:r>
                        <a:rPr lang="en-HK" sz="1600" b="0" i="0" kern="1200">
                          <a:solidFill>
                            <a:schemeClr val="dk1"/>
                          </a:solidFill>
                          <a:effectLst/>
                          <a:latin typeface="+mn-lt"/>
                          <a:ea typeface="+mn-ea"/>
                          <a:cs typeface="+mn-cs"/>
                        </a:rPr>
                        <a:t>simple taxation</a:t>
                      </a:r>
                      <a:endParaRPr lang="en-US" sz="1600"/>
                    </a:p>
                  </a:txBody>
                  <a:tcPr marL="79638" marR="79638" marT="39819" marB="39819"/>
                </a:tc>
                <a:tc>
                  <a:txBody>
                    <a:bodyPr/>
                    <a:lstStyle/>
                    <a:p>
                      <a:r>
                        <a:rPr lang="zh-CN" altLang="en-US" sz="1600" b="0" i="0" kern="1200" dirty="0">
                          <a:solidFill>
                            <a:schemeClr val="dk1"/>
                          </a:solidFill>
                          <a:effectLst/>
                          <a:latin typeface="Microsoft JhengHei" panose="020B0604030504040204" pitchFamily="34" charset="-120"/>
                          <a:ea typeface="Microsoft JhengHei" panose="020B0604030504040204" pitchFamily="34" charset="-120"/>
                          <a:cs typeface="Consolas" panose="020B0609020204030204" pitchFamily="49" charset="0"/>
                        </a:rPr>
                        <a:t>簡單的稅制</a:t>
                      </a:r>
                      <a:endParaRPr lang="en-US" sz="1600" dirty="0">
                        <a:latin typeface="Microsoft JhengHei" panose="020B0604030504040204" pitchFamily="34" charset="-120"/>
                        <a:ea typeface="Microsoft JhengHei" panose="020B0604030504040204" pitchFamily="34" charset="-120"/>
                        <a:cs typeface="Consolas" panose="020B0609020204030204" pitchFamily="49" charset="0"/>
                      </a:endParaRPr>
                    </a:p>
                  </a:txBody>
                  <a:tcPr marL="79638" marR="79638" marT="39819" marB="39819"/>
                </a:tc>
                <a:extLst>
                  <a:ext uri="{0D108BD9-81ED-4DB2-BD59-A6C34878D82A}">
                    <a16:rowId xmlns:a16="http://schemas.microsoft.com/office/drawing/2014/main" val="791508389"/>
                  </a:ext>
                </a:extLst>
              </a:tr>
              <a:tr h="350409">
                <a:tc>
                  <a:txBody>
                    <a:bodyPr/>
                    <a:lstStyle/>
                    <a:p>
                      <a:r>
                        <a:rPr lang="en-HK" sz="1600" b="0" i="0" kern="1200" dirty="0">
                          <a:solidFill>
                            <a:srgbClr val="FF0000"/>
                          </a:solidFill>
                          <a:effectLst/>
                          <a:latin typeface="+mn-lt"/>
                          <a:ea typeface="+mn-ea"/>
                          <a:cs typeface="+mn-cs"/>
                        </a:rPr>
                        <a:t>business initiatives</a:t>
                      </a:r>
                      <a:endParaRPr lang="en-US" sz="1600" dirty="0">
                        <a:solidFill>
                          <a:srgbClr val="FF0000"/>
                        </a:solidFill>
                      </a:endParaRPr>
                    </a:p>
                  </a:txBody>
                  <a:tcPr marL="79638" marR="79638" marT="39819" marB="39819"/>
                </a:tc>
                <a:tc>
                  <a:txBody>
                    <a:bodyPr/>
                    <a:lstStyle/>
                    <a:p>
                      <a:r>
                        <a:rPr lang="zh-CN" altLang="en-US" sz="1600" b="0" i="0" kern="1200" dirty="0">
                          <a:solidFill>
                            <a:srgbClr val="FF0000"/>
                          </a:solidFill>
                          <a:effectLst/>
                          <a:latin typeface="Microsoft JhengHei" panose="020B0604030504040204" pitchFamily="34" charset="-120"/>
                          <a:ea typeface="Microsoft JhengHei" panose="020B0604030504040204" pitchFamily="34" charset="-120"/>
                          <a:cs typeface="Consolas" panose="020B0609020204030204" pitchFamily="49" charset="0"/>
                        </a:rPr>
                        <a:t>商業</a:t>
                      </a:r>
                      <a:endParaRPr lang="en-US" sz="1600" dirty="0">
                        <a:solidFill>
                          <a:srgbClr val="FF0000"/>
                        </a:solidFill>
                        <a:latin typeface="Microsoft JhengHei" panose="020B0604030504040204" pitchFamily="34" charset="-120"/>
                        <a:ea typeface="Microsoft JhengHei" panose="020B0604030504040204" pitchFamily="34" charset="-120"/>
                        <a:cs typeface="Consolas" panose="020B0609020204030204" pitchFamily="49" charset="0"/>
                      </a:endParaRPr>
                    </a:p>
                  </a:txBody>
                  <a:tcPr marL="79638" marR="79638" marT="39819" marB="39819"/>
                </a:tc>
                <a:extLst>
                  <a:ext uri="{0D108BD9-81ED-4DB2-BD59-A6C34878D82A}">
                    <a16:rowId xmlns:a16="http://schemas.microsoft.com/office/drawing/2014/main" val="1531134149"/>
                  </a:ext>
                </a:extLst>
              </a:tr>
              <a:tr h="350409">
                <a:tc>
                  <a:txBody>
                    <a:bodyPr/>
                    <a:lstStyle/>
                    <a:p>
                      <a:r>
                        <a:rPr lang="en-HK" sz="1600" b="0" i="0" kern="1200">
                          <a:solidFill>
                            <a:schemeClr val="dk1"/>
                          </a:solidFill>
                          <a:effectLst/>
                          <a:latin typeface="+mn-lt"/>
                          <a:ea typeface="+mn-ea"/>
                          <a:cs typeface="+mn-cs"/>
                        </a:rPr>
                        <a:t>institutions</a:t>
                      </a:r>
                      <a:endParaRPr lang="en-US" sz="1600"/>
                    </a:p>
                  </a:txBody>
                  <a:tcPr marL="79638" marR="79638" marT="39819" marB="39819"/>
                </a:tc>
                <a:tc>
                  <a:txBody>
                    <a:bodyPr/>
                    <a:lstStyle/>
                    <a:p>
                      <a:r>
                        <a:rPr lang="zh-CN" altLang="en-US" sz="1600" b="0" i="0" kern="1200" dirty="0">
                          <a:solidFill>
                            <a:schemeClr val="dk1"/>
                          </a:solidFill>
                          <a:effectLst/>
                          <a:latin typeface="Microsoft JhengHei" panose="020B0604030504040204" pitchFamily="34" charset="-120"/>
                          <a:ea typeface="Microsoft JhengHei" panose="020B0604030504040204" pitchFamily="34" charset="-120"/>
                          <a:cs typeface="Consolas" panose="020B0609020204030204" pitchFamily="49" charset="0"/>
                        </a:rPr>
                        <a:t>機構</a:t>
                      </a:r>
                      <a:endParaRPr lang="en-US" sz="1600" dirty="0">
                        <a:latin typeface="Microsoft JhengHei" panose="020B0604030504040204" pitchFamily="34" charset="-120"/>
                        <a:ea typeface="Microsoft JhengHei" panose="020B0604030504040204" pitchFamily="34" charset="-120"/>
                        <a:cs typeface="Consolas" panose="020B0609020204030204" pitchFamily="49" charset="0"/>
                      </a:endParaRPr>
                    </a:p>
                  </a:txBody>
                  <a:tcPr marL="79638" marR="79638" marT="39819" marB="39819"/>
                </a:tc>
                <a:extLst>
                  <a:ext uri="{0D108BD9-81ED-4DB2-BD59-A6C34878D82A}">
                    <a16:rowId xmlns:a16="http://schemas.microsoft.com/office/drawing/2014/main" val="1472616918"/>
                  </a:ext>
                </a:extLst>
              </a:tr>
            </a:tbl>
          </a:graphicData>
        </a:graphic>
      </p:graphicFrame>
      <p:sp>
        <p:nvSpPr>
          <p:cNvPr id="2" name="Footer Placeholder 1">
            <a:extLst>
              <a:ext uri="{FF2B5EF4-FFF2-40B4-BE49-F238E27FC236}">
                <a16:creationId xmlns:a16="http://schemas.microsoft.com/office/drawing/2014/main" id="{FE238BFE-7820-6F3F-C01B-B220B30B4B15}"/>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79212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03460C-27BF-DBCD-28A0-82B3BE82E8C9}"/>
              </a:ext>
            </a:extLst>
          </p:cNvPr>
          <p:cNvSpPr>
            <a:spLocks noGrp="1"/>
          </p:cNvSpPr>
          <p:nvPr>
            <p:ph type="title"/>
          </p:nvPr>
        </p:nvSpPr>
        <p:spPr>
          <a:xfrm>
            <a:off x="565151" y="770889"/>
            <a:ext cx="4133560" cy="3395469"/>
          </a:xfrm>
        </p:spPr>
        <p:txBody>
          <a:bodyPr>
            <a:normAutofit/>
          </a:bodyPr>
          <a:lstStyle/>
          <a:p>
            <a:r>
              <a:rPr lang="en-US" dirty="0"/>
              <a:t>Our tool</a:t>
            </a:r>
          </a:p>
        </p:txBody>
      </p:sp>
      <p:cxnSp>
        <p:nvCxnSpPr>
          <p:cNvPr id="15" name="Straight Connector 14">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8" name="Content Placeholder 7">
            <a:extLst>
              <a:ext uri="{FF2B5EF4-FFF2-40B4-BE49-F238E27FC236}">
                <a16:creationId xmlns:a16="http://schemas.microsoft.com/office/drawing/2014/main" id="{AC59A419-6A7C-D564-05FF-96F1E2F1ABA9}"/>
              </a:ext>
            </a:extLst>
          </p:cNvPr>
          <p:cNvGraphicFramePr>
            <a:graphicFrameLocks noGrp="1"/>
          </p:cNvGraphicFramePr>
          <p:nvPr>
            <p:ph idx="1"/>
            <p:extLst>
              <p:ext uri="{D42A27DB-BD31-4B8C-83A1-F6EECF244321}">
                <p14:modId xmlns:p14="http://schemas.microsoft.com/office/powerpoint/2010/main" val="3642627560"/>
              </p:ext>
            </p:extLst>
          </p:nvPr>
        </p:nvGraphicFramePr>
        <p:xfrm>
          <a:off x="5200308" y="770889"/>
          <a:ext cx="6104761" cy="5242624"/>
        </p:xfrm>
        <a:graphic>
          <a:graphicData uri="http://schemas.openxmlformats.org/drawingml/2006/table">
            <a:tbl>
              <a:tblPr bandRow="1">
                <a:tableStyleId>{5C22544A-7EE6-4342-B048-85BDC9FD1C3A}</a:tableStyleId>
              </a:tblPr>
              <a:tblGrid>
                <a:gridCol w="3488821">
                  <a:extLst>
                    <a:ext uri="{9D8B030D-6E8A-4147-A177-3AD203B41FA5}">
                      <a16:colId xmlns:a16="http://schemas.microsoft.com/office/drawing/2014/main" val="1858968314"/>
                    </a:ext>
                  </a:extLst>
                </a:gridCol>
                <a:gridCol w="2615940">
                  <a:extLst>
                    <a:ext uri="{9D8B030D-6E8A-4147-A177-3AD203B41FA5}">
                      <a16:colId xmlns:a16="http://schemas.microsoft.com/office/drawing/2014/main" val="524120548"/>
                    </a:ext>
                  </a:extLst>
                </a:gridCol>
              </a:tblGrid>
              <a:tr h="251381">
                <a:tc>
                  <a:txBody>
                    <a:bodyPr/>
                    <a:lstStyle/>
                    <a:p>
                      <a:pPr algn="l" fontAlgn="b"/>
                      <a:r>
                        <a:rPr lang="en-HK" sz="1600" u="none" strike="noStrike">
                          <a:effectLst/>
                          <a:latin typeface="+mn-lt"/>
                          <a:ea typeface="Microsoft JhengHei" panose="020B0604030504040204" pitchFamily="34" charset="-120"/>
                        </a:rPr>
                        <a:t>international financial centre</a:t>
                      </a:r>
                      <a:endParaRPr lang="en-HK" sz="1600" b="0" i="0" u="none" strike="noStrike">
                        <a:solidFill>
                          <a:srgbClr val="000000"/>
                        </a:solidFill>
                        <a:effectLst/>
                        <a:latin typeface="+mn-lt"/>
                        <a:ea typeface="Microsoft JhengHei" panose="020B0604030504040204" pitchFamily="34" charset="-120"/>
                      </a:endParaRPr>
                    </a:p>
                  </a:txBody>
                  <a:tcPr marL="5470" marR="5470" marT="5470" marB="0" anchor="b"/>
                </a:tc>
                <a:tc>
                  <a:txBody>
                    <a:bodyPr/>
                    <a:lstStyle/>
                    <a:p>
                      <a:pPr algn="l" fontAlgn="b"/>
                      <a:r>
                        <a:rPr lang="zh-CN" altLang="en-US" sz="1600" u="none" strike="noStrike">
                          <a:effectLst/>
                          <a:latin typeface="+mn-lt"/>
                          <a:ea typeface="Microsoft JhengHei" panose="020B0604030504040204" pitchFamily="34" charset="-120"/>
                        </a:rPr>
                        <a:t>國際金融中心</a:t>
                      </a:r>
                      <a:endParaRPr lang="zh-CN" altLang="en-US" sz="1600" b="0" i="0" u="none" strike="noStrike">
                        <a:solidFill>
                          <a:srgbClr val="000000"/>
                        </a:solidFill>
                        <a:effectLst/>
                        <a:latin typeface="+mn-lt"/>
                        <a:ea typeface="Microsoft JhengHei" panose="020B0604030504040204" pitchFamily="34" charset="-120"/>
                      </a:endParaRPr>
                    </a:p>
                  </a:txBody>
                  <a:tcPr marL="5470" marR="5470" marT="5470" marB="0" anchor="b"/>
                </a:tc>
                <a:extLst>
                  <a:ext uri="{0D108BD9-81ED-4DB2-BD59-A6C34878D82A}">
                    <a16:rowId xmlns:a16="http://schemas.microsoft.com/office/drawing/2014/main" val="4104303574"/>
                  </a:ext>
                </a:extLst>
              </a:tr>
              <a:tr h="251381">
                <a:tc>
                  <a:txBody>
                    <a:bodyPr/>
                    <a:lstStyle/>
                    <a:p>
                      <a:pPr algn="l" fontAlgn="b"/>
                      <a:r>
                        <a:rPr lang="en-HK" sz="1600" u="none" strike="noStrike">
                          <a:effectLst/>
                          <a:latin typeface="+mn-lt"/>
                          <a:ea typeface="Microsoft JhengHei" panose="020B0604030504040204" pitchFamily="34" charset="-120"/>
                        </a:rPr>
                        <a:t>financial institutions</a:t>
                      </a:r>
                      <a:endParaRPr lang="en-HK" sz="1600" b="0" i="0" u="none" strike="noStrike">
                        <a:solidFill>
                          <a:srgbClr val="000000"/>
                        </a:solidFill>
                        <a:effectLst/>
                        <a:latin typeface="+mn-lt"/>
                        <a:ea typeface="Microsoft JhengHei" panose="020B0604030504040204" pitchFamily="34" charset="-120"/>
                      </a:endParaRPr>
                    </a:p>
                  </a:txBody>
                  <a:tcPr marL="5470" marR="5470" marT="5470" marB="0" anchor="b"/>
                </a:tc>
                <a:tc>
                  <a:txBody>
                    <a:bodyPr/>
                    <a:lstStyle/>
                    <a:p>
                      <a:pPr algn="l" fontAlgn="b"/>
                      <a:r>
                        <a:rPr lang="zh-CN" altLang="en-US" sz="1600" u="none" strike="noStrike">
                          <a:effectLst/>
                          <a:latin typeface="+mn-lt"/>
                          <a:ea typeface="Microsoft JhengHei" panose="020B0604030504040204" pitchFamily="34" charset="-120"/>
                        </a:rPr>
                        <a:t>金融機構</a:t>
                      </a:r>
                      <a:endParaRPr lang="zh-CN" altLang="en-US" sz="1600" b="0" i="0" u="none" strike="noStrike">
                        <a:solidFill>
                          <a:srgbClr val="000000"/>
                        </a:solidFill>
                        <a:effectLst/>
                        <a:latin typeface="+mn-lt"/>
                        <a:ea typeface="Microsoft JhengHei" panose="020B0604030504040204" pitchFamily="34" charset="-120"/>
                      </a:endParaRPr>
                    </a:p>
                  </a:txBody>
                  <a:tcPr marL="5470" marR="5470" marT="5470" marB="0" anchor="b"/>
                </a:tc>
                <a:extLst>
                  <a:ext uri="{0D108BD9-81ED-4DB2-BD59-A6C34878D82A}">
                    <a16:rowId xmlns:a16="http://schemas.microsoft.com/office/drawing/2014/main" val="3162577217"/>
                  </a:ext>
                </a:extLst>
              </a:tr>
              <a:tr h="251381">
                <a:tc>
                  <a:txBody>
                    <a:bodyPr/>
                    <a:lstStyle/>
                    <a:p>
                      <a:pPr algn="l" fontAlgn="b"/>
                      <a:r>
                        <a:rPr lang="en-HK" sz="1600" u="none" strike="noStrike">
                          <a:effectLst/>
                          <a:latin typeface="+mn-lt"/>
                          <a:ea typeface="Microsoft JhengHei" panose="020B0604030504040204" pitchFamily="34" charset="-120"/>
                        </a:rPr>
                        <a:t>financial markets</a:t>
                      </a:r>
                      <a:endParaRPr lang="en-HK" sz="1600" b="0" i="0" u="none" strike="noStrike">
                        <a:solidFill>
                          <a:srgbClr val="000000"/>
                        </a:solidFill>
                        <a:effectLst/>
                        <a:latin typeface="+mn-lt"/>
                        <a:ea typeface="Microsoft JhengHei" panose="020B0604030504040204" pitchFamily="34" charset="-120"/>
                      </a:endParaRPr>
                    </a:p>
                  </a:txBody>
                  <a:tcPr marL="5470" marR="5470" marT="5470" marB="0" anchor="b"/>
                </a:tc>
                <a:tc>
                  <a:txBody>
                    <a:bodyPr/>
                    <a:lstStyle/>
                    <a:p>
                      <a:pPr algn="l" fontAlgn="b"/>
                      <a:r>
                        <a:rPr lang="zh-CN" altLang="en-US" sz="1600" u="none" strike="noStrike">
                          <a:effectLst/>
                          <a:latin typeface="+mn-lt"/>
                          <a:ea typeface="Microsoft JhengHei" panose="020B0604030504040204" pitchFamily="34" charset="-120"/>
                        </a:rPr>
                        <a:t>金融市場</a:t>
                      </a:r>
                      <a:endParaRPr lang="zh-CN" altLang="en-US" sz="1600" b="0" i="0" u="none" strike="noStrike">
                        <a:solidFill>
                          <a:srgbClr val="000000"/>
                        </a:solidFill>
                        <a:effectLst/>
                        <a:latin typeface="+mn-lt"/>
                        <a:ea typeface="Microsoft JhengHei" panose="020B0604030504040204" pitchFamily="34" charset="-120"/>
                      </a:endParaRPr>
                    </a:p>
                  </a:txBody>
                  <a:tcPr marL="5470" marR="5470" marT="5470" marB="0" anchor="b"/>
                </a:tc>
                <a:extLst>
                  <a:ext uri="{0D108BD9-81ED-4DB2-BD59-A6C34878D82A}">
                    <a16:rowId xmlns:a16="http://schemas.microsoft.com/office/drawing/2014/main" val="3782787306"/>
                  </a:ext>
                </a:extLst>
              </a:tr>
              <a:tr h="251381">
                <a:tc>
                  <a:txBody>
                    <a:bodyPr/>
                    <a:lstStyle/>
                    <a:p>
                      <a:pPr algn="l" fontAlgn="b"/>
                      <a:r>
                        <a:rPr lang="en-HK" sz="1600" u="none" strike="noStrike">
                          <a:effectLst/>
                          <a:latin typeface="+mn-lt"/>
                          <a:ea typeface="Microsoft JhengHei" panose="020B0604030504040204" pitchFamily="34" charset="-120"/>
                        </a:rPr>
                        <a:t>products and services</a:t>
                      </a:r>
                      <a:endParaRPr lang="en-HK" sz="1600" b="0" i="0" u="none" strike="noStrike">
                        <a:solidFill>
                          <a:srgbClr val="000000"/>
                        </a:solidFill>
                        <a:effectLst/>
                        <a:latin typeface="+mn-lt"/>
                        <a:ea typeface="Microsoft JhengHei" panose="020B0604030504040204" pitchFamily="34" charset="-120"/>
                      </a:endParaRPr>
                    </a:p>
                  </a:txBody>
                  <a:tcPr marL="5470" marR="5470" marT="5470" marB="0" anchor="b"/>
                </a:tc>
                <a:tc>
                  <a:txBody>
                    <a:bodyPr/>
                    <a:lstStyle/>
                    <a:p>
                      <a:pPr algn="l" fontAlgn="b"/>
                      <a:r>
                        <a:rPr lang="zh-CN" altLang="en-US" sz="1600" u="none" strike="noStrike">
                          <a:effectLst/>
                          <a:latin typeface="+mn-lt"/>
                          <a:ea typeface="Microsoft JhengHei" panose="020B0604030504040204" pitchFamily="34" charset="-120"/>
                        </a:rPr>
                        <a:t>產品及服務</a:t>
                      </a:r>
                      <a:endParaRPr lang="zh-CN" altLang="en-US" sz="1600" b="0" i="0" u="none" strike="noStrike">
                        <a:solidFill>
                          <a:srgbClr val="000000"/>
                        </a:solidFill>
                        <a:effectLst/>
                        <a:latin typeface="+mn-lt"/>
                        <a:ea typeface="Microsoft JhengHei" panose="020B0604030504040204" pitchFamily="34" charset="-120"/>
                      </a:endParaRPr>
                    </a:p>
                  </a:txBody>
                  <a:tcPr marL="5470" marR="5470" marT="5470" marB="0" anchor="b"/>
                </a:tc>
                <a:extLst>
                  <a:ext uri="{0D108BD9-81ED-4DB2-BD59-A6C34878D82A}">
                    <a16:rowId xmlns:a16="http://schemas.microsoft.com/office/drawing/2014/main" val="1576719174"/>
                  </a:ext>
                </a:extLst>
              </a:tr>
              <a:tr h="251381">
                <a:tc>
                  <a:txBody>
                    <a:bodyPr/>
                    <a:lstStyle/>
                    <a:p>
                      <a:pPr algn="l" fontAlgn="b"/>
                      <a:r>
                        <a:rPr lang="en-HK" sz="1600" u="none" strike="noStrike">
                          <a:effectLst/>
                          <a:latin typeface="+mn-lt"/>
                          <a:ea typeface="Microsoft JhengHei" panose="020B0604030504040204" pitchFamily="34" charset="-120"/>
                        </a:rPr>
                        <a:t>local and international customers</a:t>
                      </a:r>
                      <a:endParaRPr lang="en-HK" sz="1600" b="0" i="0" u="none" strike="noStrike">
                        <a:solidFill>
                          <a:srgbClr val="000000"/>
                        </a:solidFill>
                        <a:effectLst/>
                        <a:latin typeface="+mn-lt"/>
                        <a:ea typeface="Microsoft JhengHei" panose="020B0604030504040204" pitchFamily="34" charset="-120"/>
                      </a:endParaRPr>
                    </a:p>
                  </a:txBody>
                  <a:tcPr marL="5470" marR="5470" marT="5470" marB="0" anchor="b"/>
                </a:tc>
                <a:tc>
                  <a:txBody>
                    <a:bodyPr/>
                    <a:lstStyle/>
                    <a:p>
                      <a:pPr algn="l" fontAlgn="b"/>
                      <a:r>
                        <a:rPr lang="zh-CN" altLang="en-US" sz="1600" u="none" strike="noStrike">
                          <a:effectLst/>
                          <a:latin typeface="+mn-lt"/>
                          <a:ea typeface="Microsoft JhengHei" panose="020B0604030504040204" pitchFamily="34" charset="-120"/>
                        </a:rPr>
                        <a:t>本地和海外的客戶</a:t>
                      </a:r>
                      <a:endParaRPr lang="zh-CN" altLang="en-US" sz="1600" b="0" i="0" u="none" strike="noStrike">
                        <a:solidFill>
                          <a:srgbClr val="000000"/>
                        </a:solidFill>
                        <a:effectLst/>
                        <a:latin typeface="+mn-lt"/>
                        <a:ea typeface="Microsoft JhengHei" panose="020B0604030504040204" pitchFamily="34" charset="-120"/>
                      </a:endParaRPr>
                    </a:p>
                  </a:txBody>
                  <a:tcPr marL="5470" marR="5470" marT="5470" marB="0" anchor="b"/>
                </a:tc>
                <a:extLst>
                  <a:ext uri="{0D108BD9-81ED-4DB2-BD59-A6C34878D82A}">
                    <a16:rowId xmlns:a16="http://schemas.microsoft.com/office/drawing/2014/main" val="2464777221"/>
                  </a:ext>
                </a:extLst>
              </a:tr>
              <a:tr h="251381">
                <a:tc>
                  <a:txBody>
                    <a:bodyPr/>
                    <a:lstStyle/>
                    <a:p>
                      <a:pPr algn="l" fontAlgn="b"/>
                      <a:r>
                        <a:rPr lang="en-HK" sz="1600" u="none" strike="noStrike">
                          <a:effectLst/>
                          <a:latin typeface="+mn-lt"/>
                          <a:ea typeface="Microsoft JhengHei" panose="020B0604030504040204" pitchFamily="34" charset="-120"/>
                        </a:rPr>
                        <a:t>customers and investors</a:t>
                      </a:r>
                      <a:endParaRPr lang="en-HK" sz="1600" b="0" i="0" u="none" strike="noStrike">
                        <a:solidFill>
                          <a:srgbClr val="000000"/>
                        </a:solidFill>
                        <a:effectLst/>
                        <a:latin typeface="+mn-lt"/>
                        <a:ea typeface="Microsoft JhengHei" panose="020B0604030504040204" pitchFamily="34" charset="-120"/>
                      </a:endParaRPr>
                    </a:p>
                  </a:txBody>
                  <a:tcPr marL="5470" marR="5470" marT="5470" marB="0" anchor="b"/>
                </a:tc>
                <a:tc>
                  <a:txBody>
                    <a:bodyPr/>
                    <a:lstStyle/>
                    <a:p>
                      <a:pPr algn="l" fontAlgn="b"/>
                      <a:r>
                        <a:rPr lang="zh-CN" altLang="en-US" sz="1600" u="none" strike="noStrike">
                          <a:effectLst/>
                          <a:latin typeface="+mn-lt"/>
                          <a:ea typeface="Microsoft JhengHei" panose="020B0604030504040204" pitchFamily="34" charset="-120"/>
                        </a:rPr>
                        <a:t>客戶及投資者</a:t>
                      </a:r>
                      <a:endParaRPr lang="zh-CN" altLang="en-US" sz="1600" b="0" i="0" u="none" strike="noStrike">
                        <a:solidFill>
                          <a:srgbClr val="000000"/>
                        </a:solidFill>
                        <a:effectLst/>
                        <a:latin typeface="+mn-lt"/>
                        <a:ea typeface="Microsoft JhengHei" panose="020B0604030504040204" pitchFamily="34" charset="-120"/>
                      </a:endParaRPr>
                    </a:p>
                  </a:txBody>
                  <a:tcPr marL="5470" marR="5470" marT="5470" marB="0" anchor="b"/>
                </a:tc>
                <a:extLst>
                  <a:ext uri="{0D108BD9-81ED-4DB2-BD59-A6C34878D82A}">
                    <a16:rowId xmlns:a16="http://schemas.microsoft.com/office/drawing/2014/main" val="3542331332"/>
                  </a:ext>
                </a:extLst>
              </a:tr>
              <a:tr h="251381">
                <a:tc>
                  <a:txBody>
                    <a:bodyPr/>
                    <a:lstStyle/>
                    <a:p>
                      <a:pPr algn="l" fontAlgn="b"/>
                      <a:r>
                        <a:rPr lang="en-HK" sz="1600" u="none" strike="noStrike">
                          <a:effectLst/>
                          <a:latin typeface="+mn-lt"/>
                          <a:ea typeface="Microsoft JhengHei" panose="020B0604030504040204" pitchFamily="34" charset="-120"/>
                        </a:rPr>
                        <a:t>effective and transparent regulations</a:t>
                      </a:r>
                      <a:endParaRPr lang="en-HK" sz="1600" b="0" i="0" u="none" strike="noStrike">
                        <a:solidFill>
                          <a:srgbClr val="000000"/>
                        </a:solidFill>
                        <a:effectLst/>
                        <a:latin typeface="+mn-lt"/>
                        <a:ea typeface="Microsoft JhengHei" panose="020B0604030504040204" pitchFamily="34" charset="-120"/>
                      </a:endParaRPr>
                    </a:p>
                  </a:txBody>
                  <a:tcPr marL="5470" marR="5470" marT="5470" marB="0" anchor="b"/>
                </a:tc>
                <a:tc>
                  <a:txBody>
                    <a:bodyPr/>
                    <a:lstStyle/>
                    <a:p>
                      <a:pPr algn="l" fontAlgn="b"/>
                      <a:r>
                        <a:rPr lang="zh-CN" altLang="en-US" sz="1600" u="none" strike="noStrike">
                          <a:effectLst/>
                          <a:latin typeface="+mn-lt"/>
                          <a:ea typeface="Microsoft JhengHei" panose="020B0604030504040204" pitchFamily="34" charset="-120"/>
                        </a:rPr>
                        <a:t>有效和透明的監管</a:t>
                      </a:r>
                      <a:endParaRPr lang="zh-CN" altLang="en-US" sz="1600" b="0" i="0" u="none" strike="noStrike">
                        <a:solidFill>
                          <a:srgbClr val="000000"/>
                        </a:solidFill>
                        <a:effectLst/>
                        <a:latin typeface="+mn-lt"/>
                        <a:ea typeface="Microsoft JhengHei" panose="020B0604030504040204" pitchFamily="34" charset="-120"/>
                      </a:endParaRPr>
                    </a:p>
                  </a:txBody>
                  <a:tcPr marL="5470" marR="5470" marT="5470" marB="0" anchor="b"/>
                </a:tc>
                <a:extLst>
                  <a:ext uri="{0D108BD9-81ED-4DB2-BD59-A6C34878D82A}">
                    <a16:rowId xmlns:a16="http://schemas.microsoft.com/office/drawing/2014/main" val="2725236123"/>
                  </a:ext>
                </a:extLst>
              </a:tr>
              <a:tr h="251381">
                <a:tc>
                  <a:txBody>
                    <a:bodyPr/>
                    <a:lstStyle/>
                    <a:p>
                      <a:pPr algn="l" fontAlgn="b"/>
                      <a:r>
                        <a:rPr lang="en-HK" sz="1600" u="none" strike="noStrike">
                          <a:effectLst/>
                          <a:latin typeface="+mn-lt"/>
                          <a:ea typeface="Microsoft JhengHei" panose="020B0604030504040204" pitchFamily="34" charset="-120"/>
                        </a:rPr>
                        <a:t>international standards</a:t>
                      </a:r>
                      <a:endParaRPr lang="en-HK" sz="1600" b="0" i="0" u="none" strike="noStrike">
                        <a:solidFill>
                          <a:srgbClr val="000000"/>
                        </a:solidFill>
                        <a:effectLst/>
                        <a:latin typeface="+mn-lt"/>
                        <a:ea typeface="Microsoft JhengHei" panose="020B0604030504040204" pitchFamily="34" charset="-120"/>
                      </a:endParaRPr>
                    </a:p>
                  </a:txBody>
                  <a:tcPr marL="5470" marR="5470" marT="5470" marB="0" anchor="b"/>
                </a:tc>
                <a:tc>
                  <a:txBody>
                    <a:bodyPr/>
                    <a:lstStyle/>
                    <a:p>
                      <a:pPr algn="l" fontAlgn="b"/>
                      <a:r>
                        <a:rPr lang="zh-CN" altLang="en-US" sz="1600" u="none" strike="noStrike">
                          <a:effectLst/>
                          <a:latin typeface="+mn-lt"/>
                          <a:ea typeface="Microsoft JhengHei" panose="020B0604030504040204" pitchFamily="34" charset="-120"/>
                        </a:rPr>
                        <a:t>國際標準</a:t>
                      </a:r>
                      <a:endParaRPr lang="zh-CN" altLang="en-US" sz="1600" b="0" i="0" u="none" strike="noStrike">
                        <a:solidFill>
                          <a:srgbClr val="000000"/>
                        </a:solidFill>
                        <a:effectLst/>
                        <a:latin typeface="+mn-lt"/>
                        <a:ea typeface="Microsoft JhengHei" panose="020B0604030504040204" pitchFamily="34" charset="-120"/>
                      </a:endParaRPr>
                    </a:p>
                  </a:txBody>
                  <a:tcPr marL="5470" marR="5470" marT="5470" marB="0" anchor="b"/>
                </a:tc>
                <a:extLst>
                  <a:ext uri="{0D108BD9-81ED-4DB2-BD59-A6C34878D82A}">
                    <a16:rowId xmlns:a16="http://schemas.microsoft.com/office/drawing/2014/main" val="3487760028"/>
                  </a:ext>
                </a:extLst>
              </a:tr>
              <a:tr h="251381">
                <a:tc>
                  <a:txBody>
                    <a:bodyPr/>
                    <a:lstStyle/>
                    <a:p>
                      <a:pPr algn="l" fontAlgn="b"/>
                      <a:r>
                        <a:rPr lang="en-HK" sz="1600" u="none" strike="noStrike">
                          <a:effectLst/>
                          <a:latin typeface="+mn-lt"/>
                          <a:ea typeface="Microsoft JhengHei" panose="020B0604030504040204" pitchFamily="34" charset="-120"/>
                        </a:rPr>
                        <a:t>high liquidity</a:t>
                      </a:r>
                      <a:endParaRPr lang="en-HK" sz="1600" b="0" i="0" u="none" strike="noStrike">
                        <a:solidFill>
                          <a:srgbClr val="000000"/>
                        </a:solidFill>
                        <a:effectLst/>
                        <a:latin typeface="+mn-lt"/>
                        <a:ea typeface="Microsoft JhengHei" panose="020B0604030504040204" pitchFamily="34" charset="-120"/>
                      </a:endParaRPr>
                    </a:p>
                  </a:txBody>
                  <a:tcPr marL="5470" marR="5470" marT="5470" marB="0" anchor="b"/>
                </a:tc>
                <a:tc>
                  <a:txBody>
                    <a:bodyPr/>
                    <a:lstStyle/>
                    <a:p>
                      <a:pPr algn="l" fontAlgn="b"/>
                      <a:r>
                        <a:rPr lang="zh-CN" altLang="en-US" sz="1600" u="none" strike="noStrike">
                          <a:effectLst/>
                          <a:latin typeface="+mn-lt"/>
                          <a:ea typeface="Microsoft JhengHei" panose="020B0604030504040204" pitchFamily="34" charset="-120"/>
                        </a:rPr>
                        <a:t>資金流動性高</a:t>
                      </a:r>
                      <a:endParaRPr lang="zh-CN" altLang="en-US" sz="1600" b="0" i="0" u="none" strike="noStrike">
                        <a:solidFill>
                          <a:srgbClr val="000000"/>
                        </a:solidFill>
                        <a:effectLst/>
                        <a:latin typeface="+mn-lt"/>
                        <a:ea typeface="Microsoft JhengHei" panose="020B0604030504040204" pitchFamily="34" charset="-120"/>
                      </a:endParaRPr>
                    </a:p>
                  </a:txBody>
                  <a:tcPr marL="5470" marR="5470" marT="5470" marB="0" anchor="b"/>
                </a:tc>
                <a:extLst>
                  <a:ext uri="{0D108BD9-81ED-4DB2-BD59-A6C34878D82A}">
                    <a16:rowId xmlns:a16="http://schemas.microsoft.com/office/drawing/2014/main" val="2036272335"/>
                  </a:ext>
                </a:extLst>
              </a:tr>
              <a:tr h="465216">
                <a:tc>
                  <a:txBody>
                    <a:bodyPr/>
                    <a:lstStyle/>
                    <a:p>
                      <a:pPr algn="l" fontAlgn="b"/>
                      <a:r>
                        <a:rPr lang="en-HK" sz="1600" u="none" strike="noStrike">
                          <a:effectLst/>
                          <a:latin typeface="+mn-lt"/>
                          <a:ea typeface="Microsoft JhengHei" panose="020B0604030504040204" pitchFamily="34" charset="-120"/>
                        </a:rPr>
                        <a:t>Government of the Hong Kong Special Administrative Region</a:t>
                      </a:r>
                      <a:endParaRPr lang="en-HK" sz="1600" b="0" i="0" u="none" strike="noStrike">
                        <a:solidFill>
                          <a:srgbClr val="000000"/>
                        </a:solidFill>
                        <a:effectLst/>
                        <a:latin typeface="+mn-lt"/>
                        <a:ea typeface="Microsoft JhengHei" panose="020B0604030504040204" pitchFamily="34" charset="-120"/>
                      </a:endParaRPr>
                    </a:p>
                  </a:txBody>
                  <a:tcPr marL="5470" marR="5470" marT="5470" marB="0" anchor="b"/>
                </a:tc>
                <a:tc>
                  <a:txBody>
                    <a:bodyPr/>
                    <a:lstStyle/>
                    <a:p>
                      <a:pPr algn="l" fontAlgn="b"/>
                      <a:r>
                        <a:rPr lang="zh-CN" altLang="en-US" sz="1600" u="none" strike="noStrike">
                          <a:effectLst/>
                          <a:latin typeface="+mn-lt"/>
                          <a:ea typeface="Microsoft JhengHei" panose="020B0604030504040204" pitchFamily="34" charset="-120"/>
                        </a:rPr>
                        <a:t>香港特別行政區政府</a:t>
                      </a:r>
                      <a:endParaRPr lang="zh-CN" altLang="en-US" sz="1600" b="0" i="0" u="none" strike="noStrike">
                        <a:solidFill>
                          <a:srgbClr val="000000"/>
                        </a:solidFill>
                        <a:effectLst/>
                        <a:latin typeface="+mn-lt"/>
                        <a:ea typeface="Microsoft JhengHei" panose="020B0604030504040204" pitchFamily="34" charset="-120"/>
                      </a:endParaRPr>
                    </a:p>
                  </a:txBody>
                  <a:tcPr marL="5470" marR="5470" marT="5470" marB="0" anchor="b"/>
                </a:tc>
                <a:extLst>
                  <a:ext uri="{0D108BD9-81ED-4DB2-BD59-A6C34878D82A}">
                    <a16:rowId xmlns:a16="http://schemas.microsoft.com/office/drawing/2014/main" val="3111611974"/>
                  </a:ext>
                </a:extLst>
              </a:tr>
              <a:tr h="679051">
                <a:tc>
                  <a:txBody>
                    <a:bodyPr/>
                    <a:lstStyle/>
                    <a:p>
                      <a:pPr algn="l" fontAlgn="b"/>
                      <a:r>
                        <a:rPr lang="en-HK" sz="1600" u="none" strike="noStrike">
                          <a:effectLst/>
                          <a:latin typeface="+mn-lt"/>
                          <a:ea typeface="Microsoft JhengHei" panose="020B0604030504040204" pitchFamily="34" charset="-120"/>
                        </a:rPr>
                        <a:t>principle of keeping intervention into the way in which the market operates to a minimum</a:t>
                      </a:r>
                      <a:endParaRPr lang="en-HK" sz="1600" b="0" i="0" u="none" strike="noStrike">
                        <a:solidFill>
                          <a:srgbClr val="000000"/>
                        </a:solidFill>
                        <a:effectLst/>
                        <a:latin typeface="+mn-lt"/>
                        <a:ea typeface="Microsoft JhengHei" panose="020B0604030504040204" pitchFamily="34" charset="-120"/>
                      </a:endParaRPr>
                    </a:p>
                  </a:txBody>
                  <a:tcPr marL="5470" marR="5470" marT="5470" marB="0" anchor="b"/>
                </a:tc>
                <a:tc>
                  <a:txBody>
                    <a:bodyPr/>
                    <a:lstStyle/>
                    <a:p>
                      <a:pPr algn="l" fontAlgn="b"/>
                      <a:r>
                        <a:rPr lang="zh-CN" altLang="en-US" sz="1600" u="none" strike="noStrike">
                          <a:effectLst/>
                          <a:latin typeface="+mn-lt"/>
                          <a:ea typeface="Microsoft JhengHei" panose="020B0604030504040204" pitchFamily="34" charset="-120"/>
                        </a:rPr>
                        <a:t>盡量不干預金融市場運作的原則</a:t>
                      </a:r>
                      <a:endParaRPr lang="zh-CN" altLang="en-US" sz="1600" b="0" i="0" u="none" strike="noStrike">
                        <a:solidFill>
                          <a:srgbClr val="000000"/>
                        </a:solidFill>
                        <a:effectLst/>
                        <a:latin typeface="+mn-lt"/>
                        <a:ea typeface="Microsoft JhengHei" panose="020B0604030504040204" pitchFamily="34" charset="-120"/>
                      </a:endParaRPr>
                    </a:p>
                  </a:txBody>
                  <a:tcPr marL="5470" marR="5470" marT="5470" marB="0" anchor="b"/>
                </a:tc>
                <a:extLst>
                  <a:ext uri="{0D108BD9-81ED-4DB2-BD59-A6C34878D82A}">
                    <a16:rowId xmlns:a16="http://schemas.microsoft.com/office/drawing/2014/main" val="1410300754"/>
                  </a:ext>
                </a:extLst>
              </a:tr>
              <a:tr h="251381">
                <a:tc>
                  <a:txBody>
                    <a:bodyPr/>
                    <a:lstStyle/>
                    <a:p>
                      <a:pPr algn="l" fontAlgn="b"/>
                      <a:r>
                        <a:rPr lang="en-HK" sz="1600" u="none" strike="noStrike">
                          <a:solidFill>
                            <a:srgbClr val="FF0000"/>
                          </a:solidFill>
                          <a:effectLst/>
                          <a:latin typeface="+mn-lt"/>
                          <a:ea typeface="Microsoft JhengHei" panose="020B0604030504040204" pitchFamily="34" charset="-120"/>
                        </a:rPr>
                        <a:t>policy of low and simple taxation</a:t>
                      </a:r>
                      <a:endParaRPr lang="en-HK" sz="1600" b="0" i="0" u="none" strike="noStrike">
                        <a:solidFill>
                          <a:srgbClr val="FF0000"/>
                        </a:solidFill>
                        <a:effectLst/>
                        <a:latin typeface="+mn-lt"/>
                        <a:ea typeface="Microsoft JhengHei" panose="020B0604030504040204" pitchFamily="34" charset="-120"/>
                      </a:endParaRPr>
                    </a:p>
                  </a:txBody>
                  <a:tcPr marL="5470" marR="5470" marT="5470" marB="0" anchor="b"/>
                </a:tc>
                <a:tc>
                  <a:txBody>
                    <a:bodyPr/>
                    <a:lstStyle/>
                    <a:p>
                      <a:pPr algn="l" fontAlgn="b"/>
                      <a:r>
                        <a:rPr lang="zh-CN" altLang="en-US" sz="1600" u="none" strike="noStrike" dirty="0">
                          <a:solidFill>
                            <a:srgbClr val="FF0000"/>
                          </a:solidFill>
                          <a:effectLst/>
                          <a:latin typeface="+mn-lt"/>
                          <a:ea typeface="Microsoft JhengHei" panose="020B0604030504040204" pitchFamily="34" charset="-120"/>
                        </a:rPr>
                        <a:t>低稅政策</a:t>
                      </a:r>
                      <a:endParaRPr lang="zh-CN" altLang="en-US" sz="1600" b="0" i="0" u="none" strike="noStrike" dirty="0">
                        <a:solidFill>
                          <a:srgbClr val="FF0000"/>
                        </a:solidFill>
                        <a:effectLst/>
                        <a:latin typeface="+mn-lt"/>
                        <a:ea typeface="Microsoft JhengHei" panose="020B0604030504040204" pitchFamily="34" charset="-120"/>
                      </a:endParaRPr>
                    </a:p>
                  </a:txBody>
                  <a:tcPr marL="5470" marR="5470" marT="5470" marB="0" anchor="b"/>
                </a:tc>
                <a:extLst>
                  <a:ext uri="{0D108BD9-81ED-4DB2-BD59-A6C34878D82A}">
                    <a16:rowId xmlns:a16="http://schemas.microsoft.com/office/drawing/2014/main" val="863015396"/>
                  </a:ext>
                </a:extLst>
              </a:tr>
              <a:tr h="465216">
                <a:tc>
                  <a:txBody>
                    <a:bodyPr/>
                    <a:lstStyle/>
                    <a:p>
                      <a:pPr algn="l" fontAlgn="b"/>
                      <a:r>
                        <a:rPr lang="en-HK" sz="1600" u="none" strike="noStrike">
                          <a:effectLst/>
                          <a:latin typeface="+mn-lt"/>
                          <a:ea typeface="Microsoft JhengHei" panose="020B0604030504040204" pitchFamily="34" charset="-120"/>
                        </a:rPr>
                        <a:t>maximum room for business initiatives and innovation</a:t>
                      </a:r>
                      <a:endParaRPr lang="en-HK" sz="1600" b="0" i="0" u="none" strike="noStrike">
                        <a:solidFill>
                          <a:srgbClr val="000000"/>
                        </a:solidFill>
                        <a:effectLst/>
                        <a:latin typeface="+mn-lt"/>
                        <a:ea typeface="Microsoft JhengHei" panose="020B0604030504040204" pitchFamily="34" charset="-120"/>
                      </a:endParaRPr>
                    </a:p>
                  </a:txBody>
                  <a:tcPr marL="5470" marR="5470" marT="5470" marB="0" anchor="b"/>
                </a:tc>
                <a:tc>
                  <a:txBody>
                    <a:bodyPr/>
                    <a:lstStyle/>
                    <a:p>
                      <a:pPr algn="l" fontAlgn="b"/>
                      <a:r>
                        <a:rPr lang="zh-CN" altLang="en-US" sz="1600" u="none" strike="noStrike">
                          <a:effectLst/>
                          <a:latin typeface="+mn-lt"/>
                          <a:ea typeface="Microsoft JhengHei" panose="020B0604030504040204" pitchFamily="34" charset="-120"/>
                        </a:rPr>
                        <a:t>更多主動權及創新空間</a:t>
                      </a:r>
                      <a:endParaRPr lang="zh-CN" altLang="en-US" sz="1600" b="0" i="0" u="none" strike="noStrike">
                        <a:solidFill>
                          <a:srgbClr val="000000"/>
                        </a:solidFill>
                        <a:effectLst/>
                        <a:latin typeface="+mn-lt"/>
                        <a:ea typeface="Microsoft JhengHei" panose="020B0604030504040204" pitchFamily="34" charset="-120"/>
                      </a:endParaRPr>
                    </a:p>
                  </a:txBody>
                  <a:tcPr marL="5470" marR="5470" marT="5470" marB="0" anchor="b"/>
                </a:tc>
                <a:extLst>
                  <a:ext uri="{0D108BD9-81ED-4DB2-BD59-A6C34878D82A}">
                    <a16:rowId xmlns:a16="http://schemas.microsoft.com/office/drawing/2014/main" val="177810781"/>
                  </a:ext>
                </a:extLst>
              </a:tr>
              <a:tr h="251381">
                <a:tc>
                  <a:txBody>
                    <a:bodyPr/>
                    <a:lstStyle/>
                    <a:p>
                      <a:pPr algn="l" fontAlgn="b"/>
                      <a:r>
                        <a:rPr lang="en-HK" sz="1600" u="none" strike="noStrike">
                          <a:effectLst/>
                          <a:latin typeface="+mn-lt"/>
                          <a:ea typeface="Microsoft JhengHei" panose="020B0604030504040204" pitchFamily="34" charset="-120"/>
                        </a:rPr>
                        <a:t>rule of law</a:t>
                      </a:r>
                      <a:endParaRPr lang="en-HK" sz="1600" b="0" i="0" u="none" strike="noStrike">
                        <a:solidFill>
                          <a:srgbClr val="000000"/>
                        </a:solidFill>
                        <a:effectLst/>
                        <a:latin typeface="+mn-lt"/>
                        <a:ea typeface="Microsoft JhengHei" panose="020B0604030504040204" pitchFamily="34" charset="-120"/>
                      </a:endParaRPr>
                    </a:p>
                  </a:txBody>
                  <a:tcPr marL="5470" marR="5470" marT="5470" marB="0" anchor="b"/>
                </a:tc>
                <a:tc>
                  <a:txBody>
                    <a:bodyPr/>
                    <a:lstStyle/>
                    <a:p>
                      <a:pPr algn="l" fontAlgn="b"/>
                      <a:r>
                        <a:rPr lang="zh-CN" altLang="en-US" sz="1600" u="none" strike="noStrike">
                          <a:effectLst/>
                          <a:latin typeface="+mn-lt"/>
                          <a:ea typeface="Microsoft JhengHei" panose="020B0604030504040204" pitchFamily="34" charset="-120"/>
                        </a:rPr>
                        <a:t>法治</a:t>
                      </a:r>
                      <a:endParaRPr lang="zh-CN" altLang="en-US" sz="1600" b="0" i="0" u="none" strike="noStrike">
                        <a:solidFill>
                          <a:srgbClr val="000000"/>
                        </a:solidFill>
                        <a:effectLst/>
                        <a:latin typeface="+mn-lt"/>
                        <a:ea typeface="Microsoft JhengHei" panose="020B0604030504040204" pitchFamily="34" charset="-120"/>
                      </a:endParaRPr>
                    </a:p>
                  </a:txBody>
                  <a:tcPr marL="5470" marR="5470" marT="5470" marB="0" anchor="b"/>
                </a:tc>
                <a:extLst>
                  <a:ext uri="{0D108BD9-81ED-4DB2-BD59-A6C34878D82A}">
                    <a16:rowId xmlns:a16="http://schemas.microsoft.com/office/drawing/2014/main" val="3945481775"/>
                  </a:ext>
                </a:extLst>
              </a:tr>
              <a:tr h="251381">
                <a:tc>
                  <a:txBody>
                    <a:bodyPr/>
                    <a:lstStyle/>
                    <a:p>
                      <a:pPr algn="l" fontAlgn="b"/>
                      <a:r>
                        <a:rPr lang="en-HK" sz="1600" u="none" strike="noStrike">
                          <a:solidFill>
                            <a:srgbClr val="FF0000"/>
                          </a:solidFill>
                          <a:effectLst/>
                          <a:latin typeface="+mn-lt"/>
                          <a:ea typeface="Microsoft JhengHei" panose="020B0604030504040204" pitchFamily="34" charset="-120"/>
                        </a:rPr>
                        <a:t>fair market</a:t>
                      </a:r>
                      <a:endParaRPr lang="en-HK" sz="1600" b="0" i="0" u="none" strike="noStrike">
                        <a:solidFill>
                          <a:srgbClr val="FF0000"/>
                        </a:solidFill>
                        <a:effectLst/>
                        <a:latin typeface="+mn-lt"/>
                        <a:ea typeface="Microsoft JhengHei" panose="020B0604030504040204" pitchFamily="34" charset="-120"/>
                      </a:endParaRPr>
                    </a:p>
                  </a:txBody>
                  <a:tcPr marL="5470" marR="5470" marT="5470" marB="0" anchor="b"/>
                </a:tc>
                <a:tc>
                  <a:txBody>
                    <a:bodyPr/>
                    <a:lstStyle/>
                    <a:p>
                      <a:pPr algn="l" fontAlgn="b"/>
                      <a:r>
                        <a:rPr lang="zh-CN" altLang="en-US" sz="1600" u="none" strike="noStrike" dirty="0">
                          <a:solidFill>
                            <a:srgbClr val="FF0000"/>
                          </a:solidFill>
                          <a:effectLst/>
                          <a:latin typeface="+mn-lt"/>
                          <a:ea typeface="Microsoft JhengHei" panose="020B0604030504040204" pitchFamily="34" charset="-120"/>
                        </a:rPr>
                        <a:t>公平競爭</a:t>
                      </a:r>
                      <a:endParaRPr lang="zh-CN" altLang="en-US" sz="1600" b="0" i="0" u="none" strike="noStrike" dirty="0">
                        <a:solidFill>
                          <a:srgbClr val="FF0000"/>
                        </a:solidFill>
                        <a:effectLst/>
                        <a:latin typeface="+mn-lt"/>
                        <a:ea typeface="Microsoft JhengHei" panose="020B0604030504040204" pitchFamily="34" charset="-120"/>
                      </a:endParaRPr>
                    </a:p>
                  </a:txBody>
                  <a:tcPr marL="5470" marR="5470" marT="5470" marB="0" anchor="b"/>
                </a:tc>
                <a:extLst>
                  <a:ext uri="{0D108BD9-81ED-4DB2-BD59-A6C34878D82A}">
                    <a16:rowId xmlns:a16="http://schemas.microsoft.com/office/drawing/2014/main" val="2258652493"/>
                  </a:ext>
                </a:extLst>
              </a:tr>
              <a:tr h="251381">
                <a:tc>
                  <a:txBody>
                    <a:bodyPr/>
                    <a:lstStyle/>
                    <a:p>
                      <a:pPr algn="l" fontAlgn="b"/>
                      <a:r>
                        <a:rPr lang="en-HK" sz="1600" u="none" strike="noStrike">
                          <a:effectLst/>
                          <a:latin typeface="+mn-lt"/>
                          <a:ea typeface="Microsoft JhengHei" panose="020B0604030504040204" pitchFamily="34" charset="-120"/>
                        </a:rPr>
                        <a:t>free flow of capital and information</a:t>
                      </a:r>
                      <a:endParaRPr lang="en-HK" sz="1600" b="0" i="0" u="none" strike="noStrike">
                        <a:solidFill>
                          <a:srgbClr val="000000"/>
                        </a:solidFill>
                        <a:effectLst/>
                        <a:latin typeface="+mn-lt"/>
                        <a:ea typeface="Microsoft JhengHei" panose="020B0604030504040204" pitchFamily="34" charset="-120"/>
                      </a:endParaRPr>
                    </a:p>
                  </a:txBody>
                  <a:tcPr marL="5470" marR="5470" marT="5470" marB="0" anchor="b"/>
                </a:tc>
                <a:tc>
                  <a:txBody>
                    <a:bodyPr/>
                    <a:lstStyle/>
                    <a:p>
                      <a:pPr algn="l" fontAlgn="b"/>
                      <a:r>
                        <a:rPr lang="zh-CN" altLang="en-US" sz="1600" u="none" strike="noStrike">
                          <a:effectLst/>
                          <a:latin typeface="+mn-lt"/>
                          <a:ea typeface="Microsoft JhengHei" panose="020B0604030504040204" pitchFamily="34" charset="-120"/>
                        </a:rPr>
                        <a:t>資訊及資金自由流動</a:t>
                      </a:r>
                      <a:endParaRPr lang="zh-CN" altLang="en-US" sz="1600" b="0" i="0" u="none" strike="noStrike">
                        <a:solidFill>
                          <a:srgbClr val="000000"/>
                        </a:solidFill>
                        <a:effectLst/>
                        <a:latin typeface="+mn-lt"/>
                        <a:ea typeface="Microsoft JhengHei" panose="020B0604030504040204" pitchFamily="34" charset="-120"/>
                      </a:endParaRPr>
                    </a:p>
                  </a:txBody>
                  <a:tcPr marL="5470" marR="5470" marT="5470" marB="0" anchor="b"/>
                </a:tc>
                <a:extLst>
                  <a:ext uri="{0D108BD9-81ED-4DB2-BD59-A6C34878D82A}">
                    <a16:rowId xmlns:a16="http://schemas.microsoft.com/office/drawing/2014/main" val="2179947893"/>
                  </a:ext>
                </a:extLst>
              </a:tr>
              <a:tr h="251381">
                <a:tc>
                  <a:txBody>
                    <a:bodyPr/>
                    <a:lstStyle/>
                    <a:p>
                      <a:pPr algn="l" fontAlgn="b"/>
                      <a:r>
                        <a:rPr lang="en-HK" sz="1600" u="none" strike="noStrike" dirty="0">
                          <a:effectLst/>
                          <a:latin typeface="+mn-lt"/>
                          <a:ea typeface="Microsoft JhengHei" panose="020B0604030504040204" pitchFamily="34" charset="-120"/>
                        </a:rPr>
                        <a:t>exchange controls</a:t>
                      </a:r>
                      <a:endParaRPr lang="en-HK" sz="1600" b="0" i="0" u="none" strike="noStrike" dirty="0">
                        <a:solidFill>
                          <a:srgbClr val="000000"/>
                        </a:solidFill>
                        <a:effectLst/>
                        <a:latin typeface="+mn-lt"/>
                        <a:ea typeface="Microsoft JhengHei" panose="020B0604030504040204" pitchFamily="34" charset="-120"/>
                      </a:endParaRPr>
                    </a:p>
                  </a:txBody>
                  <a:tcPr marL="5470" marR="5470" marT="5470" marB="0" anchor="b"/>
                </a:tc>
                <a:tc>
                  <a:txBody>
                    <a:bodyPr/>
                    <a:lstStyle/>
                    <a:p>
                      <a:pPr algn="l" fontAlgn="b"/>
                      <a:r>
                        <a:rPr lang="zh-CN" altLang="en-US" sz="1600" u="none" strike="noStrike" dirty="0">
                          <a:effectLst/>
                          <a:latin typeface="+mn-lt"/>
                          <a:ea typeface="Microsoft JhengHei" panose="020B0604030504040204" pitchFamily="34" charset="-120"/>
                        </a:rPr>
                        <a:t>外匯管制</a:t>
                      </a:r>
                      <a:endParaRPr lang="zh-CN" altLang="en-US" sz="1600" b="0" i="0" u="none" strike="noStrike" dirty="0">
                        <a:solidFill>
                          <a:srgbClr val="000000"/>
                        </a:solidFill>
                        <a:effectLst/>
                        <a:latin typeface="+mn-lt"/>
                        <a:ea typeface="Microsoft JhengHei" panose="020B0604030504040204" pitchFamily="34" charset="-120"/>
                      </a:endParaRPr>
                    </a:p>
                  </a:txBody>
                  <a:tcPr marL="5470" marR="5470" marT="5470" marB="0" anchor="b"/>
                </a:tc>
                <a:extLst>
                  <a:ext uri="{0D108BD9-81ED-4DB2-BD59-A6C34878D82A}">
                    <a16:rowId xmlns:a16="http://schemas.microsoft.com/office/drawing/2014/main" val="284349498"/>
                  </a:ext>
                </a:extLst>
              </a:tr>
            </a:tbl>
          </a:graphicData>
        </a:graphic>
      </p:graphicFrame>
      <p:sp>
        <p:nvSpPr>
          <p:cNvPr id="9" name="Rounded Rectangular Callout 8">
            <a:extLst>
              <a:ext uri="{FF2B5EF4-FFF2-40B4-BE49-F238E27FC236}">
                <a16:creationId xmlns:a16="http://schemas.microsoft.com/office/drawing/2014/main" id="{A39B333F-A8FA-D0A4-5FBE-21D40F8ECA13}"/>
              </a:ext>
            </a:extLst>
          </p:cNvPr>
          <p:cNvSpPr/>
          <p:nvPr/>
        </p:nvSpPr>
        <p:spPr>
          <a:xfrm>
            <a:off x="715439" y="1841969"/>
            <a:ext cx="2040835" cy="927652"/>
          </a:xfrm>
          <a:prstGeom prst="wedgeRoundRectCallout">
            <a:avLst>
              <a:gd name="adj1" fmla="val -42262"/>
              <a:gd name="adj2" fmla="val 710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17 terms were extracted.</a:t>
            </a:r>
            <a:endParaRPr lang="en-US" dirty="0"/>
          </a:p>
        </p:txBody>
      </p:sp>
      <p:sp>
        <p:nvSpPr>
          <p:cNvPr id="10" name="Rounded Rectangular Callout 9">
            <a:extLst>
              <a:ext uri="{FF2B5EF4-FFF2-40B4-BE49-F238E27FC236}">
                <a16:creationId xmlns:a16="http://schemas.microsoft.com/office/drawing/2014/main" id="{B7D05D07-F650-2638-CDC2-F9000FD5052C}"/>
              </a:ext>
            </a:extLst>
          </p:cNvPr>
          <p:cNvSpPr/>
          <p:nvPr/>
        </p:nvSpPr>
        <p:spPr>
          <a:xfrm>
            <a:off x="2419156" y="2910885"/>
            <a:ext cx="2040835" cy="1149627"/>
          </a:xfrm>
          <a:prstGeom prst="wedgeRoundRectCallout">
            <a:avLst>
              <a:gd name="adj1" fmla="val 64881"/>
              <a:gd name="adj2" fmla="val 32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No extra configuration is required from the user's side.</a:t>
            </a:r>
            <a:endParaRPr lang="en-US" dirty="0"/>
          </a:p>
        </p:txBody>
      </p:sp>
      <p:sp>
        <p:nvSpPr>
          <p:cNvPr id="11" name="Rounded Rectangular Callout 10">
            <a:extLst>
              <a:ext uri="{FF2B5EF4-FFF2-40B4-BE49-F238E27FC236}">
                <a16:creationId xmlns:a16="http://schemas.microsoft.com/office/drawing/2014/main" id="{1284E239-2BE6-A4FE-895C-E2A374016430}"/>
              </a:ext>
            </a:extLst>
          </p:cNvPr>
          <p:cNvSpPr/>
          <p:nvPr/>
        </p:nvSpPr>
        <p:spPr>
          <a:xfrm>
            <a:off x="715439" y="4478681"/>
            <a:ext cx="3829878" cy="927652"/>
          </a:xfrm>
          <a:prstGeom prst="wedgeRoundRectCallout">
            <a:avLst>
              <a:gd name="adj1" fmla="val -41237"/>
              <a:gd name="adj2" fmla="val 682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More accurate and useful expressions of varying lengths were extracted</a:t>
            </a:r>
            <a:endParaRPr lang="en-US" dirty="0"/>
          </a:p>
        </p:txBody>
      </p:sp>
      <p:sp>
        <p:nvSpPr>
          <p:cNvPr id="3" name="Footer Placeholder 2">
            <a:extLst>
              <a:ext uri="{FF2B5EF4-FFF2-40B4-BE49-F238E27FC236}">
                <a16:creationId xmlns:a16="http://schemas.microsoft.com/office/drawing/2014/main" id="{1F2BD763-04F0-FB1B-99F9-C293C9D8388D}"/>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168843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A68F-4BAB-44A1-DBED-CA993981387C}"/>
              </a:ext>
            </a:extLst>
          </p:cNvPr>
          <p:cNvSpPr>
            <a:spLocks noGrp="1"/>
          </p:cNvSpPr>
          <p:nvPr>
            <p:ph type="title"/>
          </p:nvPr>
        </p:nvSpPr>
        <p:spPr/>
        <p:txBody>
          <a:bodyPr>
            <a:normAutofit/>
          </a:bodyPr>
          <a:lstStyle/>
          <a:p>
            <a:r>
              <a:rPr lang="en-US" dirty="0"/>
              <a:t>Platform 2: </a:t>
            </a:r>
            <a:r>
              <a:rPr lang="en-US" dirty="0" err="1"/>
              <a:t>IPOTranslate</a:t>
            </a:r>
            <a:endParaRPr lang="en-US" dirty="0"/>
          </a:p>
        </p:txBody>
      </p:sp>
      <p:sp>
        <p:nvSpPr>
          <p:cNvPr id="3" name="Content Placeholder 2">
            <a:extLst>
              <a:ext uri="{FF2B5EF4-FFF2-40B4-BE49-F238E27FC236}">
                <a16:creationId xmlns:a16="http://schemas.microsoft.com/office/drawing/2014/main" id="{283EAD4E-3A85-9F31-6434-FCCE92CC9CCD}"/>
              </a:ext>
            </a:extLst>
          </p:cNvPr>
          <p:cNvSpPr>
            <a:spLocks noGrp="1"/>
          </p:cNvSpPr>
          <p:nvPr>
            <p:ph idx="1"/>
          </p:nvPr>
        </p:nvSpPr>
        <p:spPr/>
        <p:txBody>
          <a:bodyPr/>
          <a:lstStyle/>
          <a:p>
            <a:pPr marL="0" indent="0">
              <a:buNone/>
            </a:pPr>
            <a:r>
              <a:rPr lang="en-HK" sz="2400" b="1" dirty="0"/>
              <a:t>“Machine Translation of IPO Documents”</a:t>
            </a:r>
            <a:endParaRPr lang="en-US" sz="2400" dirty="0"/>
          </a:p>
          <a:p>
            <a:pPr marL="0" indent="0">
              <a:buNone/>
            </a:pPr>
            <a:r>
              <a:rPr lang="en-US" sz="2400" dirty="0"/>
              <a:t>The work described here was fully supported by the Innovation Technology Fund (ITF/238/17).</a:t>
            </a:r>
          </a:p>
        </p:txBody>
      </p:sp>
      <p:sp>
        <p:nvSpPr>
          <p:cNvPr id="4" name="Footer Placeholder 3">
            <a:extLst>
              <a:ext uri="{FF2B5EF4-FFF2-40B4-BE49-F238E27FC236}">
                <a16:creationId xmlns:a16="http://schemas.microsoft.com/office/drawing/2014/main" id="{AFBCFDBB-274D-BF55-C882-9883F821979D}"/>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34997266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A00BDF4-7643-A942-A588-F24E4E09A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2" name="Freeform 32">
              <a:extLst>
                <a:ext uri="{FF2B5EF4-FFF2-40B4-BE49-F238E27FC236}">
                  <a16:creationId xmlns:a16="http://schemas.microsoft.com/office/drawing/2014/main" id="{90B25A21-16B9-8D47-928B-2367A0B8C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34">
              <a:extLst>
                <a:ext uri="{FF2B5EF4-FFF2-40B4-BE49-F238E27FC236}">
                  <a16:creationId xmlns:a16="http://schemas.microsoft.com/office/drawing/2014/main" id="{E5E64190-3AC0-0A48-9917-5FAE935A8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47">
              <a:extLst>
                <a:ext uri="{FF2B5EF4-FFF2-40B4-BE49-F238E27FC236}">
                  <a16:creationId xmlns:a16="http://schemas.microsoft.com/office/drawing/2014/main" id="{AE71CDB8-B430-F14E-99C8-E6AAB8E21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8">
              <a:extLst>
                <a:ext uri="{FF2B5EF4-FFF2-40B4-BE49-F238E27FC236}">
                  <a16:creationId xmlns:a16="http://schemas.microsoft.com/office/drawing/2014/main" id="{DCA37B0A-FCCC-7642-B70D-56AD50049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54DF74AD-176E-215F-FA14-4131EE5538CB}"/>
              </a:ext>
            </a:extLst>
          </p:cNvPr>
          <p:cNvSpPr>
            <a:spLocks noGrp="1"/>
          </p:cNvSpPr>
          <p:nvPr>
            <p:ph type="title"/>
          </p:nvPr>
        </p:nvSpPr>
        <p:spPr>
          <a:xfrm>
            <a:off x="5224243" y="770890"/>
            <a:ext cx="6400999" cy="1268984"/>
          </a:xfrm>
        </p:spPr>
        <p:txBody>
          <a:bodyPr>
            <a:normAutofit/>
          </a:bodyPr>
          <a:lstStyle/>
          <a:p>
            <a:pPr>
              <a:lnSpc>
                <a:spcPct val="90000"/>
              </a:lnSpc>
            </a:pPr>
            <a:r>
              <a:rPr lang="en-US" dirty="0"/>
              <a:t>The need for bilingual IPO prospectuses</a:t>
            </a:r>
          </a:p>
        </p:txBody>
      </p:sp>
      <p:sp>
        <p:nvSpPr>
          <p:cNvPr id="3" name="Content Placeholder 2">
            <a:extLst>
              <a:ext uri="{FF2B5EF4-FFF2-40B4-BE49-F238E27FC236}">
                <a16:creationId xmlns:a16="http://schemas.microsoft.com/office/drawing/2014/main" id="{AD20D802-B060-CCE2-172B-F21A4BB827FC}"/>
              </a:ext>
            </a:extLst>
          </p:cNvPr>
          <p:cNvSpPr>
            <a:spLocks noGrp="1"/>
          </p:cNvSpPr>
          <p:nvPr>
            <p:ph idx="1"/>
          </p:nvPr>
        </p:nvSpPr>
        <p:spPr>
          <a:xfrm>
            <a:off x="5224243" y="2160016"/>
            <a:ext cx="6400999" cy="3601212"/>
          </a:xfrm>
        </p:spPr>
        <p:txBody>
          <a:bodyPr>
            <a:normAutofit/>
          </a:bodyPr>
          <a:lstStyle/>
          <a:p>
            <a:pPr marL="342900" indent="-342900">
              <a:lnSpc>
                <a:spcPct val="90000"/>
              </a:lnSpc>
            </a:pPr>
            <a:r>
              <a:rPr lang="en-US" sz="2000" dirty="0"/>
              <a:t>An IPO prospectus is a comprehensive document that outlines the details of a company's financial health, operations, and plans.</a:t>
            </a:r>
          </a:p>
          <a:p>
            <a:pPr marL="342900" indent="-342900">
              <a:lnSpc>
                <a:spcPct val="90000"/>
              </a:lnSpc>
            </a:pPr>
            <a:r>
              <a:rPr lang="en-US" sz="2000" dirty="0"/>
              <a:t>In Hong Kong, an IPO prospectus must be available in both English and Chinese to cater to the diverse investor base and comply with regulatory requirements.</a:t>
            </a:r>
          </a:p>
          <a:p>
            <a:pPr marL="342900" indent="-342900">
              <a:lnSpc>
                <a:spcPct val="90000"/>
              </a:lnSpc>
            </a:pPr>
            <a:r>
              <a:rPr lang="en-US" sz="2000" dirty="0"/>
              <a:t>This has led to a high demand for professional translation services to ensure accurate and timely translations.</a:t>
            </a:r>
          </a:p>
        </p:txBody>
      </p:sp>
      <p:pic>
        <p:nvPicPr>
          <p:cNvPr id="5" name="Picture 4" descr="Graph">
            <a:extLst>
              <a:ext uri="{FF2B5EF4-FFF2-40B4-BE49-F238E27FC236}">
                <a16:creationId xmlns:a16="http://schemas.microsoft.com/office/drawing/2014/main" id="{1135CD0E-2450-2EAC-BF5F-78340793521E}"/>
              </a:ext>
            </a:extLst>
          </p:cNvPr>
          <p:cNvPicPr>
            <a:picLocks noChangeAspect="1"/>
          </p:cNvPicPr>
          <p:nvPr/>
        </p:nvPicPr>
        <p:blipFill>
          <a:blip r:embed="rId2"/>
          <a:srcRect l="28778" r="28778"/>
          <a:stretch/>
        </p:blipFill>
        <p:spPr>
          <a:xfrm>
            <a:off x="20" y="1"/>
            <a:ext cx="4657325" cy="6857999"/>
          </a:xfrm>
          <a:prstGeom prst="rect">
            <a:avLst/>
          </a:prstGeom>
        </p:spPr>
      </p:pic>
      <p:cxnSp>
        <p:nvCxnSpPr>
          <p:cNvPr id="17" name="Straight Connector 16">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32C3196A-9A5A-55C3-9621-F406A3858F83}"/>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36647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F74AD-176E-215F-FA14-4131EE5538CB}"/>
              </a:ext>
            </a:extLst>
          </p:cNvPr>
          <p:cNvSpPr>
            <a:spLocks noGrp="1"/>
          </p:cNvSpPr>
          <p:nvPr>
            <p:ph type="title"/>
          </p:nvPr>
        </p:nvSpPr>
        <p:spPr/>
        <p:txBody>
          <a:bodyPr>
            <a:normAutofit fontScale="90000"/>
          </a:bodyPr>
          <a:lstStyle/>
          <a:p>
            <a:r>
              <a:rPr lang="en-US" dirty="0"/>
              <a:t>Limitations of current MT systems</a:t>
            </a:r>
          </a:p>
        </p:txBody>
      </p:sp>
      <p:sp>
        <p:nvSpPr>
          <p:cNvPr id="3" name="Content Placeholder 2">
            <a:extLst>
              <a:ext uri="{FF2B5EF4-FFF2-40B4-BE49-F238E27FC236}">
                <a16:creationId xmlns:a16="http://schemas.microsoft.com/office/drawing/2014/main" id="{AD20D802-B060-CCE2-172B-F21A4BB827FC}"/>
              </a:ext>
            </a:extLst>
          </p:cNvPr>
          <p:cNvSpPr>
            <a:spLocks noGrp="1"/>
          </p:cNvSpPr>
          <p:nvPr>
            <p:ph idx="1"/>
          </p:nvPr>
        </p:nvSpPr>
        <p:spPr/>
        <p:txBody>
          <a:bodyPr>
            <a:normAutofit/>
          </a:bodyPr>
          <a:lstStyle/>
          <a:p>
            <a:pPr marL="342900" indent="-342900"/>
            <a:r>
              <a:rPr lang="en-US" dirty="0"/>
              <a:t>Machine translation systems may provide a solution, but many of them are designed for the </a:t>
            </a:r>
            <a:r>
              <a:rPr lang="en-US" b="1" dirty="0">
                <a:solidFill>
                  <a:schemeClr val="accent1"/>
                </a:solidFill>
              </a:rPr>
              <a:t>translation of general documents</a:t>
            </a:r>
            <a:r>
              <a:rPr lang="en-US" dirty="0"/>
              <a:t> rather than listing documents.</a:t>
            </a:r>
          </a:p>
          <a:p>
            <a:pPr marL="342900" indent="-342900"/>
            <a:r>
              <a:rPr lang="en-US" dirty="0"/>
              <a:t>The </a:t>
            </a:r>
            <a:r>
              <a:rPr lang="en-US" b="1" dirty="0">
                <a:solidFill>
                  <a:schemeClr val="accent1"/>
                </a:solidFill>
              </a:rPr>
              <a:t>terms and writing style</a:t>
            </a:r>
            <a:r>
              <a:rPr lang="en-US" dirty="0"/>
              <a:t> in automatic translation results often do not conform to those adopted in IPO prospectuses, requiring substantial editing.</a:t>
            </a:r>
          </a:p>
        </p:txBody>
      </p:sp>
      <p:sp>
        <p:nvSpPr>
          <p:cNvPr id="4" name="Footer Placeholder 3">
            <a:extLst>
              <a:ext uri="{FF2B5EF4-FFF2-40B4-BE49-F238E27FC236}">
                <a16:creationId xmlns:a16="http://schemas.microsoft.com/office/drawing/2014/main" id="{B4F10C72-39D7-302E-EE0B-E65E1D9D74D1}"/>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53357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19" descr="A book on top of a stack of books&#10;&#10;Description automatically generated">
            <a:extLst>
              <a:ext uri="{FF2B5EF4-FFF2-40B4-BE49-F238E27FC236}">
                <a16:creationId xmlns:a16="http://schemas.microsoft.com/office/drawing/2014/main" id="{A094A417-E8D1-988A-5181-2BB229E71326}"/>
              </a:ext>
            </a:extLst>
          </p:cNvPr>
          <p:cNvPicPr>
            <a:picLocks noChangeAspect="1"/>
          </p:cNvPicPr>
          <p:nvPr/>
        </p:nvPicPr>
        <p:blipFill rotWithShape="1">
          <a:blip r:embed="rId2"/>
          <a:srcRect/>
          <a:stretch/>
        </p:blipFill>
        <p:spPr>
          <a:xfrm>
            <a:off x="20" y="1"/>
            <a:ext cx="12191980" cy="6857999"/>
          </a:xfrm>
          <a:prstGeom prst="rect">
            <a:avLst/>
          </a:prstGeom>
        </p:spPr>
      </p:pic>
      <p:sp>
        <p:nvSpPr>
          <p:cNvPr id="48" name="Rectangle">
            <a:extLst>
              <a:ext uri="{FF2B5EF4-FFF2-40B4-BE49-F238E27FC236}">
                <a16:creationId xmlns:a16="http://schemas.microsoft.com/office/drawing/2014/main" id="{14ACB00F-615E-0E4F-9794-329E08F6E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8469492" cy="6858000"/>
          </a:xfrm>
          <a:prstGeom prst="rect">
            <a:avLst/>
          </a:prstGeom>
          <a:gradFill flip="none" rotWithShape="1">
            <a:gsLst>
              <a:gs pos="31000">
                <a:schemeClr val="bg1">
                  <a:alpha val="80000"/>
                </a:schemeClr>
              </a:gs>
              <a:gs pos="0">
                <a:schemeClr val="bg1"/>
              </a:gs>
              <a:gs pos="100000">
                <a:schemeClr val="bg1">
                  <a:alpha val="50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49DBB88D-7373-671D-3430-927D3A34E24B}"/>
              </a:ext>
            </a:extLst>
          </p:cNvPr>
          <p:cNvSpPr>
            <a:spLocks noGrp="1"/>
          </p:cNvSpPr>
          <p:nvPr>
            <p:ph type="title"/>
          </p:nvPr>
        </p:nvSpPr>
        <p:spPr>
          <a:xfrm>
            <a:off x="565150" y="770890"/>
            <a:ext cx="7335835" cy="1268984"/>
          </a:xfrm>
        </p:spPr>
        <p:txBody>
          <a:bodyPr>
            <a:normAutofit/>
          </a:bodyPr>
          <a:lstStyle/>
          <a:p>
            <a:r>
              <a:rPr lang="en-US" dirty="0"/>
              <a:t>Key areas of our work</a:t>
            </a:r>
          </a:p>
        </p:txBody>
      </p:sp>
      <p:sp>
        <p:nvSpPr>
          <p:cNvPr id="3" name="Content Placeholder 2">
            <a:extLst>
              <a:ext uri="{FF2B5EF4-FFF2-40B4-BE49-F238E27FC236}">
                <a16:creationId xmlns:a16="http://schemas.microsoft.com/office/drawing/2014/main" id="{476DF14A-8753-80B4-DE79-2838663727F6}"/>
              </a:ext>
            </a:extLst>
          </p:cNvPr>
          <p:cNvSpPr>
            <a:spLocks noGrp="1"/>
          </p:cNvSpPr>
          <p:nvPr>
            <p:ph idx="1"/>
          </p:nvPr>
        </p:nvSpPr>
        <p:spPr>
          <a:xfrm>
            <a:off x="565150" y="2160016"/>
            <a:ext cx="7335835" cy="3601212"/>
          </a:xfrm>
        </p:spPr>
        <p:txBody>
          <a:bodyPr>
            <a:normAutofit/>
          </a:bodyPr>
          <a:lstStyle/>
          <a:p>
            <a:pPr>
              <a:lnSpc>
                <a:spcPct val="90000"/>
              </a:lnSpc>
            </a:pPr>
            <a:r>
              <a:rPr lang="en-US" dirty="0"/>
              <a:t>Government Translation</a:t>
            </a:r>
          </a:p>
          <a:p>
            <a:pPr>
              <a:lnSpc>
                <a:spcPct val="90000"/>
              </a:lnSpc>
            </a:pPr>
            <a:r>
              <a:rPr lang="en-US" dirty="0"/>
              <a:t>Scientific Translation</a:t>
            </a:r>
          </a:p>
          <a:p>
            <a:pPr>
              <a:lnSpc>
                <a:spcPct val="90000"/>
              </a:lnSpc>
            </a:pPr>
            <a:r>
              <a:rPr lang="en-US" dirty="0"/>
              <a:t>Legal Translation</a:t>
            </a:r>
          </a:p>
          <a:p>
            <a:pPr>
              <a:lnSpc>
                <a:spcPct val="90000"/>
              </a:lnSpc>
            </a:pPr>
            <a:r>
              <a:rPr lang="en-US" dirty="0"/>
              <a:t>Buddhist Text Translation</a:t>
            </a:r>
          </a:p>
          <a:p>
            <a:pPr>
              <a:lnSpc>
                <a:spcPct val="90000"/>
              </a:lnSpc>
            </a:pPr>
            <a:r>
              <a:rPr lang="en-US" dirty="0"/>
              <a:t>Medical Translation</a:t>
            </a:r>
          </a:p>
          <a:p>
            <a:pPr>
              <a:lnSpc>
                <a:spcPct val="90000"/>
              </a:lnSpc>
            </a:pPr>
            <a:r>
              <a:rPr lang="en-US" dirty="0"/>
              <a:t>Digital Entertainment Translation</a:t>
            </a:r>
          </a:p>
          <a:p>
            <a:pPr>
              <a:lnSpc>
                <a:spcPct val="90000"/>
              </a:lnSpc>
            </a:pPr>
            <a:r>
              <a:rPr lang="en-US" dirty="0"/>
              <a:t>Journalistic Translation</a:t>
            </a:r>
          </a:p>
          <a:p>
            <a:pPr>
              <a:lnSpc>
                <a:spcPct val="90000"/>
              </a:lnSpc>
            </a:pPr>
            <a:r>
              <a:rPr lang="en-US" b="1" dirty="0">
                <a:solidFill>
                  <a:srgbClr val="FFFF00"/>
                </a:solidFill>
              </a:rPr>
              <a:t>Financial Translation</a:t>
            </a:r>
          </a:p>
        </p:txBody>
      </p:sp>
      <p:cxnSp>
        <p:nvCxnSpPr>
          <p:cNvPr id="50" name="Straight Connector 49">
            <a:extLst>
              <a:ext uri="{FF2B5EF4-FFF2-40B4-BE49-F238E27FC236}">
                <a16:creationId xmlns:a16="http://schemas.microsoft.com/office/drawing/2014/main" id="{1D2BBFA3-6EA8-1C48-B3A5-DFCC389D28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35B55452-0B37-B747-9C68-70C4EF8F75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53" name="Freeform 41">
              <a:extLst>
                <a:ext uri="{FF2B5EF4-FFF2-40B4-BE49-F238E27FC236}">
                  <a16:creationId xmlns:a16="http://schemas.microsoft.com/office/drawing/2014/main" id="{CBBA7287-7E9D-884B-93D7-D56B52ADE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42">
              <a:extLst>
                <a:ext uri="{FF2B5EF4-FFF2-40B4-BE49-F238E27FC236}">
                  <a16:creationId xmlns:a16="http://schemas.microsoft.com/office/drawing/2014/main" id="{E09BD6CA-D4FC-1041-9A4A-5BD33DDEDE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43">
              <a:extLst>
                <a:ext uri="{FF2B5EF4-FFF2-40B4-BE49-F238E27FC236}">
                  <a16:creationId xmlns:a16="http://schemas.microsoft.com/office/drawing/2014/main" id="{60AFCEEC-E747-AF48-9591-58C67AF87A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44">
              <a:extLst>
                <a:ext uri="{FF2B5EF4-FFF2-40B4-BE49-F238E27FC236}">
                  <a16:creationId xmlns:a16="http://schemas.microsoft.com/office/drawing/2014/main" id="{2290DF32-70FD-0E48-9258-0BD83EE62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45">
              <a:extLst>
                <a:ext uri="{FF2B5EF4-FFF2-40B4-BE49-F238E27FC236}">
                  <a16:creationId xmlns:a16="http://schemas.microsoft.com/office/drawing/2014/main" id="{61BFE2D7-8646-5943-87D5-C6A9CDF68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46">
              <a:extLst>
                <a:ext uri="{FF2B5EF4-FFF2-40B4-BE49-F238E27FC236}">
                  <a16:creationId xmlns:a16="http://schemas.microsoft.com/office/drawing/2014/main" id="{6FFCD48C-239D-ED44-879B-9E5DD00DEA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47">
              <a:extLst>
                <a:ext uri="{FF2B5EF4-FFF2-40B4-BE49-F238E27FC236}">
                  <a16:creationId xmlns:a16="http://schemas.microsoft.com/office/drawing/2014/main" id="{55CCAE64-959A-BC4A-A123-FC9283192D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Footer Placeholder 3">
            <a:extLst>
              <a:ext uri="{FF2B5EF4-FFF2-40B4-BE49-F238E27FC236}">
                <a16:creationId xmlns:a16="http://schemas.microsoft.com/office/drawing/2014/main" id="{C985D7B2-12D9-B3FE-8062-46C3E272221F}"/>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6883157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E67A6F5-F47F-BD4C-9336-30E0A60EB9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29613" y="0"/>
            <a:ext cx="1901686" cy="4677439"/>
            <a:chOff x="10290315" y="0"/>
            <a:chExt cx="1901686" cy="4677439"/>
          </a:xfrm>
        </p:grpSpPr>
        <p:sp>
          <p:nvSpPr>
            <p:cNvPr id="28" name="Freeform 19">
              <a:extLst>
                <a:ext uri="{FF2B5EF4-FFF2-40B4-BE49-F238E27FC236}">
                  <a16:creationId xmlns:a16="http://schemas.microsoft.com/office/drawing/2014/main" id="{DA710708-67E0-194C-9A96-FD528D207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21">
              <a:extLst>
                <a:ext uri="{FF2B5EF4-FFF2-40B4-BE49-F238E27FC236}">
                  <a16:creationId xmlns:a16="http://schemas.microsoft.com/office/drawing/2014/main" id="{2B6DA887-E216-1245-8F6F-B21233D94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3">
              <a:extLst>
                <a:ext uri="{FF2B5EF4-FFF2-40B4-BE49-F238E27FC236}">
                  <a16:creationId xmlns:a16="http://schemas.microsoft.com/office/drawing/2014/main" id="{2AE2F0EF-0001-F243-85DC-2B8812AB4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24">
              <a:extLst>
                <a:ext uri="{FF2B5EF4-FFF2-40B4-BE49-F238E27FC236}">
                  <a16:creationId xmlns:a16="http://schemas.microsoft.com/office/drawing/2014/main" id="{1491B174-1F11-D548-A885-7F98AF742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5E30D735-B800-CF2C-55EA-BB44E539C541}"/>
              </a:ext>
            </a:extLst>
          </p:cNvPr>
          <p:cNvSpPr>
            <a:spLocks noGrp="1"/>
          </p:cNvSpPr>
          <p:nvPr>
            <p:ph type="title"/>
          </p:nvPr>
        </p:nvSpPr>
        <p:spPr>
          <a:xfrm>
            <a:off x="565150" y="770890"/>
            <a:ext cx="6195187" cy="1268984"/>
          </a:xfrm>
        </p:spPr>
        <p:txBody>
          <a:bodyPr>
            <a:normAutofit/>
          </a:bodyPr>
          <a:lstStyle/>
          <a:p>
            <a:pPr>
              <a:lnSpc>
                <a:spcPct val="90000"/>
              </a:lnSpc>
            </a:pPr>
            <a:r>
              <a:rPr lang="en-US" dirty="0"/>
              <a:t>Our solution: </a:t>
            </a:r>
            <a:r>
              <a:rPr lang="en-US" dirty="0" err="1"/>
              <a:t>IPOTranslate</a:t>
            </a:r>
            <a:endParaRPr lang="en-US" dirty="0"/>
          </a:p>
        </p:txBody>
      </p:sp>
      <p:sp>
        <p:nvSpPr>
          <p:cNvPr id="19" name="Content Placeholder 2">
            <a:extLst>
              <a:ext uri="{FF2B5EF4-FFF2-40B4-BE49-F238E27FC236}">
                <a16:creationId xmlns:a16="http://schemas.microsoft.com/office/drawing/2014/main" id="{C6162AF6-9F05-F238-B20C-D94BA7B28E58}"/>
              </a:ext>
            </a:extLst>
          </p:cNvPr>
          <p:cNvSpPr>
            <a:spLocks noGrp="1"/>
          </p:cNvSpPr>
          <p:nvPr>
            <p:ph idx="1"/>
          </p:nvPr>
        </p:nvSpPr>
        <p:spPr>
          <a:xfrm>
            <a:off x="565150" y="2160016"/>
            <a:ext cx="6195187" cy="3601212"/>
          </a:xfrm>
        </p:spPr>
        <p:txBody>
          <a:bodyPr>
            <a:normAutofit/>
          </a:bodyPr>
          <a:lstStyle/>
          <a:p>
            <a:pPr>
              <a:lnSpc>
                <a:spcPct val="90000"/>
              </a:lnSpc>
            </a:pPr>
            <a:r>
              <a:rPr lang="en-US" sz="2200" dirty="0"/>
              <a:t>We propose a specialized NMT system designed for the translation of IPO prospectuses, with the following two features:</a:t>
            </a:r>
          </a:p>
          <a:p>
            <a:pPr>
              <a:lnSpc>
                <a:spcPct val="90000"/>
              </a:lnSpc>
            </a:pPr>
            <a:r>
              <a:rPr lang="en-US" sz="2200" b="1" dirty="0"/>
              <a:t>Feature 1:</a:t>
            </a:r>
            <a:r>
              <a:rPr lang="en-US" sz="2200" dirty="0"/>
              <a:t> Domain-specific engines trained on both general and specialized documents.</a:t>
            </a:r>
          </a:p>
          <a:p>
            <a:pPr>
              <a:lnSpc>
                <a:spcPct val="90000"/>
              </a:lnSpc>
            </a:pPr>
            <a:r>
              <a:rPr lang="en-US" sz="2200" b="1" dirty="0"/>
              <a:t>Feature 2:</a:t>
            </a:r>
            <a:r>
              <a:rPr lang="en-US" sz="2200" dirty="0"/>
              <a:t> Dual-engine output based on two models with different network architectures, providing alternative translations for reference.</a:t>
            </a:r>
          </a:p>
        </p:txBody>
      </p:sp>
      <p:cxnSp>
        <p:nvCxnSpPr>
          <p:cNvPr id="33" name="Straight Connector 32">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0" name="Picture 4" descr="A stock chart with blue graphs">
            <a:extLst>
              <a:ext uri="{FF2B5EF4-FFF2-40B4-BE49-F238E27FC236}">
                <a16:creationId xmlns:a16="http://schemas.microsoft.com/office/drawing/2014/main" id="{53473B1D-884D-D770-058C-E110B6EF46F8}"/>
              </a:ext>
            </a:extLst>
          </p:cNvPr>
          <p:cNvPicPr>
            <a:picLocks noChangeAspect="1"/>
          </p:cNvPicPr>
          <p:nvPr/>
        </p:nvPicPr>
        <p:blipFill>
          <a:blip r:embed="rId2"/>
          <a:srcRect l="26907" r="26907"/>
          <a:stretch/>
        </p:blipFill>
        <p:spPr>
          <a:xfrm>
            <a:off x="7534655" y="1"/>
            <a:ext cx="4657345" cy="6857999"/>
          </a:xfrm>
          <a:prstGeom prst="rect">
            <a:avLst/>
          </a:prstGeom>
        </p:spPr>
      </p:pic>
      <p:sp>
        <p:nvSpPr>
          <p:cNvPr id="3" name="Footer Placeholder 2">
            <a:extLst>
              <a:ext uri="{FF2B5EF4-FFF2-40B4-BE49-F238E27FC236}">
                <a16:creationId xmlns:a16="http://schemas.microsoft.com/office/drawing/2014/main" id="{1AD30293-6240-C1F4-266F-CB5707ADC42C}"/>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336864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BC552F-2F33-564E-BD70-60B980E34223}"/>
              </a:ext>
            </a:extLst>
          </p:cNvPr>
          <p:cNvPicPr>
            <a:picLocks noChangeAspect="1"/>
          </p:cNvPicPr>
          <p:nvPr/>
        </p:nvPicPr>
        <p:blipFill>
          <a:blip r:embed="rId2"/>
          <a:stretch>
            <a:fillRect/>
          </a:stretch>
        </p:blipFill>
        <p:spPr>
          <a:xfrm>
            <a:off x="1069255" y="185530"/>
            <a:ext cx="10053489" cy="5777948"/>
          </a:xfrm>
          <a:prstGeom prst="rect">
            <a:avLst/>
          </a:prstGeom>
        </p:spPr>
      </p:pic>
      <p:sp>
        <p:nvSpPr>
          <p:cNvPr id="2" name="Footer Placeholder 1">
            <a:extLst>
              <a:ext uri="{FF2B5EF4-FFF2-40B4-BE49-F238E27FC236}">
                <a16:creationId xmlns:a16="http://schemas.microsoft.com/office/drawing/2014/main" id="{5DEF6781-2B0B-0282-842D-3C3FD937CA3D}"/>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3583541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1">
            <a:extLst>
              <a:ext uri="{FF2B5EF4-FFF2-40B4-BE49-F238E27FC236}">
                <a16:creationId xmlns:a16="http://schemas.microsoft.com/office/drawing/2014/main" id="{22CAC880-D7D8-4AC3-FD1C-6A5DDAE4C10A}"/>
              </a:ext>
            </a:extLst>
          </p:cNvPr>
          <p:cNvPicPr>
            <a:picLocks noChangeAspect="1"/>
          </p:cNvPicPr>
          <p:nvPr/>
        </p:nvPicPr>
        <p:blipFill rotWithShape="1">
          <a:blip r:embed="rId2"/>
          <a:srcRect t="9024" r="1" b="1"/>
          <a:stretch/>
        </p:blipFill>
        <p:spPr>
          <a:xfrm>
            <a:off x="636625" y="556115"/>
            <a:ext cx="10918749" cy="5413736"/>
          </a:xfrm>
          <a:prstGeom prst="rect">
            <a:avLst/>
          </a:prstGeom>
        </p:spPr>
      </p:pic>
      <p:sp>
        <p:nvSpPr>
          <p:cNvPr id="2" name="Footer Placeholder 1">
            <a:extLst>
              <a:ext uri="{FF2B5EF4-FFF2-40B4-BE49-F238E27FC236}">
                <a16:creationId xmlns:a16="http://schemas.microsoft.com/office/drawing/2014/main" id="{31A6168B-5885-6141-1093-C1A8C3FC4B31}"/>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416276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CFADF-FBB2-46C3-115F-2397C7D9EAC1}"/>
              </a:ext>
            </a:extLst>
          </p:cNvPr>
          <p:cNvSpPr>
            <a:spLocks noGrp="1"/>
          </p:cNvSpPr>
          <p:nvPr>
            <p:ph type="title"/>
          </p:nvPr>
        </p:nvSpPr>
        <p:spPr/>
        <p:txBody>
          <a:bodyPr>
            <a:normAutofit fontScale="90000"/>
          </a:bodyPr>
          <a:lstStyle/>
          <a:p>
            <a:r>
              <a:rPr lang="en-US" dirty="0" err="1"/>
              <a:t>IPOTranslate</a:t>
            </a:r>
            <a:r>
              <a:rPr lang="en-US" dirty="0"/>
              <a:t>: How does it work</a:t>
            </a:r>
          </a:p>
        </p:txBody>
      </p:sp>
      <p:pic>
        <p:nvPicPr>
          <p:cNvPr id="3" name="Graphic 2" descr="Document with solid fill">
            <a:extLst>
              <a:ext uri="{FF2B5EF4-FFF2-40B4-BE49-F238E27FC236}">
                <a16:creationId xmlns:a16="http://schemas.microsoft.com/office/drawing/2014/main" id="{459B46E0-FC80-CAFC-8CFD-F3343F5CAE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8738" y="1919520"/>
            <a:ext cx="914400" cy="914400"/>
          </a:xfrm>
          <a:prstGeom prst="rect">
            <a:avLst/>
          </a:prstGeom>
        </p:spPr>
      </p:pic>
      <p:sp>
        <p:nvSpPr>
          <p:cNvPr id="4" name="Right Arrow 3">
            <a:extLst>
              <a:ext uri="{FF2B5EF4-FFF2-40B4-BE49-F238E27FC236}">
                <a16:creationId xmlns:a16="http://schemas.microsoft.com/office/drawing/2014/main" id="{10A1AB61-ACC7-BFBE-33D2-6C8FA716541A}"/>
              </a:ext>
            </a:extLst>
          </p:cNvPr>
          <p:cNvSpPr/>
          <p:nvPr/>
        </p:nvSpPr>
        <p:spPr>
          <a:xfrm>
            <a:off x="2695724" y="2039662"/>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26F450B2-9B2B-C225-2153-A53AB10A3B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0080" y="1717546"/>
            <a:ext cx="1989291" cy="1318348"/>
          </a:xfrm>
          <a:prstGeom prst="rect">
            <a:avLst/>
          </a:prstGeom>
        </p:spPr>
      </p:pic>
      <p:sp>
        <p:nvSpPr>
          <p:cNvPr id="6" name="TextBox 5">
            <a:extLst>
              <a:ext uri="{FF2B5EF4-FFF2-40B4-BE49-F238E27FC236}">
                <a16:creationId xmlns:a16="http://schemas.microsoft.com/office/drawing/2014/main" id="{7688A214-5169-279B-663C-24B1D85F6028}"/>
              </a:ext>
            </a:extLst>
          </p:cNvPr>
          <p:cNvSpPr txBox="1"/>
          <p:nvPr/>
        </p:nvSpPr>
        <p:spPr>
          <a:xfrm>
            <a:off x="3775031" y="5585699"/>
            <a:ext cx="1518429" cy="369332"/>
          </a:xfrm>
          <a:prstGeom prst="rect">
            <a:avLst/>
          </a:prstGeom>
          <a:noFill/>
        </p:spPr>
        <p:txBody>
          <a:bodyPr wrap="none" rtlCol="0">
            <a:spAutoFit/>
          </a:bodyPr>
          <a:lstStyle/>
          <a:p>
            <a:r>
              <a:rPr lang="en-US" dirty="0"/>
              <a:t>Translation 1</a:t>
            </a:r>
          </a:p>
        </p:txBody>
      </p:sp>
      <p:sp>
        <p:nvSpPr>
          <p:cNvPr id="7" name="TextBox 6">
            <a:extLst>
              <a:ext uri="{FF2B5EF4-FFF2-40B4-BE49-F238E27FC236}">
                <a16:creationId xmlns:a16="http://schemas.microsoft.com/office/drawing/2014/main" id="{3F642D65-388E-E1C5-F830-326E82B90C09}"/>
              </a:ext>
            </a:extLst>
          </p:cNvPr>
          <p:cNvSpPr txBox="1"/>
          <p:nvPr/>
        </p:nvSpPr>
        <p:spPr>
          <a:xfrm>
            <a:off x="1554557" y="2799745"/>
            <a:ext cx="482761" cy="369332"/>
          </a:xfrm>
          <a:prstGeom prst="rect">
            <a:avLst/>
          </a:prstGeom>
          <a:noFill/>
        </p:spPr>
        <p:txBody>
          <a:bodyPr wrap="none" rtlCol="0">
            <a:spAutoFit/>
          </a:bodyPr>
          <a:lstStyle/>
          <a:p>
            <a:r>
              <a:rPr lang="en-US" dirty="0"/>
              <a:t>ST</a:t>
            </a:r>
          </a:p>
        </p:txBody>
      </p:sp>
      <p:pic>
        <p:nvPicPr>
          <p:cNvPr id="8" name="Graphic 7" descr="Document with solid fill">
            <a:extLst>
              <a:ext uri="{FF2B5EF4-FFF2-40B4-BE49-F238E27FC236}">
                <a16:creationId xmlns:a16="http://schemas.microsoft.com/office/drawing/2014/main" id="{4014E48B-D86B-0BE8-FA1F-4CB3060250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18898" y="3823178"/>
            <a:ext cx="914400" cy="914400"/>
          </a:xfrm>
          <a:prstGeom prst="rect">
            <a:avLst/>
          </a:prstGeom>
        </p:spPr>
      </p:pic>
      <p:sp>
        <p:nvSpPr>
          <p:cNvPr id="9" name="TextBox 8">
            <a:extLst>
              <a:ext uri="{FF2B5EF4-FFF2-40B4-BE49-F238E27FC236}">
                <a16:creationId xmlns:a16="http://schemas.microsoft.com/office/drawing/2014/main" id="{849332B4-108D-88BF-FB63-D0F193C3EC94}"/>
              </a:ext>
            </a:extLst>
          </p:cNvPr>
          <p:cNvSpPr txBox="1"/>
          <p:nvPr/>
        </p:nvSpPr>
        <p:spPr>
          <a:xfrm>
            <a:off x="282734" y="4722967"/>
            <a:ext cx="3026406" cy="369332"/>
          </a:xfrm>
          <a:prstGeom prst="rect">
            <a:avLst/>
          </a:prstGeom>
          <a:noFill/>
        </p:spPr>
        <p:txBody>
          <a:bodyPr wrap="none" rtlCol="0">
            <a:spAutoFit/>
          </a:bodyPr>
          <a:lstStyle/>
          <a:p>
            <a:r>
              <a:rPr lang="en-US" dirty="0"/>
              <a:t>TL words generated so far</a:t>
            </a:r>
          </a:p>
        </p:txBody>
      </p:sp>
      <p:sp>
        <p:nvSpPr>
          <p:cNvPr id="10" name="Right Arrow 9">
            <a:extLst>
              <a:ext uri="{FF2B5EF4-FFF2-40B4-BE49-F238E27FC236}">
                <a16:creationId xmlns:a16="http://schemas.microsoft.com/office/drawing/2014/main" id="{90B26CEA-D3CE-414A-8EDC-91CC08D3696E}"/>
              </a:ext>
            </a:extLst>
          </p:cNvPr>
          <p:cNvSpPr/>
          <p:nvPr/>
        </p:nvSpPr>
        <p:spPr>
          <a:xfrm>
            <a:off x="2675884" y="4028923"/>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F4DB763B-670A-880F-CE26-1C1BF5E82C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0080" y="3549522"/>
            <a:ext cx="1989291" cy="1318348"/>
          </a:xfrm>
          <a:prstGeom prst="rect">
            <a:avLst/>
          </a:prstGeom>
        </p:spPr>
      </p:pic>
      <p:sp>
        <p:nvSpPr>
          <p:cNvPr id="13" name="Up Arrow 12">
            <a:extLst>
              <a:ext uri="{FF2B5EF4-FFF2-40B4-BE49-F238E27FC236}">
                <a16:creationId xmlns:a16="http://schemas.microsoft.com/office/drawing/2014/main" id="{A23B279A-E3DA-F79B-6169-6E86CD015766}"/>
              </a:ext>
            </a:extLst>
          </p:cNvPr>
          <p:cNvSpPr/>
          <p:nvPr/>
        </p:nvSpPr>
        <p:spPr>
          <a:xfrm flipV="1">
            <a:off x="4267517" y="2850421"/>
            <a:ext cx="588724" cy="48198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 Arrow 15">
            <a:extLst>
              <a:ext uri="{FF2B5EF4-FFF2-40B4-BE49-F238E27FC236}">
                <a16:creationId xmlns:a16="http://schemas.microsoft.com/office/drawing/2014/main" id="{5CFEF692-91C1-B394-D74D-B916722CAE60}"/>
              </a:ext>
            </a:extLst>
          </p:cNvPr>
          <p:cNvSpPr/>
          <p:nvPr/>
        </p:nvSpPr>
        <p:spPr>
          <a:xfrm flipV="1">
            <a:off x="4284669" y="4820804"/>
            <a:ext cx="588724" cy="48198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1AE7CC2-1473-481E-5655-A2BE56293460}"/>
              </a:ext>
            </a:extLst>
          </p:cNvPr>
          <p:cNvSpPr txBox="1"/>
          <p:nvPr/>
        </p:nvSpPr>
        <p:spPr>
          <a:xfrm>
            <a:off x="3549456" y="1500281"/>
            <a:ext cx="2515882" cy="369332"/>
          </a:xfrm>
          <a:prstGeom prst="rect">
            <a:avLst/>
          </a:prstGeom>
          <a:noFill/>
        </p:spPr>
        <p:txBody>
          <a:bodyPr wrap="none" rtlCol="0">
            <a:spAutoFit/>
          </a:bodyPr>
          <a:lstStyle/>
          <a:p>
            <a:r>
              <a:rPr lang="en-US" dirty="0"/>
              <a:t>Specialized encoder 1</a:t>
            </a:r>
          </a:p>
        </p:txBody>
      </p:sp>
      <p:sp>
        <p:nvSpPr>
          <p:cNvPr id="15" name="TextBox 14">
            <a:extLst>
              <a:ext uri="{FF2B5EF4-FFF2-40B4-BE49-F238E27FC236}">
                <a16:creationId xmlns:a16="http://schemas.microsoft.com/office/drawing/2014/main" id="{A5FFB2BE-E8E4-147D-84D2-D8121AFA48B6}"/>
              </a:ext>
            </a:extLst>
          </p:cNvPr>
          <p:cNvSpPr txBox="1"/>
          <p:nvPr/>
        </p:nvSpPr>
        <p:spPr>
          <a:xfrm>
            <a:off x="3549456" y="3318803"/>
            <a:ext cx="2522294" cy="369332"/>
          </a:xfrm>
          <a:prstGeom prst="rect">
            <a:avLst/>
          </a:prstGeom>
          <a:noFill/>
        </p:spPr>
        <p:txBody>
          <a:bodyPr wrap="none" rtlCol="0">
            <a:spAutoFit/>
          </a:bodyPr>
          <a:lstStyle/>
          <a:p>
            <a:r>
              <a:rPr lang="en-US" dirty="0"/>
              <a:t>Specialized decoder 1</a:t>
            </a:r>
          </a:p>
        </p:txBody>
      </p:sp>
      <p:pic>
        <p:nvPicPr>
          <p:cNvPr id="17" name="Graphic 16" descr="Document with solid fill">
            <a:extLst>
              <a:ext uri="{FF2B5EF4-FFF2-40B4-BE49-F238E27FC236}">
                <a16:creationId xmlns:a16="http://schemas.microsoft.com/office/drawing/2014/main" id="{856C038D-25E5-AB34-ECF2-421E18B004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86585" y="1886921"/>
            <a:ext cx="914400" cy="914400"/>
          </a:xfrm>
          <a:prstGeom prst="rect">
            <a:avLst/>
          </a:prstGeom>
        </p:spPr>
      </p:pic>
      <p:sp>
        <p:nvSpPr>
          <p:cNvPr id="18" name="Right Arrow 17">
            <a:extLst>
              <a:ext uri="{FF2B5EF4-FFF2-40B4-BE49-F238E27FC236}">
                <a16:creationId xmlns:a16="http://schemas.microsoft.com/office/drawing/2014/main" id="{8520F195-6913-F8A2-28C0-B6F49CF0C5C4}"/>
              </a:ext>
            </a:extLst>
          </p:cNvPr>
          <p:cNvSpPr/>
          <p:nvPr/>
        </p:nvSpPr>
        <p:spPr>
          <a:xfrm>
            <a:off x="8343571" y="2007063"/>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1030B245-17DE-48FC-5E54-6109884EBC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27927" y="1684947"/>
            <a:ext cx="1989291" cy="1318348"/>
          </a:xfrm>
          <a:prstGeom prst="rect">
            <a:avLst/>
          </a:prstGeom>
        </p:spPr>
      </p:pic>
      <p:sp>
        <p:nvSpPr>
          <p:cNvPr id="20" name="TextBox 19">
            <a:extLst>
              <a:ext uri="{FF2B5EF4-FFF2-40B4-BE49-F238E27FC236}">
                <a16:creationId xmlns:a16="http://schemas.microsoft.com/office/drawing/2014/main" id="{D3C528D5-3D24-00D6-8F27-FBC3A8AF9269}"/>
              </a:ext>
            </a:extLst>
          </p:cNvPr>
          <p:cNvSpPr txBox="1"/>
          <p:nvPr/>
        </p:nvSpPr>
        <p:spPr>
          <a:xfrm>
            <a:off x="9422878" y="5553100"/>
            <a:ext cx="1564916" cy="369332"/>
          </a:xfrm>
          <a:prstGeom prst="rect">
            <a:avLst/>
          </a:prstGeom>
          <a:noFill/>
        </p:spPr>
        <p:txBody>
          <a:bodyPr wrap="none" rtlCol="0">
            <a:spAutoFit/>
          </a:bodyPr>
          <a:lstStyle/>
          <a:p>
            <a:r>
              <a:rPr lang="en-US" dirty="0"/>
              <a:t>Translation 2</a:t>
            </a:r>
          </a:p>
        </p:txBody>
      </p:sp>
      <p:sp>
        <p:nvSpPr>
          <p:cNvPr id="21" name="TextBox 20">
            <a:extLst>
              <a:ext uri="{FF2B5EF4-FFF2-40B4-BE49-F238E27FC236}">
                <a16:creationId xmlns:a16="http://schemas.microsoft.com/office/drawing/2014/main" id="{C6BCCDE4-67E2-90D1-A691-25A496CEE6E0}"/>
              </a:ext>
            </a:extLst>
          </p:cNvPr>
          <p:cNvSpPr txBox="1"/>
          <p:nvPr/>
        </p:nvSpPr>
        <p:spPr>
          <a:xfrm>
            <a:off x="7216809" y="2759777"/>
            <a:ext cx="482761" cy="369332"/>
          </a:xfrm>
          <a:prstGeom prst="rect">
            <a:avLst/>
          </a:prstGeom>
          <a:noFill/>
        </p:spPr>
        <p:txBody>
          <a:bodyPr wrap="none" rtlCol="0">
            <a:spAutoFit/>
          </a:bodyPr>
          <a:lstStyle/>
          <a:p>
            <a:r>
              <a:rPr lang="en-US" dirty="0"/>
              <a:t>ST</a:t>
            </a:r>
          </a:p>
        </p:txBody>
      </p:sp>
      <p:pic>
        <p:nvPicPr>
          <p:cNvPr id="22" name="Graphic 21" descr="Document with solid fill">
            <a:extLst>
              <a:ext uri="{FF2B5EF4-FFF2-40B4-BE49-F238E27FC236}">
                <a16:creationId xmlns:a16="http://schemas.microsoft.com/office/drawing/2014/main" id="{76356645-0C7A-854C-3664-12EE81B353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66745" y="3790579"/>
            <a:ext cx="914400" cy="914400"/>
          </a:xfrm>
          <a:prstGeom prst="rect">
            <a:avLst/>
          </a:prstGeom>
        </p:spPr>
      </p:pic>
      <p:sp>
        <p:nvSpPr>
          <p:cNvPr id="23" name="TextBox 22">
            <a:extLst>
              <a:ext uri="{FF2B5EF4-FFF2-40B4-BE49-F238E27FC236}">
                <a16:creationId xmlns:a16="http://schemas.microsoft.com/office/drawing/2014/main" id="{5381B3A3-7BE9-C224-348E-3D0177E5E030}"/>
              </a:ext>
            </a:extLst>
          </p:cNvPr>
          <p:cNvSpPr txBox="1"/>
          <p:nvPr/>
        </p:nvSpPr>
        <p:spPr>
          <a:xfrm>
            <a:off x="5889751" y="4677393"/>
            <a:ext cx="3026406" cy="369332"/>
          </a:xfrm>
          <a:prstGeom prst="rect">
            <a:avLst/>
          </a:prstGeom>
          <a:noFill/>
        </p:spPr>
        <p:txBody>
          <a:bodyPr wrap="none" rtlCol="0">
            <a:spAutoFit/>
          </a:bodyPr>
          <a:lstStyle/>
          <a:p>
            <a:r>
              <a:rPr lang="en-US" dirty="0"/>
              <a:t>TL words generated so far</a:t>
            </a:r>
          </a:p>
        </p:txBody>
      </p:sp>
      <p:sp>
        <p:nvSpPr>
          <p:cNvPr id="24" name="Right Arrow 23">
            <a:extLst>
              <a:ext uri="{FF2B5EF4-FFF2-40B4-BE49-F238E27FC236}">
                <a16:creationId xmlns:a16="http://schemas.microsoft.com/office/drawing/2014/main" id="{3B50232E-509D-16C2-666F-A238964BFAA4}"/>
              </a:ext>
            </a:extLst>
          </p:cNvPr>
          <p:cNvSpPr/>
          <p:nvPr/>
        </p:nvSpPr>
        <p:spPr>
          <a:xfrm>
            <a:off x="8323731" y="3996324"/>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90F74579-5205-F362-8FA6-21D7E3AE16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27927" y="3516923"/>
            <a:ext cx="1989291" cy="1318348"/>
          </a:xfrm>
          <a:prstGeom prst="rect">
            <a:avLst/>
          </a:prstGeom>
        </p:spPr>
      </p:pic>
      <p:sp>
        <p:nvSpPr>
          <p:cNvPr id="26" name="Up Arrow 25">
            <a:extLst>
              <a:ext uri="{FF2B5EF4-FFF2-40B4-BE49-F238E27FC236}">
                <a16:creationId xmlns:a16="http://schemas.microsoft.com/office/drawing/2014/main" id="{38CA5088-AD61-C479-F806-A0D90E070CCF}"/>
              </a:ext>
            </a:extLst>
          </p:cNvPr>
          <p:cNvSpPr/>
          <p:nvPr/>
        </p:nvSpPr>
        <p:spPr>
          <a:xfrm flipV="1">
            <a:off x="9915364" y="2817822"/>
            <a:ext cx="588724" cy="48198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p Arrow 38">
            <a:extLst>
              <a:ext uri="{FF2B5EF4-FFF2-40B4-BE49-F238E27FC236}">
                <a16:creationId xmlns:a16="http://schemas.microsoft.com/office/drawing/2014/main" id="{48570B1C-09D3-7A96-E3A3-F57E97C60D37}"/>
              </a:ext>
            </a:extLst>
          </p:cNvPr>
          <p:cNvSpPr/>
          <p:nvPr/>
        </p:nvSpPr>
        <p:spPr>
          <a:xfrm flipV="1">
            <a:off x="9932516" y="4788205"/>
            <a:ext cx="588724" cy="48198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BF224CC-D8BB-A47C-E00E-4FFF450AA276}"/>
              </a:ext>
            </a:extLst>
          </p:cNvPr>
          <p:cNvSpPr txBox="1"/>
          <p:nvPr/>
        </p:nvSpPr>
        <p:spPr>
          <a:xfrm>
            <a:off x="9197303" y="1467682"/>
            <a:ext cx="2562368" cy="369332"/>
          </a:xfrm>
          <a:prstGeom prst="rect">
            <a:avLst/>
          </a:prstGeom>
          <a:noFill/>
        </p:spPr>
        <p:txBody>
          <a:bodyPr wrap="none" rtlCol="0">
            <a:spAutoFit/>
          </a:bodyPr>
          <a:lstStyle/>
          <a:p>
            <a:r>
              <a:rPr lang="en-US" dirty="0"/>
              <a:t>Specialized encoder 2</a:t>
            </a:r>
          </a:p>
        </p:txBody>
      </p:sp>
      <p:sp>
        <p:nvSpPr>
          <p:cNvPr id="41" name="TextBox 40">
            <a:extLst>
              <a:ext uri="{FF2B5EF4-FFF2-40B4-BE49-F238E27FC236}">
                <a16:creationId xmlns:a16="http://schemas.microsoft.com/office/drawing/2014/main" id="{4121769F-7A23-5DD3-822A-480650D56CA8}"/>
              </a:ext>
            </a:extLst>
          </p:cNvPr>
          <p:cNvSpPr txBox="1"/>
          <p:nvPr/>
        </p:nvSpPr>
        <p:spPr>
          <a:xfrm>
            <a:off x="9197303" y="3286204"/>
            <a:ext cx="2568780" cy="369332"/>
          </a:xfrm>
          <a:prstGeom prst="rect">
            <a:avLst/>
          </a:prstGeom>
          <a:noFill/>
        </p:spPr>
        <p:txBody>
          <a:bodyPr wrap="none" rtlCol="0">
            <a:spAutoFit/>
          </a:bodyPr>
          <a:lstStyle/>
          <a:p>
            <a:r>
              <a:rPr lang="en-US" dirty="0"/>
              <a:t>Specialized decoder 2</a:t>
            </a:r>
          </a:p>
        </p:txBody>
      </p:sp>
      <p:sp>
        <p:nvSpPr>
          <p:cNvPr id="14" name="Footer Placeholder 13">
            <a:extLst>
              <a:ext uri="{FF2B5EF4-FFF2-40B4-BE49-F238E27FC236}">
                <a16:creationId xmlns:a16="http://schemas.microsoft.com/office/drawing/2014/main" id="{47C9EF1D-1A59-6EDF-6A11-4A68E17F03D5}"/>
              </a:ext>
            </a:extLst>
          </p:cNvPr>
          <p:cNvSpPr>
            <a:spLocks noGrp="1"/>
          </p:cNvSpPr>
          <p:nvPr>
            <p:ph type="ftr" sz="quarter" idx="11"/>
          </p:nvPr>
        </p:nvSpPr>
        <p:spPr/>
        <p:txBody>
          <a:bodyPr/>
          <a:lstStyle/>
          <a:p>
            <a:r>
              <a:rPr lang="en-US"/>
              <a:t>Artificial Intelligence and Financial Translation (Sai-cheong Siu, September 2023)</a:t>
            </a:r>
          </a:p>
        </p:txBody>
      </p:sp>
    </p:spTree>
    <p:extLst>
      <p:ext uri="{BB962C8B-B14F-4D97-AF65-F5344CB8AC3E}">
        <p14:creationId xmlns:p14="http://schemas.microsoft.com/office/powerpoint/2010/main" val="231395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9" grpId="0"/>
      <p:bldP spid="10" grpId="0" animBg="1"/>
      <p:bldP spid="13" grpId="0" animBg="1"/>
      <p:bldP spid="16" grpId="0" animBg="1"/>
      <p:bldP spid="11" grpId="0"/>
      <p:bldP spid="15" grpId="0"/>
      <p:bldP spid="18" grpId="0" animBg="1"/>
      <p:bldP spid="20" grpId="0"/>
      <p:bldP spid="21" grpId="0"/>
      <p:bldP spid="23" grpId="0"/>
      <p:bldP spid="24" grpId="0" animBg="1"/>
      <p:bldP spid="26" grpId="0" animBg="1"/>
      <p:bldP spid="39" grpId="0" animBg="1"/>
      <p:bldP spid="40" grpId="0"/>
      <p:bldP spid="4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D4A84-2B32-CFAF-A4E4-2418ACF8C4C9}"/>
              </a:ext>
            </a:extLst>
          </p:cNvPr>
          <p:cNvSpPr>
            <a:spLocks noGrp="1"/>
          </p:cNvSpPr>
          <p:nvPr>
            <p:ph type="title"/>
          </p:nvPr>
        </p:nvSpPr>
        <p:spPr>
          <a:xfrm>
            <a:off x="517870" y="978408"/>
            <a:ext cx="11674130" cy="4870457"/>
          </a:xfrm>
        </p:spPr>
        <p:txBody>
          <a:bodyPr/>
          <a:lstStyle/>
          <a:p>
            <a:r>
              <a:rPr lang="en-US" dirty="0"/>
              <a:t>Common types of networks</a:t>
            </a:r>
          </a:p>
        </p:txBody>
      </p:sp>
      <p:sp>
        <p:nvSpPr>
          <p:cNvPr id="4" name="Rounded Rectangle 3">
            <a:extLst>
              <a:ext uri="{FF2B5EF4-FFF2-40B4-BE49-F238E27FC236}">
                <a16:creationId xmlns:a16="http://schemas.microsoft.com/office/drawing/2014/main" id="{D56BC605-7412-FD95-A457-C0353F8DAD04}"/>
              </a:ext>
            </a:extLst>
          </p:cNvPr>
          <p:cNvSpPr/>
          <p:nvPr/>
        </p:nvSpPr>
        <p:spPr>
          <a:xfrm>
            <a:off x="899675" y="2031701"/>
            <a:ext cx="3027384" cy="11176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1. Recurrent Neural Networks (RNN)</a:t>
            </a:r>
          </a:p>
        </p:txBody>
      </p:sp>
      <p:sp>
        <p:nvSpPr>
          <p:cNvPr id="5" name="Rounded Rectangle 4">
            <a:extLst>
              <a:ext uri="{FF2B5EF4-FFF2-40B4-BE49-F238E27FC236}">
                <a16:creationId xmlns:a16="http://schemas.microsoft.com/office/drawing/2014/main" id="{E10D3A8C-0AFC-1269-F114-C943FD7FA13E}"/>
              </a:ext>
            </a:extLst>
          </p:cNvPr>
          <p:cNvSpPr/>
          <p:nvPr/>
        </p:nvSpPr>
        <p:spPr>
          <a:xfrm>
            <a:off x="4493772" y="2031701"/>
            <a:ext cx="3027383" cy="11176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2. Convolutional Neural Networks (CNN)</a:t>
            </a:r>
          </a:p>
        </p:txBody>
      </p:sp>
      <p:sp>
        <p:nvSpPr>
          <p:cNvPr id="6" name="Rounded Rectangle 5">
            <a:extLst>
              <a:ext uri="{FF2B5EF4-FFF2-40B4-BE49-F238E27FC236}">
                <a16:creationId xmlns:a16="http://schemas.microsoft.com/office/drawing/2014/main" id="{493EE5A0-777D-F393-145B-19C67223C980}"/>
              </a:ext>
            </a:extLst>
          </p:cNvPr>
          <p:cNvSpPr/>
          <p:nvPr/>
        </p:nvSpPr>
        <p:spPr>
          <a:xfrm>
            <a:off x="8087868" y="2031701"/>
            <a:ext cx="3027383" cy="11176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3. Self-attention Neural Networks (e.g., Transformer)</a:t>
            </a:r>
          </a:p>
        </p:txBody>
      </p:sp>
      <p:sp>
        <p:nvSpPr>
          <p:cNvPr id="7" name="TextBox 6">
            <a:extLst>
              <a:ext uri="{FF2B5EF4-FFF2-40B4-BE49-F238E27FC236}">
                <a16:creationId xmlns:a16="http://schemas.microsoft.com/office/drawing/2014/main" id="{7224FD09-A0EC-5FE8-C98B-4548A15CE0BA}"/>
              </a:ext>
            </a:extLst>
          </p:cNvPr>
          <p:cNvSpPr txBox="1"/>
          <p:nvPr/>
        </p:nvSpPr>
        <p:spPr>
          <a:xfrm>
            <a:off x="8087867" y="3303855"/>
            <a:ext cx="3027384" cy="646331"/>
          </a:xfrm>
          <a:prstGeom prst="rect">
            <a:avLst/>
          </a:prstGeom>
          <a:noFill/>
          <a:ln>
            <a:solidFill>
              <a:schemeClr val="accent2"/>
            </a:solidFill>
          </a:ln>
        </p:spPr>
        <p:txBody>
          <a:bodyPr wrap="square">
            <a:spAutoFit/>
          </a:bodyPr>
          <a:lstStyle/>
          <a:p>
            <a:pPr algn="ctr"/>
            <a:r>
              <a:rPr lang="en-HK" sz="1800" dirty="0">
                <a:effectLst/>
              </a:rPr>
              <a:t>Multi-head Attention with Queries, Keys and Values </a:t>
            </a:r>
            <a:endParaRPr lang="en-HK" dirty="0"/>
          </a:p>
        </p:txBody>
      </p:sp>
      <p:pic>
        <p:nvPicPr>
          <p:cNvPr id="12" name="Graphic 11">
            <a:extLst>
              <a:ext uri="{FF2B5EF4-FFF2-40B4-BE49-F238E27FC236}">
                <a16:creationId xmlns:a16="http://schemas.microsoft.com/office/drawing/2014/main" id="{32831AF9-3C69-0FEC-5A17-F97F218BA9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40682" y="4605488"/>
            <a:ext cx="4033448" cy="1049874"/>
          </a:xfrm>
          <a:prstGeom prst="rect">
            <a:avLst/>
          </a:prstGeom>
        </p:spPr>
      </p:pic>
      <p:pic>
        <p:nvPicPr>
          <p:cNvPr id="16" name="Picture 15">
            <a:extLst>
              <a:ext uri="{FF2B5EF4-FFF2-40B4-BE49-F238E27FC236}">
                <a16:creationId xmlns:a16="http://schemas.microsoft.com/office/drawing/2014/main" id="{3F6DD9EC-FD36-6D4E-2446-F564A23F18E0}"/>
              </a:ext>
            </a:extLst>
          </p:cNvPr>
          <p:cNvPicPr>
            <a:picLocks noChangeAspect="1"/>
          </p:cNvPicPr>
          <p:nvPr/>
        </p:nvPicPr>
        <p:blipFill>
          <a:blip r:embed="rId4"/>
          <a:stretch>
            <a:fillRect/>
          </a:stretch>
        </p:blipFill>
        <p:spPr>
          <a:xfrm>
            <a:off x="4708776" y="4872439"/>
            <a:ext cx="2597378" cy="726039"/>
          </a:xfrm>
          <a:prstGeom prst="rect">
            <a:avLst/>
          </a:prstGeom>
        </p:spPr>
      </p:pic>
      <p:sp>
        <p:nvSpPr>
          <p:cNvPr id="17" name="TextBox 16">
            <a:extLst>
              <a:ext uri="{FF2B5EF4-FFF2-40B4-BE49-F238E27FC236}">
                <a16:creationId xmlns:a16="http://schemas.microsoft.com/office/drawing/2014/main" id="{C034678B-93F1-F5C6-D203-7A6B95081F1D}"/>
              </a:ext>
            </a:extLst>
          </p:cNvPr>
          <p:cNvSpPr txBox="1"/>
          <p:nvPr/>
        </p:nvSpPr>
        <p:spPr>
          <a:xfrm>
            <a:off x="4493771" y="3303856"/>
            <a:ext cx="3027384" cy="646331"/>
          </a:xfrm>
          <a:prstGeom prst="rect">
            <a:avLst/>
          </a:prstGeom>
          <a:noFill/>
          <a:ln>
            <a:solidFill>
              <a:schemeClr val="accent6"/>
            </a:solidFill>
          </a:ln>
        </p:spPr>
        <p:txBody>
          <a:bodyPr wrap="square">
            <a:spAutoFit/>
          </a:bodyPr>
          <a:lstStyle/>
          <a:p>
            <a:pPr algn="ctr"/>
            <a:r>
              <a:rPr lang="en-HK" dirty="0"/>
              <a:t>O</a:t>
            </a:r>
            <a:r>
              <a:rPr lang="en-HK" sz="1800" dirty="0">
                <a:effectLst/>
              </a:rPr>
              <a:t>ne-dimensional convolutional layer </a:t>
            </a:r>
            <a:endParaRPr lang="en-HK" dirty="0"/>
          </a:p>
        </p:txBody>
      </p:sp>
      <p:sp>
        <p:nvSpPr>
          <p:cNvPr id="27" name="TextBox 26">
            <a:extLst>
              <a:ext uri="{FF2B5EF4-FFF2-40B4-BE49-F238E27FC236}">
                <a16:creationId xmlns:a16="http://schemas.microsoft.com/office/drawing/2014/main" id="{C8637E3E-D51B-901D-5A35-B32F71D22FCA}"/>
              </a:ext>
            </a:extLst>
          </p:cNvPr>
          <p:cNvSpPr txBox="1"/>
          <p:nvPr/>
        </p:nvSpPr>
        <p:spPr>
          <a:xfrm>
            <a:off x="899675" y="3308139"/>
            <a:ext cx="3027384" cy="646331"/>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HK" dirty="0"/>
              <a:t>Bidirectional RNN with Attention</a:t>
            </a:r>
          </a:p>
        </p:txBody>
      </p:sp>
      <p:pic>
        <p:nvPicPr>
          <p:cNvPr id="32" name="Graphic 31">
            <a:extLst>
              <a:ext uri="{FF2B5EF4-FFF2-40B4-BE49-F238E27FC236}">
                <a16:creationId xmlns:a16="http://schemas.microsoft.com/office/drawing/2014/main" id="{56D9DD41-4E39-8557-9528-739AAF2233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4678" y="4514594"/>
            <a:ext cx="2597377" cy="1445157"/>
          </a:xfrm>
          <a:prstGeom prst="rect">
            <a:avLst/>
          </a:prstGeom>
        </p:spPr>
      </p:pic>
      <p:sp>
        <p:nvSpPr>
          <p:cNvPr id="38" name="TextBox 37">
            <a:extLst>
              <a:ext uri="{FF2B5EF4-FFF2-40B4-BE49-F238E27FC236}">
                <a16:creationId xmlns:a16="http://schemas.microsoft.com/office/drawing/2014/main" id="{9C6D37FB-5709-0B05-36DB-4C8463BA9688}"/>
              </a:ext>
            </a:extLst>
          </p:cNvPr>
          <p:cNvSpPr txBox="1"/>
          <p:nvPr/>
        </p:nvSpPr>
        <p:spPr>
          <a:xfrm>
            <a:off x="899675" y="4065356"/>
            <a:ext cx="1133644" cy="369332"/>
          </a:xfrm>
          <a:prstGeom prst="rect">
            <a:avLst/>
          </a:prstGeom>
          <a:noFill/>
        </p:spPr>
        <p:txBody>
          <a:bodyPr wrap="none" rtlCol="0">
            <a:spAutoFit/>
          </a:bodyPr>
          <a:lstStyle/>
          <a:p>
            <a:r>
              <a:rPr lang="en-US" dirty="0"/>
              <a:t>Example:</a:t>
            </a:r>
          </a:p>
        </p:txBody>
      </p:sp>
      <p:sp>
        <p:nvSpPr>
          <p:cNvPr id="39" name="TextBox 38">
            <a:extLst>
              <a:ext uri="{FF2B5EF4-FFF2-40B4-BE49-F238E27FC236}">
                <a16:creationId xmlns:a16="http://schemas.microsoft.com/office/drawing/2014/main" id="{9225752D-7384-08CC-660E-1980ED1DA5ED}"/>
              </a:ext>
            </a:extLst>
          </p:cNvPr>
          <p:cNvSpPr txBox="1"/>
          <p:nvPr/>
        </p:nvSpPr>
        <p:spPr>
          <a:xfrm>
            <a:off x="4493773" y="4067119"/>
            <a:ext cx="1133644" cy="369332"/>
          </a:xfrm>
          <a:prstGeom prst="rect">
            <a:avLst/>
          </a:prstGeom>
          <a:noFill/>
        </p:spPr>
        <p:txBody>
          <a:bodyPr wrap="none" rtlCol="0">
            <a:spAutoFit/>
          </a:bodyPr>
          <a:lstStyle/>
          <a:p>
            <a:r>
              <a:rPr lang="en-US" dirty="0"/>
              <a:t>Example:</a:t>
            </a:r>
          </a:p>
        </p:txBody>
      </p:sp>
      <p:sp>
        <p:nvSpPr>
          <p:cNvPr id="40" name="TextBox 39">
            <a:extLst>
              <a:ext uri="{FF2B5EF4-FFF2-40B4-BE49-F238E27FC236}">
                <a16:creationId xmlns:a16="http://schemas.microsoft.com/office/drawing/2014/main" id="{39613EFD-2413-F157-ECBE-8CE3DE662386}"/>
              </a:ext>
            </a:extLst>
          </p:cNvPr>
          <p:cNvSpPr txBox="1"/>
          <p:nvPr/>
        </p:nvSpPr>
        <p:spPr>
          <a:xfrm>
            <a:off x="8087871" y="4057311"/>
            <a:ext cx="1133644" cy="369332"/>
          </a:xfrm>
          <a:prstGeom prst="rect">
            <a:avLst/>
          </a:prstGeom>
          <a:noFill/>
        </p:spPr>
        <p:txBody>
          <a:bodyPr wrap="none" rtlCol="0">
            <a:spAutoFit/>
          </a:bodyPr>
          <a:lstStyle/>
          <a:p>
            <a:r>
              <a:rPr lang="en-US" dirty="0"/>
              <a:t>Example:</a:t>
            </a:r>
          </a:p>
        </p:txBody>
      </p:sp>
      <p:sp>
        <p:nvSpPr>
          <p:cNvPr id="3" name="Rounded Rectangular Callout 2">
            <a:extLst>
              <a:ext uri="{FF2B5EF4-FFF2-40B4-BE49-F238E27FC236}">
                <a16:creationId xmlns:a16="http://schemas.microsoft.com/office/drawing/2014/main" id="{E9EB180C-1D42-DDDE-2D7A-47BCE4AC56A8}"/>
              </a:ext>
            </a:extLst>
          </p:cNvPr>
          <p:cNvSpPr/>
          <p:nvPr/>
        </p:nvSpPr>
        <p:spPr>
          <a:xfrm>
            <a:off x="9826357" y="1207976"/>
            <a:ext cx="1634182" cy="702733"/>
          </a:xfrm>
          <a:prstGeom prst="wedgeRoundRectCallout">
            <a:avLst>
              <a:gd name="adj1" fmla="val -34632"/>
              <a:gd name="adj2" fmla="val 7627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err="1"/>
              <a:t>ChatGPT</a:t>
            </a:r>
            <a:endParaRPr lang="en-US" sz="2400" dirty="0"/>
          </a:p>
        </p:txBody>
      </p:sp>
      <p:pic>
        <p:nvPicPr>
          <p:cNvPr id="8" name="Graphic 7">
            <a:extLst>
              <a:ext uri="{FF2B5EF4-FFF2-40B4-BE49-F238E27FC236}">
                <a16:creationId xmlns:a16="http://schemas.microsoft.com/office/drawing/2014/main" id="{7B9B8564-3156-44B7-70BD-71986F7424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40682" y="775434"/>
            <a:ext cx="1625751" cy="1077422"/>
          </a:xfrm>
          <a:prstGeom prst="rect">
            <a:avLst/>
          </a:prstGeom>
        </p:spPr>
      </p:pic>
      <p:sp>
        <p:nvSpPr>
          <p:cNvPr id="9" name="Rectangle 8">
            <a:extLst>
              <a:ext uri="{FF2B5EF4-FFF2-40B4-BE49-F238E27FC236}">
                <a16:creationId xmlns:a16="http://schemas.microsoft.com/office/drawing/2014/main" id="{C14E7E83-3CBF-EB27-45A7-F9571E3F72CE}"/>
              </a:ext>
            </a:extLst>
          </p:cNvPr>
          <p:cNvSpPr/>
          <p:nvPr/>
        </p:nvSpPr>
        <p:spPr>
          <a:xfrm>
            <a:off x="636104" y="1852856"/>
            <a:ext cx="3523139" cy="419898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D60DA1-7961-24E9-F2B9-AB7E164C9861}"/>
              </a:ext>
            </a:extLst>
          </p:cNvPr>
          <p:cNvSpPr/>
          <p:nvPr/>
        </p:nvSpPr>
        <p:spPr>
          <a:xfrm>
            <a:off x="7617599" y="1852856"/>
            <a:ext cx="4056531" cy="41989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2465CA66-E3CB-0C3C-AE88-9E49B76653FD}"/>
              </a:ext>
            </a:extLst>
          </p:cNvPr>
          <p:cNvSpPr>
            <a:spLocks noGrp="1"/>
          </p:cNvSpPr>
          <p:nvPr>
            <p:ph type="ftr" sz="quarter" idx="11"/>
          </p:nvPr>
        </p:nvSpPr>
        <p:spPr/>
        <p:txBody>
          <a:bodyPr/>
          <a:lstStyle/>
          <a:p>
            <a:r>
              <a:rPr lang="en-US"/>
              <a:t>Artificial Intelligence and Financial Translation (Sai-cheong Siu, September 2023)</a:t>
            </a:r>
          </a:p>
        </p:txBody>
      </p:sp>
    </p:spTree>
    <p:extLst>
      <p:ext uri="{BB962C8B-B14F-4D97-AF65-F5344CB8AC3E}">
        <p14:creationId xmlns:p14="http://schemas.microsoft.com/office/powerpoint/2010/main" val="89052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K" sz="3600" dirty="0"/>
              <a:t>Example 1</a:t>
            </a:r>
            <a:endParaRPr lang="en-US" sz="3600" dirty="0"/>
          </a:p>
        </p:txBody>
      </p:sp>
      <p:sp>
        <p:nvSpPr>
          <p:cNvPr id="3" name="Content Placeholder 2"/>
          <p:cNvSpPr>
            <a:spLocks noGrp="1"/>
          </p:cNvSpPr>
          <p:nvPr>
            <p:ph idx="1"/>
          </p:nvPr>
        </p:nvSpPr>
        <p:spPr>
          <a:xfrm>
            <a:off x="565150" y="1661880"/>
            <a:ext cx="10168128" cy="4092594"/>
          </a:xfrm>
        </p:spPr>
        <p:txBody>
          <a:bodyPr>
            <a:noAutofit/>
          </a:bodyPr>
          <a:lstStyle/>
          <a:p>
            <a:pPr marL="0" indent="0" algn="just">
              <a:lnSpc>
                <a:spcPct val="120000"/>
              </a:lnSpc>
              <a:buNone/>
            </a:pPr>
            <a:r>
              <a:rPr lang="en-US" altLang="zh-CN" sz="2800" b="1" dirty="0">
                <a:ea typeface="Microsoft JhengHei UI" panose="020B0604030504040204" pitchFamily="34" charset="-120"/>
                <a:cs typeface="Arial" panose="020B0604020202020204" pitchFamily="34" charset="0"/>
              </a:rPr>
              <a:t>Source Text</a:t>
            </a:r>
          </a:p>
          <a:p>
            <a:pPr marL="0" indent="0" algn="just">
              <a:lnSpc>
                <a:spcPct val="120000"/>
              </a:lnSpc>
              <a:buNone/>
            </a:pPr>
            <a:r>
              <a:rPr lang="en-US" altLang="zh-HK" sz="2800" dirty="0">
                <a:ea typeface="Microsoft JhengHei UI" panose="020B0604030504040204" pitchFamily="34" charset="-120"/>
                <a:cs typeface="Arial" panose="020B0604020202020204" pitchFamily="34" charset="0"/>
              </a:rPr>
              <a:t>You should rely only on the information contained in this prospectus and the related Application Forms to make your investment decision.</a:t>
            </a:r>
            <a:endParaRPr lang="en-US" altLang="zh-CN" sz="2800" dirty="0">
              <a:ea typeface="Microsoft JhengHei UI" panose="020B0604030504040204" pitchFamily="34" charset="-120"/>
              <a:cs typeface="Arial" panose="020B0604020202020204" pitchFamily="34" charset="0"/>
            </a:endParaRPr>
          </a:p>
          <a:p>
            <a:pPr marL="0" indent="0" algn="just">
              <a:lnSpc>
                <a:spcPct val="120000"/>
              </a:lnSpc>
              <a:buNone/>
            </a:pPr>
            <a:r>
              <a:rPr lang="en-US" altLang="zh-CN" sz="2800" b="1" dirty="0">
                <a:ea typeface="Microsoft JhengHei UI" panose="020B0604030504040204" pitchFamily="34" charset="-120"/>
                <a:cs typeface="Arial" panose="020B0604020202020204" pitchFamily="34" charset="0"/>
              </a:rPr>
              <a:t>Human Translation</a:t>
            </a:r>
          </a:p>
          <a:p>
            <a:pPr marL="0" indent="0" algn="just">
              <a:lnSpc>
                <a:spcPct val="120000"/>
              </a:lnSpc>
              <a:buNone/>
            </a:pPr>
            <a:r>
              <a:rPr lang="zh-TW" altLang="en-US" sz="2800" dirty="0">
                <a:ea typeface="Microsoft JhengHei UI" panose="020B0604030504040204" pitchFamily="34" charset="-120"/>
                <a:cs typeface="Arial" panose="020B0604020202020204" pitchFamily="34" charset="0"/>
              </a:rPr>
              <a:t>閣下應僅依賴本招股章程及相關申請表格所載的資料作出投資決定。</a:t>
            </a:r>
            <a:endParaRPr lang="en-US" altLang="zh-CN" sz="2800" dirty="0">
              <a:ea typeface="Microsoft JhengHei UI" panose="020B0604030504040204" pitchFamily="34" charset="-120"/>
              <a:cs typeface="Arial" panose="020B0604020202020204" pitchFamily="34" charset="0"/>
            </a:endParaRPr>
          </a:p>
          <a:p>
            <a:pPr marL="0" indent="0">
              <a:lnSpc>
                <a:spcPct val="120000"/>
              </a:lnSpc>
              <a:buNone/>
            </a:pPr>
            <a:endParaRPr lang="en-US" altLang="zh-CN" sz="2800" dirty="0">
              <a:ea typeface="Microsoft JhengHei UI" panose="020B0604030504040204" pitchFamily="34" charset="-120"/>
              <a:cs typeface="Arial" panose="020B0604020202020204" pitchFamily="34" charset="0"/>
            </a:endParaRPr>
          </a:p>
          <a:p>
            <a:pPr marL="0" indent="0" algn="just">
              <a:lnSpc>
                <a:spcPct val="120000"/>
              </a:lnSpc>
              <a:buNone/>
            </a:pPr>
            <a:endParaRPr lang="en-US" altLang="zh-CN" sz="2800" dirty="0">
              <a:ea typeface="Microsoft JhengHei UI" panose="020B0604030504040204" pitchFamily="34" charset="-120"/>
              <a:cs typeface="Arial" panose="020B0604020202020204" pitchFamily="34" charset="0"/>
            </a:endParaRPr>
          </a:p>
        </p:txBody>
      </p:sp>
      <p:sp>
        <p:nvSpPr>
          <p:cNvPr id="4" name="Footer Placeholder 3">
            <a:extLst>
              <a:ext uri="{FF2B5EF4-FFF2-40B4-BE49-F238E27FC236}">
                <a16:creationId xmlns:a16="http://schemas.microsoft.com/office/drawing/2014/main" id="{0B5275AF-B559-E0AA-A661-D73271542AE5}"/>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8132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K" sz="3600" dirty="0"/>
              <a:t>Example 1</a:t>
            </a:r>
            <a:endParaRPr lang="en-US" sz="3600" dirty="0"/>
          </a:p>
        </p:txBody>
      </p:sp>
      <p:sp>
        <p:nvSpPr>
          <p:cNvPr id="3" name="Content Placeholder 2"/>
          <p:cNvSpPr>
            <a:spLocks noGrp="1"/>
          </p:cNvSpPr>
          <p:nvPr>
            <p:ph idx="1"/>
          </p:nvPr>
        </p:nvSpPr>
        <p:spPr>
          <a:xfrm>
            <a:off x="565150" y="1457599"/>
            <a:ext cx="10168128" cy="4602046"/>
          </a:xfrm>
        </p:spPr>
        <p:txBody>
          <a:bodyPr>
            <a:noAutofit/>
          </a:bodyPr>
          <a:lstStyle/>
          <a:p>
            <a:pPr marL="0" indent="0">
              <a:lnSpc>
                <a:spcPct val="120000"/>
              </a:lnSpc>
              <a:buNone/>
            </a:pPr>
            <a:r>
              <a:rPr lang="en-US" altLang="zh-HK" sz="2800" b="1" dirty="0">
                <a:ea typeface="Microsoft JhengHei UI" panose="020B0604030504040204" pitchFamily="34" charset="-120"/>
                <a:cs typeface="Arial" panose="020B0604020202020204" pitchFamily="34" charset="0"/>
              </a:rPr>
              <a:t>A famous online MT engine</a:t>
            </a:r>
            <a:endParaRPr lang="zh-TW" altLang="zh-HK" sz="2800" dirty="0">
              <a:ea typeface="Microsoft JhengHei UI" panose="020B0604030504040204" pitchFamily="34" charset="-120"/>
              <a:cs typeface="Arial" panose="020B0604020202020204" pitchFamily="34" charset="0"/>
            </a:endParaRPr>
          </a:p>
          <a:p>
            <a:pPr marL="0" indent="0">
              <a:lnSpc>
                <a:spcPct val="120000"/>
              </a:lnSpc>
              <a:buNone/>
            </a:pPr>
            <a:r>
              <a:rPr lang="zh-TW" altLang="zh-HK" sz="2800" dirty="0">
                <a:solidFill>
                  <a:srgbClr val="FF0000"/>
                </a:solidFill>
                <a:ea typeface="Microsoft JhengHei UI" panose="020B0604030504040204" pitchFamily="34" charset="-120"/>
                <a:cs typeface="Arial" panose="020B0604020202020204" pitchFamily="34" charset="0"/>
              </a:rPr>
              <a:t>您</a:t>
            </a:r>
            <a:r>
              <a:rPr lang="zh-TW" altLang="zh-HK" sz="2800" dirty="0">
                <a:ea typeface="Microsoft JhengHei UI" panose="020B0604030504040204" pitchFamily="34" charset="-120"/>
                <a:cs typeface="Arial" panose="020B0604020202020204" pitchFamily="34" charset="0"/>
              </a:rPr>
              <a:t>應僅依賴本</a:t>
            </a:r>
            <a:r>
              <a:rPr lang="zh-TW" altLang="zh-HK" sz="2800" dirty="0">
                <a:solidFill>
                  <a:srgbClr val="FF0000"/>
                </a:solidFill>
                <a:ea typeface="Microsoft JhengHei UI" panose="020B0604030504040204" pitchFamily="34" charset="-120"/>
                <a:cs typeface="Arial" panose="020B0604020202020204" pitchFamily="34" charset="0"/>
              </a:rPr>
              <a:t>招股說明書</a:t>
            </a:r>
            <a:r>
              <a:rPr lang="zh-TW" altLang="zh-HK" sz="2800" dirty="0">
                <a:ea typeface="Microsoft JhengHei UI" panose="020B0604030504040204" pitchFamily="34" charset="-120"/>
                <a:cs typeface="Arial" panose="020B0604020202020204" pitchFamily="34" charset="0"/>
              </a:rPr>
              <a:t>中包含的</a:t>
            </a:r>
            <a:r>
              <a:rPr lang="zh-TW" altLang="zh-HK" sz="2800" dirty="0">
                <a:solidFill>
                  <a:srgbClr val="FF0000"/>
                </a:solidFill>
                <a:ea typeface="Microsoft JhengHei UI" panose="020B0604030504040204" pitchFamily="34" charset="-120"/>
                <a:cs typeface="Arial" panose="020B0604020202020204" pitchFamily="34" charset="0"/>
              </a:rPr>
              <a:t>信息</a:t>
            </a:r>
            <a:r>
              <a:rPr lang="zh-TW" altLang="zh-HK" sz="2800" dirty="0">
                <a:ea typeface="Microsoft JhengHei UI" panose="020B0604030504040204" pitchFamily="34" charset="-120"/>
                <a:cs typeface="Arial" panose="020B0604020202020204" pitchFamily="34" charset="0"/>
              </a:rPr>
              <a:t>和相關的申請表來做出</a:t>
            </a:r>
            <a:r>
              <a:rPr lang="zh-TW" altLang="zh-HK" sz="2800" dirty="0">
                <a:solidFill>
                  <a:srgbClr val="FF0000"/>
                </a:solidFill>
                <a:ea typeface="Microsoft JhengHei UI" panose="020B0604030504040204" pitchFamily="34" charset="-120"/>
                <a:cs typeface="Arial" panose="020B0604020202020204" pitchFamily="34" charset="0"/>
              </a:rPr>
              <a:t>您的</a:t>
            </a:r>
            <a:r>
              <a:rPr lang="zh-TW" altLang="zh-HK" sz="2800" dirty="0">
                <a:ea typeface="Microsoft JhengHei UI" panose="020B0604030504040204" pitchFamily="34" charset="-120"/>
                <a:cs typeface="Arial" panose="020B0604020202020204" pitchFamily="34" charset="0"/>
              </a:rPr>
              <a:t>投資決定。</a:t>
            </a:r>
            <a:endParaRPr lang="en-US" altLang="zh-TW" sz="2800" dirty="0">
              <a:ea typeface="Microsoft JhengHei UI" panose="020B0604030504040204" pitchFamily="34" charset="-120"/>
              <a:cs typeface="Arial" panose="020B0604020202020204" pitchFamily="34" charset="0"/>
            </a:endParaRPr>
          </a:p>
          <a:p>
            <a:pPr marL="0" indent="0" algn="just">
              <a:lnSpc>
                <a:spcPct val="120000"/>
              </a:lnSpc>
              <a:buNone/>
            </a:pPr>
            <a:r>
              <a:rPr lang="en-US" altLang="zh-CN" sz="2800" b="1" dirty="0">
                <a:ea typeface="Microsoft JhengHei UI" panose="020B0604030504040204" pitchFamily="34" charset="-120"/>
                <a:cs typeface="Arial" panose="020B0604020202020204" pitchFamily="34" charset="0"/>
              </a:rPr>
              <a:t>Our Translations</a:t>
            </a:r>
          </a:p>
          <a:p>
            <a:pPr marL="514350" indent="-514350" algn="just">
              <a:lnSpc>
                <a:spcPct val="120000"/>
              </a:lnSpc>
              <a:buAutoNum type="arabicPeriod"/>
            </a:pPr>
            <a:r>
              <a:rPr lang="zh-TW" altLang="en-US" sz="2800" dirty="0">
                <a:ea typeface="Microsoft JhengHei UI" panose="020B0604030504040204" pitchFamily="34" charset="-120"/>
                <a:cs typeface="Arial" panose="020B0604020202020204" pitchFamily="34" charset="0"/>
              </a:rPr>
              <a:t>閣下</a:t>
            </a:r>
            <a:r>
              <a:rPr lang="zh-TW" altLang="en-US" sz="2800" dirty="0">
                <a:solidFill>
                  <a:srgbClr val="FF0000"/>
                </a:solidFill>
                <a:ea typeface="Microsoft JhengHei UI" panose="020B0604030504040204" pitchFamily="34" charset="-120"/>
                <a:cs typeface="Arial" panose="020B0604020202020204" pitchFamily="34" charset="0"/>
              </a:rPr>
              <a:t>僅應</a:t>
            </a:r>
            <a:r>
              <a:rPr lang="zh-TW" altLang="en-US" sz="2800" dirty="0">
                <a:ea typeface="Microsoft JhengHei UI" panose="020B0604030504040204" pitchFamily="34" charset="-120"/>
                <a:cs typeface="Arial" panose="020B0604020202020204" pitchFamily="34" charset="0"/>
              </a:rPr>
              <a:t>依賴本招股章程及相關申請表格所載資料作出投資決定。</a:t>
            </a:r>
            <a:endParaRPr lang="en-US" altLang="zh-TW" sz="2800" dirty="0">
              <a:ea typeface="Microsoft JhengHei UI" panose="020B0604030504040204" pitchFamily="34" charset="-120"/>
              <a:cs typeface="Arial" panose="020B0604020202020204" pitchFamily="34" charset="0"/>
            </a:endParaRPr>
          </a:p>
          <a:p>
            <a:pPr marL="514350" indent="-514350" algn="just">
              <a:lnSpc>
                <a:spcPct val="120000"/>
              </a:lnSpc>
              <a:buAutoNum type="arabicPeriod"/>
            </a:pPr>
            <a:r>
              <a:rPr lang="zh-TW" altLang="en-US" sz="2800" dirty="0">
                <a:ea typeface="Microsoft JhengHei UI" panose="020B0604030504040204" pitchFamily="34" charset="-120"/>
                <a:cs typeface="Arial" panose="020B0604020202020204" pitchFamily="34" charset="0"/>
              </a:rPr>
              <a:t>閣下應僅依賴本招股章程及相關申請表格所載資料作出投資決定。</a:t>
            </a:r>
            <a:endParaRPr lang="en-US" altLang="zh-CN" sz="2800" dirty="0">
              <a:ea typeface="Microsoft JhengHei UI" panose="020B0604030504040204" pitchFamily="34" charset="-120"/>
              <a:cs typeface="Arial" panose="020B0604020202020204" pitchFamily="34" charset="0"/>
            </a:endParaRPr>
          </a:p>
          <a:p>
            <a:pPr marL="0" indent="0" algn="just">
              <a:lnSpc>
                <a:spcPct val="120000"/>
              </a:lnSpc>
              <a:buNone/>
            </a:pPr>
            <a:endParaRPr lang="en-US" altLang="zh-CN" sz="2800" dirty="0">
              <a:ea typeface="Microsoft JhengHei UI" panose="020B0604030504040204" pitchFamily="34" charset="-120"/>
              <a:cs typeface="Arial" panose="020B0604020202020204" pitchFamily="34" charset="0"/>
            </a:endParaRPr>
          </a:p>
        </p:txBody>
      </p:sp>
      <p:sp>
        <p:nvSpPr>
          <p:cNvPr id="4" name="Footer Placeholder 3">
            <a:extLst>
              <a:ext uri="{FF2B5EF4-FFF2-40B4-BE49-F238E27FC236}">
                <a16:creationId xmlns:a16="http://schemas.microsoft.com/office/drawing/2014/main" id="{9F7D9824-A597-34B9-53B1-A6EE9D2DDEC4}"/>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326362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K" dirty="0"/>
              <a:t>Example 2</a:t>
            </a:r>
            <a:endParaRPr lang="en-US" dirty="0"/>
          </a:p>
        </p:txBody>
      </p:sp>
      <p:sp>
        <p:nvSpPr>
          <p:cNvPr id="3" name="Content Placeholder 2"/>
          <p:cNvSpPr>
            <a:spLocks noGrp="1"/>
          </p:cNvSpPr>
          <p:nvPr>
            <p:ph idx="1"/>
          </p:nvPr>
        </p:nvSpPr>
        <p:spPr/>
        <p:txBody>
          <a:bodyPr>
            <a:normAutofit lnSpcReduction="10000"/>
          </a:bodyPr>
          <a:lstStyle/>
          <a:p>
            <a:pPr marL="0" indent="0" algn="just">
              <a:buNone/>
            </a:pPr>
            <a:r>
              <a:rPr lang="en-US" altLang="zh-CN" b="1"/>
              <a:t>Source Text</a:t>
            </a:r>
          </a:p>
          <a:p>
            <a:pPr marL="0" indent="0" algn="just">
              <a:buNone/>
            </a:pPr>
            <a:r>
              <a:rPr lang="en-US" altLang="zh-HK"/>
              <a:t>Hong Kong Exchanges and Clearing Limited, The Stock Exchange of Hong Kong Limited and Hong Kong Securities Clearing Company Limited take no responsibility for the contents of this prospectus, make no representation as to its accuracy or completeness and expressly disclaim any liability whatsoever for any loss howsoever arising from or in reliance upon the whole or any part of the contents of this prospectus.</a:t>
            </a:r>
            <a:endParaRPr lang="en-US" altLang="zh-HK" dirty="0"/>
          </a:p>
        </p:txBody>
      </p:sp>
      <p:sp>
        <p:nvSpPr>
          <p:cNvPr id="4" name="Footer Placeholder 3">
            <a:extLst>
              <a:ext uri="{FF2B5EF4-FFF2-40B4-BE49-F238E27FC236}">
                <a16:creationId xmlns:a16="http://schemas.microsoft.com/office/drawing/2014/main" id="{31CBF19E-80C0-81BD-7160-79ED9415927F}"/>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120262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70846" y="708442"/>
            <a:ext cx="10250308" cy="5441116"/>
          </a:xfrm>
        </p:spPr>
        <p:txBody>
          <a:bodyPr>
            <a:normAutofit fontScale="77500" lnSpcReduction="20000"/>
          </a:bodyPr>
          <a:lstStyle/>
          <a:p>
            <a:pPr marL="0" indent="0" algn="just">
              <a:lnSpc>
                <a:spcPct val="120000"/>
              </a:lnSpc>
              <a:buNone/>
            </a:pPr>
            <a:r>
              <a:rPr lang="en-US" altLang="zh-CN" b="1" dirty="0">
                <a:ea typeface="Microsoft JhengHei UI" panose="020B0604030504040204" pitchFamily="34" charset="-120"/>
              </a:rPr>
              <a:t>Human Translation</a:t>
            </a:r>
          </a:p>
          <a:p>
            <a:pPr marL="0" indent="0" algn="just">
              <a:lnSpc>
                <a:spcPct val="120000"/>
              </a:lnSpc>
              <a:buNone/>
            </a:pPr>
            <a:r>
              <a:rPr lang="zh-TW" altLang="en-US" dirty="0">
                <a:latin typeface="Microsoft JhengHei UI" panose="020B0604030504040204" pitchFamily="34" charset="-120"/>
                <a:ea typeface="Microsoft JhengHei UI" panose="020B0604030504040204" pitchFamily="34" charset="-120"/>
              </a:rPr>
              <a:t>香港交易及結算所有限公司、香港聯合交易所有限公司及香港中央結算有限公司對本招股章程的內容概不負責，對其準確性或完整性亦不發表任何聲明，並明確表示概不會就因本招股章程全部或任何部分內容而產生或因依賴該等內容而引致的任何損失承擔任何責任。</a:t>
            </a:r>
            <a:endParaRPr lang="en-US" altLang="zh-TW" dirty="0">
              <a:latin typeface="Microsoft JhengHei UI" panose="020B0604030504040204" pitchFamily="34" charset="-120"/>
              <a:ea typeface="Microsoft JhengHei UI" panose="020B0604030504040204" pitchFamily="34" charset="-120"/>
            </a:endParaRPr>
          </a:p>
          <a:p>
            <a:pPr marL="0" indent="0" algn="just">
              <a:lnSpc>
                <a:spcPct val="120000"/>
              </a:lnSpc>
              <a:buNone/>
            </a:pPr>
            <a:r>
              <a:rPr lang="en-US" altLang="zh-HK" b="1" dirty="0">
                <a:ea typeface="Microsoft JhengHei UI" panose="020B0604030504040204" pitchFamily="34" charset="-120"/>
                <a:cs typeface="Arial" panose="020B0604020202020204" pitchFamily="34" charset="0"/>
              </a:rPr>
              <a:t>A famous online MT engine</a:t>
            </a:r>
            <a:endParaRPr lang="zh-TW" altLang="zh-HK" dirty="0">
              <a:ea typeface="Microsoft JhengHei UI" panose="020B0604030504040204" pitchFamily="34" charset="-120"/>
              <a:cs typeface="Arial" panose="020B0604020202020204" pitchFamily="34" charset="0"/>
            </a:endParaRPr>
          </a:p>
          <a:p>
            <a:pPr marL="0" indent="0">
              <a:lnSpc>
                <a:spcPct val="120000"/>
              </a:lnSpc>
              <a:buNone/>
            </a:pPr>
            <a:r>
              <a:rPr lang="zh-TW" altLang="en-US" dirty="0">
                <a:latin typeface="Microsoft JhengHei UI" panose="020B0604030504040204" pitchFamily="34" charset="-120"/>
                <a:ea typeface="Microsoft JhengHei UI" panose="020B0604030504040204" pitchFamily="34" charset="-120"/>
              </a:rPr>
              <a:t>香港交易及結算所有限公司</a:t>
            </a:r>
            <a:r>
              <a:rPr lang="zh-TW" altLang="en-US" dirty="0">
                <a:solidFill>
                  <a:srgbClr val="FF0000"/>
                </a:solidFill>
                <a:latin typeface="Microsoft JhengHei UI" panose="020B0604030504040204" pitchFamily="34" charset="-120"/>
                <a:ea typeface="Microsoft JhengHei UI" panose="020B0604030504040204" pitchFamily="34" charset="-120"/>
              </a:rPr>
              <a:t>，</a:t>
            </a:r>
            <a:r>
              <a:rPr lang="zh-TW" altLang="en-US" dirty="0">
                <a:latin typeface="Microsoft JhengHei UI" panose="020B0604030504040204" pitchFamily="34" charset="-120"/>
                <a:ea typeface="Microsoft JhengHei UI" panose="020B0604030504040204" pitchFamily="34" charset="-120"/>
              </a:rPr>
              <a:t>香港聯合交易所有限公司及香港中央結算有限公司對本招股章程的內容概不負責，亦不對其準確性或完整性作出任何陳述，並明確表示不對任何損失承擔任何責任</a:t>
            </a:r>
            <a:r>
              <a:rPr lang="zh-TW" altLang="en-US" dirty="0">
                <a:solidFill>
                  <a:srgbClr val="FF0000"/>
                </a:solidFill>
                <a:latin typeface="Microsoft JhengHei UI" panose="020B0604030504040204" pitchFamily="34" charset="-120"/>
                <a:ea typeface="Microsoft JhengHei UI" panose="020B0604030504040204" pitchFamily="34" charset="-120"/>
              </a:rPr>
              <a:t>。 因本招股章程的全部或部分內容而產生或依賴該等招股章程的全部或部分內容。</a:t>
            </a:r>
            <a:endParaRPr lang="en-US" altLang="zh-TW" dirty="0">
              <a:solidFill>
                <a:srgbClr val="FF0000"/>
              </a:solidFill>
              <a:latin typeface="Microsoft JhengHei UI" panose="020B0604030504040204" pitchFamily="34" charset="-120"/>
              <a:ea typeface="Microsoft JhengHei UI" panose="020B0604030504040204" pitchFamily="34" charset="-120"/>
            </a:endParaRPr>
          </a:p>
          <a:p>
            <a:pPr marL="0" indent="0" algn="just">
              <a:lnSpc>
                <a:spcPct val="120000"/>
              </a:lnSpc>
              <a:buNone/>
            </a:pPr>
            <a:r>
              <a:rPr lang="en-US" altLang="zh-CN" b="1" dirty="0">
                <a:ea typeface="Microsoft JhengHei UI" panose="020B0604030504040204" pitchFamily="34" charset="-120"/>
              </a:rPr>
              <a:t>Our Translations</a:t>
            </a:r>
          </a:p>
          <a:p>
            <a:pPr marL="514350" indent="-514350" algn="just">
              <a:lnSpc>
                <a:spcPct val="120000"/>
              </a:lnSpc>
              <a:buAutoNum type="arabicPeriod"/>
            </a:pPr>
            <a:r>
              <a:rPr lang="zh-TW" altLang="en-US" dirty="0">
                <a:latin typeface="Microsoft JhengHei UI" panose="020B0604030504040204" pitchFamily="34" charset="-120"/>
                <a:ea typeface="Microsoft JhengHei UI" panose="020B0604030504040204" pitchFamily="34" charset="-120"/>
              </a:rPr>
              <a:t>香港交易及結算有限公司、香港聯合交易所有限公司及</a:t>
            </a:r>
            <a:r>
              <a:rPr lang="zh-TW" altLang="en-US" dirty="0">
                <a:solidFill>
                  <a:srgbClr val="FF0000"/>
                </a:solidFill>
                <a:latin typeface="Microsoft JhengHei UI" panose="020B0604030504040204" pitchFamily="34" charset="-120"/>
                <a:ea typeface="Microsoft JhengHei UI" panose="020B0604030504040204" pitchFamily="34" charset="-120"/>
              </a:rPr>
              <a:t>香港證券結算有限公司</a:t>
            </a:r>
            <a:r>
              <a:rPr lang="zh-TW" altLang="en-US" dirty="0">
                <a:latin typeface="Microsoft JhengHei UI" panose="020B0604030504040204" pitchFamily="34" charset="-120"/>
                <a:ea typeface="Microsoft JhengHei UI" panose="020B0604030504040204" pitchFamily="34" charset="-120"/>
              </a:rPr>
              <a:t>就本招股章程的內容概不承擔任何責任，概不就其準確性或完整性作出任何聲明，並明確不會就本招股章程所載的全部或任何部分內容而產生的任何損失產生任何任何責任</a:t>
            </a:r>
            <a:r>
              <a:rPr lang="zh-TW" altLang="en-US" dirty="0">
                <a:solidFill>
                  <a:srgbClr val="FF0000"/>
                </a:solidFill>
                <a:latin typeface="Microsoft JhengHei UI" panose="020B0604030504040204" pitchFamily="34" charset="-120"/>
                <a:ea typeface="Microsoft JhengHei UI" panose="020B0604030504040204" pitchFamily="34" charset="-120"/>
              </a:rPr>
              <a:t>。閣下應僅依賴本招股章程及相關申請表格所載資料作出投資決定。</a:t>
            </a:r>
            <a:endParaRPr lang="en-US" altLang="zh-TW" dirty="0">
              <a:solidFill>
                <a:srgbClr val="FF0000"/>
              </a:solidFill>
              <a:latin typeface="Microsoft JhengHei UI" panose="020B0604030504040204" pitchFamily="34" charset="-120"/>
              <a:ea typeface="Microsoft JhengHei UI" panose="020B0604030504040204" pitchFamily="34" charset="-120"/>
            </a:endParaRPr>
          </a:p>
          <a:p>
            <a:pPr marL="514350" indent="-514350" algn="just">
              <a:lnSpc>
                <a:spcPct val="120000"/>
              </a:lnSpc>
              <a:buAutoNum type="arabicPeriod"/>
            </a:pPr>
            <a:r>
              <a:rPr lang="zh-TW" altLang="en-US" dirty="0">
                <a:latin typeface="Microsoft JhengHei UI" panose="020B0604030504040204" pitchFamily="34" charset="-120"/>
                <a:ea typeface="Microsoft JhengHei UI" panose="020B0604030504040204" pitchFamily="34" charset="-120"/>
              </a:rPr>
              <a:t>香港交易及結算所有限公司、香港聯合交易所有限公司及香港中央結算有限公司對本招股章程的內容概不負責，對其準確性或完整性概不發表任何聲明，並明確表示概不就因本招股章程全部或任何部分內容而產生或因依賴該等內容而產生的任何損失承擔任何責任。</a:t>
            </a:r>
            <a:endParaRPr lang="en-US" altLang="zh-TW" dirty="0">
              <a:latin typeface="Microsoft JhengHei UI" panose="020B0604030504040204" pitchFamily="34" charset="-120"/>
              <a:ea typeface="Microsoft JhengHei UI" panose="020B0604030504040204" pitchFamily="34" charset="-120"/>
            </a:endParaRPr>
          </a:p>
        </p:txBody>
      </p:sp>
      <p:sp>
        <p:nvSpPr>
          <p:cNvPr id="2" name="Footer Placeholder 1">
            <a:extLst>
              <a:ext uri="{FF2B5EF4-FFF2-40B4-BE49-F238E27FC236}">
                <a16:creationId xmlns:a16="http://schemas.microsoft.com/office/drawing/2014/main" id="{77C6570F-01B2-E3AF-B03A-E5A18A16D8E2}"/>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426781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2A9D0-96D3-3A46-983B-E29E22643246}"/>
              </a:ext>
            </a:extLst>
          </p:cNvPr>
          <p:cNvSpPr>
            <a:spLocks noGrp="1"/>
          </p:cNvSpPr>
          <p:nvPr>
            <p:ph type="title"/>
          </p:nvPr>
        </p:nvSpPr>
        <p:spPr>
          <a:xfrm>
            <a:off x="517869" y="978408"/>
            <a:ext cx="8338263" cy="968925"/>
          </a:xfrm>
        </p:spPr>
        <p:txBody>
          <a:bodyPr/>
          <a:lstStyle/>
          <a:p>
            <a:r>
              <a:rPr lang="en-US" dirty="0"/>
              <a:t>Experiment: results</a:t>
            </a:r>
          </a:p>
        </p:txBody>
      </p:sp>
      <p:graphicFrame>
        <p:nvGraphicFramePr>
          <p:cNvPr id="3" name="Table 2">
            <a:extLst>
              <a:ext uri="{FF2B5EF4-FFF2-40B4-BE49-F238E27FC236}">
                <a16:creationId xmlns:a16="http://schemas.microsoft.com/office/drawing/2014/main" id="{12F9703E-7721-AD49-B59F-FE9948889A92}"/>
              </a:ext>
            </a:extLst>
          </p:cNvPr>
          <p:cNvGraphicFramePr>
            <a:graphicFrameLocks noGrp="1"/>
          </p:cNvGraphicFramePr>
          <p:nvPr/>
        </p:nvGraphicFramePr>
        <p:xfrm>
          <a:off x="828086" y="2540619"/>
          <a:ext cx="10252798" cy="1562537"/>
        </p:xfrm>
        <a:graphic>
          <a:graphicData uri="http://schemas.openxmlformats.org/drawingml/2006/table">
            <a:tbl>
              <a:tblPr firstRow="1" firstCol="1" bandRow="1">
                <a:tableStyleId>{3B4B98B0-60AC-42C2-AFA5-B58CD77FA1E5}</a:tableStyleId>
              </a:tblPr>
              <a:tblGrid>
                <a:gridCol w="1729958">
                  <a:extLst>
                    <a:ext uri="{9D8B030D-6E8A-4147-A177-3AD203B41FA5}">
                      <a16:colId xmlns:a16="http://schemas.microsoft.com/office/drawing/2014/main" val="4003292270"/>
                    </a:ext>
                  </a:extLst>
                </a:gridCol>
                <a:gridCol w="2861611">
                  <a:extLst>
                    <a:ext uri="{9D8B030D-6E8A-4147-A177-3AD203B41FA5}">
                      <a16:colId xmlns:a16="http://schemas.microsoft.com/office/drawing/2014/main" val="3508199534"/>
                    </a:ext>
                  </a:extLst>
                </a:gridCol>
                <a:gridCol w="3005115">
                  <a:extLst>
                    <a:ext uri="{9D8B030D-6E8A-4147-A177-3AD203B41FA5}">
                      <a16:colId xmlns:a16="http://schemas.microsoft.com/office/drawing/2014/main" val="4137045"/>
                    </a:ext>
                  </a:extLst>
                </a:gridCol>
                <a:gridCol w="2656114">
                  <a:extLst>
                    <a:ext uri="{9D8B030D-6E8A-4147-A177-3AD203B41FA5}">
                      <a16:colId xmlns:a16="http://schemas.microsoft.com/office/drawing/2014/main" val="1119772588"/>
                    </a:ext>
                  </a:extLst>
                </a:gridCol>
              </a:tblGrid>
              <a:tr h="1019504">
                <a:tc>
                  <a:txBody>
                    <a:bodyPr/>
                    <a:lstStyle/>
                    <a:p>
                      <a:pPr algn="ctr"/>
                      <a:r>
                        <a:rPr lang="en-HK" sz="2000" dirty="0">
                          <a:effectLst/>
                        </a:rPr>
                        <a:t> </a:t>
                      </a:r>
                      <a:endParaRPr lang="en-HK" sz="2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000" dirty="0">
                          <a:effectLst/>
                        </a:rPr>
                        <a:t>Google</a:t>
                      </a:r>
                      <a:endParaRPr lang="en-HK" sz="2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000" dirty="0" err="1">
                          <a:effectLst/>
                        </a:rPr>
                        <a:t>IPOTranslate</a:t>
                      </a:r>
                      <a:endParaRPr lang="en-HK" sz="2000" dirty="0">
                        <a:effectLst/>
                      </a:endParaRPr>
                    </a:p>
                    <a:p>
                      <a:pPr algn="ctr"/>
                      <a:r>
                        <a:rPr lang="en-HK" sz="2000" dirty="0">
                          <a:effectLst/>
                        </a:rPr>
                        <a:t>Model 1</a:t>
                      </a:r>
                      <a:endParaRPr lang="en-HK" sz="2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000" dirty="0" err="1">
                          <a:effectLst/>
                        </a:rPr>
                        <a:t>IPOTranslate</a:t>
                      </a:r>
                      <a:endParaRPr lang="en-HK" sz="2000" dirty="0">
                        <a:effectLst/>
                      </a:endParaRPr>
                    </a:p>
                    <a:p>
                      <a:pPr algn="ctr"/>
                      <a:r>
                        <a:rPr lang="en-HK" sz="2000" dirty="0">
                          <a:effectLst/>
                        </a:rPr>
                        <a:t>Model 2</a:t>
                      </a:r>
                      <a:endParaRPr lang="en-HK" sz="2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253904605"/>
                  </a:ext>
                </a:extLst>
              </a:tr>
              <a:tr h="543033">
                <a:tc>
                  <a:txBody>
                    <a:bodyPr/>
                    <a:lstStyle/>
                    <a:p>
                      <a:pPr algn="ctr"/>
                      <a:r>
                        <a:rPr lang="en-HK" sz="2000" dirty="0">
                          <a:effectLst/>
                        </a:rPr>
                        <a:t>BLEU Score</a:t>
                      </a:r>
                    </a:p>
                  </a:txBody>
                  <a:tcPr marL="68580" marR="68580" marT="0" marB="0"/>
                </a:tc>
                <a:tc>
                  <a:txBody>
                    <a:bodyPr/>
                    <a:lstStyle/>
                    <a:p>
                      <a:pPr algn="ctr"/>
                      <a:r>
                        <a:rPr lang="en-HK" sz="2800" dirty="0">
                          <a:effectLst/>
                        </a:rPr>
                        <a:t>36.89</a:t>
                      </a:r>
                      <a:endParaRPr lang="en-HK" sz="28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800" b="1" dirty="0">
                          <a:effectLst/>
                        </a:rPr>
                        <a:t>44.48</a:t>
                      </a:r>
                    </a:p>
                  </a:txBody>
                  <a:tcPr marL="68580" marR="68580" marT="0" marB="0"/>
                </a:tc>
                <a:tc>
                  <a:txBody>
                    <a:bodyPr/>
                    <a:lstStyle/>
                    <a:p>
                      <a:pPr algn="ctr"/>
                      <a:r>
                        <a:rPr lang="en-US" sz="2800" b="1" dirty="0">
                          <a:effectLst/>
                        </a:rPr>
                        <a:t>53.73</a:t>
                      </a:r>
                      <a:endParaRPr lang="en-HK" sz="32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115559804"/>
                  </a:ext>
                </a:extLst>
              </a:tr>
            </a:tbl>
          </a:graphicData>
        </a:graphic>
      </p:graphicFrame>
      <p:sp>
        <p:nvSpPr>
          <p:cNvPr id="5" name="Rectangular Callout 4">
            <a:extLst>
              <a:ext uri="{FF2B5EF4-FFF2-40B4-BE49-F238E27FC236}">
                <a16:creationId xmlns:a16="http://schemas.microsoft.com/office/drawing/2014/main" id="{78BE2920-6A4C-CCBA-BDDA-70E8078344B4}"/>
              </a:ext>
            </a:extLst>
          </p:cNvPr>
          <p:cNvSpPr/>
          <p:nvPr/>
        </p:nvSpPr>
        <p:spPr>
          <a:xfrm>
            <a:off x="1331130" y="4315695"/>
            <a:ext cx="6875222" cy="1373905"/>
          </a:xfrm>
          <a:prstGeom prst="wedgeRectCallout">
            <a:avLst>
              <a:gd name="adj1" fmla="val -32809"/>
              <a:gd name="adj2" fmla="val -7059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B551ED92-EEB5-4E21-CEDE-E3205086252D}"/>
              </a:ext>
            </a:extLst>
          </p:cNvPr>
          <p:cNvPicPr>
            <a:picLocks noChangeAspect="1"/>
          </p:cNvPicPr>
          <p:nvPr/>
        </p:nvPicPr>
        <p:blipFill>
          <a:blip r:embed="rId2"/>
          <a:stretch>
            <a:fillRect/>
          </a:stretch>
        </p:blipFill>
        <p:spPr>
          <a:xfrm>
            <a:off x="1504973" y="4417244"/>
            <a:ext cx="6701379" cy="1103022"/>
          </a:xfrm>
          <a:prstGeom prst="rect">
            <a:avLst/>
          </a:prstGeom>
        </p:spPr>
      </p:pic>
      <p:sp>
        <p:nvSpPr>
          <p:cNvPr id="4" name="Footer Placeholder 3">
            <a:extLst>
              <a:ext uri="{FF2B5EF4-FFF2-40B4-BE49-F238E27FC236}">
                <a16:creationId xmlns:a16="http://schemas.microsoft.com/office/drawing/2014/main" id="{259CD9EA-54B5-E6F5-62FD-728ED37D1A1D}"/>
              </a:ext>
            </a:extLst>
          </p:cNvPr>
          <p:cNvSpPr>
            <a:spLocks noGrp="1"/>
          </p:cNvSpPr>
          <p:nvPr>
            <p:ph type="ftr" sz="quarter" idx="11"/>
          </p:nvPr>
        </p:nvSpPr>
        <p:spPr/>
        <p:txBody>
          <a:bodyPr/>
          <a:lstStyle/>
          <a:p>
            <a:r>
              <a:rPr lang="en-US"/>
              <a:t>Artificial Intelligence and Financial Translation (Sai-cheong Siu, September 2023)</a:t>
            </a:r>
          </a:p>
        </p:txBody>
      </p:sp>
    </p:spTree>
    <p:extLst>
      <p:ext uri="{BB962C8B-B14F-4D97-AF65-F5344CB8AC3E}">
        <p14:creationId xmlns:p14="http://schemas.microsoft.com/office/powerpoint/2010/main" val="56525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7ACE48-A0B2-B0BF-8CF5-02C7A371054A}"/>
              </a:ext>
            </a:extLst>
          </p:cNvPr>
          <p:cNvSpPr>
            <a:spLocks noGrp="1"/>
          </p:cNvSpPr>
          <p:nvPr>
            <p:ph type="title"/>
          </p:nvPr>
        </p:nvSpPr>
        <p:spPr>
          <a:xfrm>
            <a:off x="565150" y="770890"/>
            <a:ext cx="3608387" cy="3395472"/>
          </a:xfrm>
        </p:spPr>
        <p:txBody>
          <a:bodyPr>
            <a:normAutofit/>
          </a:bodyPr>
          <a:lstStyle/>
          <a:p>
            <a:r>
              <a:rPr lang="en-US" dirty="0"/>
              <a:t>Focus of this talk</a:t>
            </a:r>
          </a:p>
        </p:txBody>
      </p:sp>
      <p:grpSp>
        <p:nvGrpSpPr>
          <p:cNvPr id="28" name="Group 27">
            <a:extLst>
              <a:ext uri="{FF2B5EF4-FFF2-40B4-BE49-F238E27FC236}">
                <a16:creationId xmlns:a16="http://schemas.microsoft.com/office/drawing/2014/main" id="{05ADD15B-C747-D340-BF8A-A1DD2A6A9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29" name="Freeform 53">
              <a:extLst>
                <a:ext uri="{FF2B5EF4-FFF2-40B4-BE49-F238E27FC236}">
                  <a16:creationId xmlns:a16="http://schemas.microsoft.com/office/drawing/2014/main" id="{0B0B662E-0152-FD4E-B468-3F3593C15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55">
              <a:extLst>
                <a:ext uri="{FF2B5EF4-FFF2-40B4-BE49-F238E27FC236}">
                  <a16:creationId xmlns:a16="http://schemas.microsoft.com/office/drawing/2014/main" id="{81BFFC99-6B9D-F240-BD39-160F4C5735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57">
              <a:extLst>
                <a:ext uri="{FF2B5EF4-FFF2-40B4-BE49-F238E27FC236}">
                  <a16:creationId xmlns:a16="http://schemas.microsoft.com/office/drawing/2014/main" id="{4DC6AEB9-EEFF-D243-AEE2-42D0F9E53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58">
              <a:extLst>
                <a:ext uri="{FF2B5EF4-FFF2-40B4-BE49-F238E27FC236}">
                  <a16:creationId xmlns:a16="http://schemas.microsoft.com/office/drawing/2014/main" id="{D89DA958-651D-0049-A549-A9D22E494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4" name="Straight Connector 33">
            <a:extLst>
              <a:ext uri="{FF2B5EF4-FFF2-40B4-BE49-F238E27FC236}">
                <a16:creationId xmlns:a16="http://schemas.microsoft.com/office/drawing/2014/main" id="{1FE039F1-6D47-C642-B506-452A83B0A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11902B2-9480-3920-7CAD-E61204FF42D0}"/>
              </a:ext>
            </a:extLst>
          </p:cNvPr>
          <p:cNvGraphicFramePr>
            <a:graphicFrameLocks noGrp="1"/>
          </p:cNvGraphicFramePr>
          <p:nvPr>
            <p:ph idx="1"/>
            <p:extLst>
              <p:ext uri="{D42A27DB-BD31-4B8C-83A1-F6EECF244321}">
                <p14:modId xmlns:p14="http://schemas.microsoft.com/office/powerpoint/2010/main" val="964178963"/>
              </p:ext>
            </p:extLst>
          </p:nvPr>
        </p:nvGraphicFramePr>
        <p:xfrm>
          <a:off x="5635256" y="1350336"/>
          <a:ext cx="5905254" cy="4157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5343DF5C-5C4E-AA04-5F29-3B953EEA7901}"/>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4096169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3C0F47F5-81BE-3546-B02D-25CA1C47AB9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B4AAF093-5DF1-E745-82FC-2B194B0B28A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2B17D-D26D-8362-6B86-4E0E54B9AD7D}"/>
              </a:ext>
            </a:extLst>
          </p:cNvPr>
          <p:cNvSpPr>
            <a:spLocks noGrp="1"/>
          </p:cNvSpPr>
          <p:nvPr>
            <p:ph type="title"/>
          </p:nvPr>
        </p:nvSpPr>
        <p:spPr/>
        <p:txBody>
          <a:bodyPr>
            <a:normAutofit/>
          </a:bodyPr>
          <a:lstStyle/>
          <a:p>
            <a:r>
              <a:rPr lang="en-US" dirty="0"/>
              <a:t>Platform 3: Text Explainer</a:t>
            </a:r>
          </a:p>
        </p:txBody>
      </p:sp>
      <p:sp>
        <p:nvSpPr>
          <p:cNvPr id="3" name="Content Placeholder 2">
            <a:extLst>
              <a:ext uri="{FF2B5EF4-FFF2-40B4-BE49-F238E27FC236}">
                <a16:creationId xmlns:a16="http://schemas.microsoft.com/office/drawing/2014/main" id="{5066E6F3-8920-0175-22CF-A7870C9E4A27}"/>
              </a:ext>
            </a:extLst>
          </p:cNvPr>
          <p:cNvSpPr>
            <a:spLocks noGrp="1"/>
          </p:cNvSpPr>
          <p:nvPr>
            <p:ph idx="1"/>
          </p:nvPr>
        </p:nvSpPr>
        <p:spPr/>
        <p:txBody>
          <a:bodyPr/>
          <a:lstStyle/>
          <a:p>
            <a:r>
              <a:rPr lang="en-US" dirty="0"/>
              <a:t>This tool helps explain financial text, both in terms of terminology and the overall meaning or ideas within the text.</a:t>
            </a:r>
          </a:p>
          <a:p>
            <a:r>
              <a:rPr lang="en-US" dirty="0"/>
              <a:t>It complements dictionaries and glossaries.</a:t>
            </a:r>
          </a:p>
          <a:p>
            <a:r>
              <a:rPr lang="en-US" dirty="0"/>
              <a:t>It is particularly useful when dealing with complex financial documents.</a:t>
            </a:r>
          </a:p>
        </p:txBody>
      </p:sp>
      <p:sp>
        <p:nvSpPr>
          <p:cNvPr id="4" name="Footer Placeholder 3">
            <a:extLst>
              <a:ext uri="{FF2B5EF4-FFF2-40B4-BE49-F238E27FC236}">
                <a16:creationId xmlns:a16="http://schemas.microsoft.com/office/drawing/2014/main" id="{4FD04014-02E3-E8E5-596E-BD79C53228DB}"/>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57460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F0CAFDA3-320A-C24D-A7A1-20C1267EC9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28528" y="0"/>
            <a:ext cx="3263472" cy="6858000"/>
            <a:chOff x="8928528" y="0"/>
            <a:chExt cx="3263472" cy="6858000"/>
          </a:xfrm>
        </p:grpSpPr>
        <p:sp>
          <p:nvSpPr>
            <p:cNvPr id="122" name="Oval 121">
              <a:extLst>
                <a:ext uri="{FF2B5EF4-FFF2-40B4-BE49-F238E27FC236}">
                  <a16:creationId xmlns:a16="http://schemas.microsoft.com/office/drawing/2014/main" id="{D2411669-6E2C-2243-99CD-6BC9D724F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23">
              <a:extLst>
                <a:ext uri="{FF2B5EF4-FFF2-40B4-BE49-F238E27FC236}">
                  <a16:creationId xmlns:a16="http://schemas.microsoft.com/office/drawing/2014/main" id="{C4E0C522-0F40-ED44-A700-F1BCD1CF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4" name="Freeform 24">
              <a:extLst>
                <a:ext uri="{FF2B5EF4-FFF2-40B4-BE49-F238E27FC236}">
                  <a16:creationId xmlns:a16="http://schemas.microsoft.com/office/drawing/2014/main" id="{B79B4380-CBEC-C341-A10E-5EF9A8597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Oval 124">
              <a:extLst>
                <a:ext uri="{FF2B5EF4-FFF2-40B4-BE49-F238E27FC236}">
                  <a16:creationId xmlns:a16="http://schemas.microsoft.com/office/drawing/2014/main" id="{F04AD70E-5490-4C4E-A05D-D67949C51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128A8883-9F24-0047-92B7-45B3D2E7D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AC3A3BB-FD2C-FB44-9478-FA87EF229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28">
              <a:extLst>
                <a:ext uri="{FF2B5EF4-FFF2-40B4-BE49-F238E27FC236}">
                  <a16:creationId xmlns:a16="http://schemas.microsoft.com/office/drawing/2014/main" id="{BF46B3B1-E981-BB40-B916-51A6D3851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9" name="Freeform 29">
              <a:extLst>
                <a:ext uri="{FF2B5EF4-FFF2-40B4-BE49-F238E27FC236}">
                  <a16:creationId xmlns:a16="http://schemas.microsoft.com/office/drawing/2014/main" id="{EA7DAE92-7D6B-B042-83BE-047C8EC322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0" name="Freeform 30">
              <a:extLst>
                <a:ext uri="{FF2B5EF4-FFF2-40B4-BE49-F238E27FC236}">
                  <a16:creationId xmlns:a16="http://schemas.microsoft.com/office/drawing/2014/main" id="{06AADCE6-4277-EA49-AF23-63B53CA67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1" name="Freeform 31">
              <a:extLst>
                <a:ext uri="{FF2B5EF4-FFF2-40B4-BE49-F238E27FC236}">
                  <a16:creationId xmlns:a16="http://schemas.microsoft.com/office/drawing/2014/main" id="{58CEA343-047B-DF4E-A7A8-881C7740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2" name="Freeform 32">
              <a:extLst>
                <a:ext uri="{FF2B5EF4-FFF2-40B4-BE49-F238E27FC236}">
                  <a16:creationId xmlns:a16="http://schemas.microsoft.com/office/drawing/2014/main" id="{FCCBAA07-17CE-2740-AA04-AEDA5EAD2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3" name="Freeform 33">
              <a:extLst>
                <a:ext uri="{FF2B5EF4-FFF2-40B4-BE49-F238E27FC236}">
                  <a16:creationId xmlns:a16="http://schemas.microsoft.com/office/drawing/2014/main" id="{BF15C430-7951-6040-BD4C-4E996E944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4" name="Freeform 34">
              <a:extLst>
                <a:ext uri="{FF2B5EF4-FFF2-40B4-BE49-F238E27FC236}">
                  <a16:creationId xmlns:a16="http://schemas.microsoft.com/office/drawing/2014/main" id="{0B3467F9-370D-5C4C-9EDE-E0CA0E401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36" name="Straight Connector 135">
            <a:extLst>
              <a:ext uri="{FF2B5EF4-FFF2-40B4-BE49-F238E27FC236}">
                <a16:creationId xmlns:a16="http://schemas.microsoft.com/office/drawing/2014/main" id="{8231D73A-BA91-794F-8C09-4F4B41A6D0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138" name="Rectangle 137">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ACAFB4-C956-05DE-0F44-609BC12C6CA2}"/>
              </a:ext>
            </a:extLst>
          </p:cNvPr>
          <p:cNvSpPr>
            <a:spLocks noGrp="1"/>
          </p:cNvSpPr>
          <p:nvPr>
            <p:ph type="title"/>
          </p:nvPr>
        </p:nvSpPr>
        <p:spPr>
          <a:xfrm>
            <a:off x="565151" y="770889"/>
            <a:ext cx="4133560" cy="3395469"/>
          </a:xfrm>
        </p:spPr>
        <p:txBody>
          <a:bodyPr vert="horz" lIns="91440" tIns="45720" rIns="91440" bIns="45720" rtlCol="0" anchor="t">
            <a:normAutofit/>
          </a:bodyPr>
          <a:lstStyle/>
          <a:p>
            <a:r>
              <a:rPr lang="en-US" dirty="0"/>
              <a:t>Current challenges</a:t>
            </a:r>
          </a:p>
        </p:txBody>
      </p:sp>
      <p:cxnSp>
        <p:nvCxnSpPr>
          <p:cNvPr id="140" name="Straight Connector 139">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1" name="TextBox 8">
            <a:extLst>
              <a:ext uri="{FF2B5EF4-FFF2-40B4-BE49-F238E27FC236}">
                <a16:creationId xmlns:a16="http://schemas.microsoft.com/office/drawing/2014/main" id="{6BEBE269-625B-68E4-5237-AD867B58E0DE}"/>
              </a:ext>
            </a:extLst>
          </p:cNvPr>
          <p:cNvGraphicFramePr/>
          <p:nvPr>
            <p:extLst>
              <p:ext uri="{D42A27DB-BD31-4B8C-83A1-F6EECF244321}">
                <p14:modId xmlns:p14="http://schemas.microsoft.com/office/powerpoint/2010/main" val="477951236"/>
              </p:ext>
            </p:extLst>
          </p:nvPr>
        </p:nvGraphicFramePr>
        <p:xfrm>
          <a:off x="5316278" y="809039"/>
          <a:ext cx="6104761"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a:extLst>
              <a:ext uri="{FF2B5EF4-FFF2-40B4-BE49-F238E27FC236}">
                <a16:creationId xmlns:a16="http://schemas.microsoft.com/office/drawing/2014/main" id="{96A77C1F-373D-FC0B-C268-5DC1977501BF}"/>
              </a:ext>
            </a:extLst>
          </p:cNvPr>
          <p:cNvSpPr txBox="1"/>
          <p:nvPr/>
        </p:nvSpPr>
        <p:spPr>
          <a:xfrm>
            <a:off x="1321215" y="4085673"/>
            <a:ext cx="2093843" cy="1200329"/>
          </a:xfrm>
          <a:prstGeom prst="rect">
            <a:avLst/>
          </a:prstGeom>
          <a:noFill/>
        </p:spPr>
        <p:txBody>
          <a:bodyPr wrap="square" rtlCol="0">
            <a:spAutoFit/>
          </a:bodyPr>
          <a:lstStyle/>
          <a:p>
            <a:pPr algn="ctr"/>
            <a:r>
              <a:rPr lang="en-US" dirty="0"/>
              <a:t>First point of reference:</a:t>
            </a:r>
          </a:p>
          <a:p>
            <a:pPr algn="ctr"/>
            <a:r>
              <a:rPr lang="en-US" dirty="0"/>
              <a:t>Dictionaries and glossaries</a:t>
            </a:r>
          </a:p>
        </p:txBody>
      </p:sp>
      <p:pic>
        <p:nvPicPr>
          <p:cNvPr id="29" name="Graphic 28" descr="Books on shelf with solid fill">
            <a:extLst>
              <a:ext uri="{FF2B5EF4-FFF2-40B4-BE49-F238E27FC236}">
                <a16:creationId xmlns:a16="http://schemas.microsoft.com/office/drawing/2014/main" id="{81D3A304-3D2B-7830-B65E-675708B016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53737" y="2524942"/>
            <a:ext cx="914400" cy="914400"/>
          </a:xfrm>
          <a:prstGeom prst="rect">
            <a:avLst/>
          </a:prstGeom>
        </p:spPr>
      </p:pic>
      <p:pic>
        <p:nvPicPr>
          <p:cNvPr id="31" name="Graphic 30" descr="Books with solid fill">
            <a:extLst>
              <a:ext uri="{FF2B5EF4-FFF2-40B4-BE49-F238E27FC236}">
                <a16:creationId xmlns:a16="http://schemas.microsoft.com/office/drawing/2014/main" id="{48946FA3-B68F-5694-4C56-BD8D92537C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27198" y="3171273"/>
            <a:ext cx="914400" cy="914400"/>
          </a:xfrm>
          <a:prstGeom prst="rect">
            <a:avLst/>
          </a:prstGeom>
        </p:spPr>
      </p:pic>
      <p:sp>
        <p:nvSpPr>
          <p:cNvPr id="33" name="Right Arrow 32">
            <a:extLst>
              <a:ext uri="{FF2B5EF4-FFF2-40B4-BE49-F238E27FC236}">
                <a16:creationId xmlns:a16="http://schemas.microsoft.com/office/drawing/2014/main" id="{C56E7D89-5B3F-D4AA-333C-AE751F96C09C}"/>
              </a:ext>
            </a:extLst>
          </p:cNvPr>
          <p:cNvSpPr/>
          <p:nvPr/>
        </p:nvSpPr>
        <p:spPr>
          <a:xfrm>
            <a:off x="3747928" y="3092190"/>
            <a:ext cx="970278" cy="806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ooter Placeholder 38">
            <a:extLst>
              <a:ext uri="{FF2B5EF4-FFF2-40B4-BE49-F238E27FC236}">
                <a16:creationId xmlns:a16="http://schemas.microsoft.com/office/drawing/2014/main" id="{A263171A-FF07-4F15-0FFD-B0D014687473}"/>
              </a:ext>
            </a:extLst>
          </p:cNvPr>
          <p:cNvSpPr>
            <a:spLocks noGrp="1"/>
          </p:cNvSpPr>
          <p:nvPr>
            <p:ph type="ftr" sz="quarter" idx="11"/>
          </p:nvPr>
        </p:nvSpPr>
        <p:spPr/>
        <p:txBody>
          <a:bodyPr/>
          <a:lstStyle/>
          <a:p>
            <a:r>
              <a:rPr lang="en-US"/>
              <a:t>Artificial Intelligence and Financial Translation (Sai-cheong Siu, September 2023)</a:t>
            </a:r>
          </a:p>
        </p:txBody>
      </p:sp>
    </p:spTree>
    <p:extLst>
      <p:ext uri="{BB962C8B-B14F-4D97-AF65-F5344CB8AC3E}">
        <p14:creationId xmlns:p14="http://schemas.microsoft.com/office/powerpoint/2010/main" val="180475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graphicEl>
                                              <a:dgm id="{D9913D8C-4C9D-DB4E-87F8-4D8B8CFB7F1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graphicEl>
                                              <a:dgm id="{E620DAF9-C7B3-1641-BB64-6927635C2DF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graphicEl>
                                              <a:dgm id="{278D950F-6754-FE48-B665-4A37AC3F3B62}"/>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graphicEl>
                                              <a:dgm id="{D0F2F06D-1EEE-4049-9DA0-478A76830D4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one"/>
        </p:bldSub>
      </p:bldGraphic>
      <p:bldP spid="14" grpId="0"/>
      <p:bldP spid="3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FDFDAA1-9AD4-2635-A687-52C543D8C919}"/>
              </a:ext>
            </a:extLst>
          </p:cNvPr>
          <p:cNvSpPr>
            <a:spLocks noGrp="1"/>
          </p:cNvSpPr>
          <p:nvPr>
            <p:ph type="title"/>
          </p:nvPr>
        </p:nvSpPr>
        <p:spPr>
          <a:xfrm>
            <a:off x="565151" y="770889"/>
            <a:ext cx="4133560" cy="3395469"/>
          </a:xfrm>
        </p:spPr>
        <p:txBody>
          <a:bodyPr>
            <a:normAutofit/>
          </a:bodyPr>
          <a:lstStyle/>
          <a:p>
            <a:r>
              <a:rPr lang="en-US" dirty="0"/>
              <a:t>Solution offered by our tool</a:t>
            </a:r>
          </a:p>
        </p:txBody>
      </p:sp>
      <p:cxnSp>
        <p:nvCxnSpPr>
          <p:cNvPr id="42" name="Straight Connector 41">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3">
            <a:extLst>
              <a:ext uri="{FF2B5EF4-FFF2-40B4-BE49-F238E27FC236}">
                <a16:creationId xmlns:a16="http://schemas.microsoft.com/office/drawing/2014/main" id="{664ACE87-0A1B-4C3C-5EBE-1DD905F2BFEC}"/>
              </a:ext>
            </a:extLst>
          </p:cNvPr>
          <p:cNvGraphicFramePr>
            <a:graphicFrameLocks noGrp="1"/>
          </p:cNvGraphicFramePr>
          <p:nvPr>
            <p:ph idx="1"/>
            <p:extLst>
              <p:ext uri="{D42A27DB-BD31-4B8C-83A1-F6EECF244321}">
                <p14:modId xmlns:p14="http://schemas.microsoft.com/office/powerpoint/2010/main" val="1468679912"/>
              </p:ext>
            </p:extLst>
          </p:nvPr>
        </p:nvGraphicFramePr>
        <p:xfrm>
          <a:off x="5316278" y="809039"/>
          <a:ext cx="6104761"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D13F02D8-A320-6D8E-4071-9A417354CE7F}"/>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283655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F568AFA4-0027-4EDE-A730-CC1A51B3928B}"/>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339732C0-5111-44C0-A862-9150E69F5744}"/>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graphicEl>
                                              <a:dgm id="{B0239191-4686-467B-A281-885171B39C31}"/>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D7CA7FC4-CDD0-4861-B127-17EC6B558CCD}"/>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graphicEl>
                                              <a:dgm id="{0658B25E-F4CB-4233-A21A-A87237EAC866}"/>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5C6B811C-E57E-4639-B7F7-23404AEFEA2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7D1701-EF3B-AE5D-5DA0-56BDC22A772F}"/>
              </a:ext>
            </a:extLst>
          </p:cNvPr>
          <p:cNvPicPr>
            <a:picLocks noChangeAspect="1"/>
          </p:cNvPicPr>
          <p:nvPr/>
        </p:nvPicPr>
        <p:blipFill>
          <a:blip r:embed="rId2"/>
          <a:stretch>
            <a:fillRect/>
          </a:stretch>
        </p:blipFill>
        <p:spPr>
          <a:xfrm>
            <a:off x="234238" y="731283"/>
            <a:ext cx="11723524" cy="5059917"/>
          </a:xfrm>
          <a:prstGeom prst="rect">
            <a:avLst/>
          </a:prstGeom>
          <a:ln>
            <a:solidFill>
              <a:schemeClr val="accent1"/>
            </a:solidFill>
          </a:ln>
        </p:spPr>
      </p:pic>
      <p:sp>
        <p:nvSpPr>
          <p:cNvPr id="6" name="Footer Placeholder 5">
            <a:extLst>
              <a:ext uri="{FF2B5EF4-FFF2-40B4-BE49-F238E27FC236}">
                <a16:creationId xmlns:a16="http://schemas.microsoft.com/office/drawing/2014/main" id="{875BF952-8347-52F3-FB53-2455BADA7A10}"/>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
        <p:nvSpPr>
          <p:cNvPr id="7" name="Rectangular Callout 6">
            <a:extLst>
              <a:ext uri="{FF2B5EF4-FFF2-40B4-BE49-F238E27FC236}">
                <a16:creationId xmlns:a16="http://schemas.microsoft.com/office/drawing/2014/main" id="{5F0DF1D0-61BE-994E-47BC-9444626642E1}"/>
              </a:ext>
            </a:extLst>
          </p:cNvPr>
          <p:cNvSpPr/>
          <p:nvPr/>
        </p:nvSpPr>
        <p:spPr>
          <a:xfrm>
            <a:off x="6546574" y="357809"/>
            <a:ext cx="4757530" cy="1152939"/>
          </a:xfrm>
          <a:prstGeom prst="wedgeRectCallout">
            <a:avLst>
              <a:gd name="adj1" fmla="val -39037"/>
              <a:gd name="adj2" fmla="val 705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It’s a smart dictionary, featuring (1) context awareness and (2) support for longer expressions</a:t>
            </a:r>
          </a:p>
        </p:txBody>
      </p:sp>
    </p:spTree>
    <p:extLst>
      <p:ext uri="{BB962C8B-B14F-4D97-AF65-F5344CB8AC3E}">
        <p14:creationId xmlns:p14="http://schemas.microsoft.com/office/powerpoint/2010/main" val="205922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F6ACB-8018-AF76-1418-67240D7B5B4E}"/>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F97B116B-BC9B-E6C8-654C-9A3BE6978440}"/>
              </a:ext>
            </a:extLst>
          </p:cNvPr>
          <p:cNvSpPr>
            <a:spLocks noGrp="1"/>
          </p:cNvSpPr>
          <p:nvPr>
            <p:ph idx="1"/>
          </p:nvPr>
        </p:nvSpPr>
        <p:spPr/>
        <p:txBody>
          <a:bodyPr/>
          <a:lstStyle/>
          <a:p>
            <a:r>
              <a:rPr lang="en-US" b="1" dirty="0"/>
              <a:t>Example 1:</a:t>
            </a:r>
            <a:r>
              <a:rPr lang="en-US" dirty="0"/>
              <a:t> Explaining a common word within a given sentence</a:t>
            </a:r>
          </a:p>
          <a:p>
            <a:r>
              <a:rPr lang="en-US" b="1" dirty="0"/>
              <a:t>Example 2:</a:t>
            </a:r>
            <a:r>
              <a:rPr lang="en-US" dirty="0"/>
              <a:t> Explaining a multi-word expression containing a technical term, using a given sentence for context</a:t>
            </a:r>
          </a:p>
          <a:p>
            <a:r>
              <a:rPr lang="en-US" b="1" dirty="0"/>
              <a:t>Example 3:</a:t>
            </a:r>
            <a:r>
              <a:rPr lang="en-US" dirty="0"/>
              <a:t> Explaining a given sentence within the context of a paragraph</a:t>
            </a:r>
          </a:p>
        </p:txBody>
      </p:sp>
      <p:sp>
        <p:nvSpPr>
          <p:cNvPr id="4" name="Footer Placeholder 3">
            <a:extLst>
              <a:ext uri="{FF2B5EF4-FFF2-40B4-BE49-F238E27FC236}">
                <a16:creationId xmlns:a16="http://schemas.microsoft.com/office/drawing/2014/main" id="{E55A4109-035F-C387-EE17-77EB269EB82D}"/>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55410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56872-3049-8BE5-5AE6-C9C6860AB0BE}"/>
              </a:ext>
            </a:extLst>
          </p:cNvPr>
          <p:cNvSpPr>
            <a:spLocks noGrp="1"/>
          </p:cNvSpPr>
          <p:nvPr>
            <p:ph type="title"/>
          </p:nvPr>
        </p:nvSpPr>
        <p:spPr/>
        <p:txBody>
          <a:bodyPr>
            <a:normAutofit/>
          </a:bodyPr>
          <a:lstStyle/>
          <a:p>
            <a:r>
              <a:rPr lang="en-US" b="1" dirty="0"/>
              <a:t>Example 1</a:t>
            </a:r>
            <a:endParaRPr lang="en-US" dirty="0"/>
          </a:p>
        </p:txBody>
      </p:sp>
      <p:sp>
        <p:nvSpPr>
          <p:cNvPr id="3" name="Content Placeholder 2">
            <a:extLst>
              <a:ext uri="{FF2B5EF4-FFF2-40B4-BE49-F238E27FC236}">
                <a16:creationId xmlns:a16="http://schemas.microsoft.com/office/drawing/2014/main" id="{215DFB52-44FD-5F3E-0A00-67754D9B9E7E}"/>
              </a:ext>
            </a:extLst>
          </p:cNvPr>
          <p:cNvSpPr>
            <a:spLocks noGrp="1"/>
          </p:cNvSpPr>
          <p:nvPr>
            <p:ph idx="1"/>
          </p:nvPr>
        </p:nvSpPr>
        <p:spPr/>
        <p:txBody>
          <a:bodyPr/>
          <a:lstStyle/>
          <a:p>
            <a:pPr marL="0" indent="0">
              <a:buNone/>
            </a:pPr>
            <a:r>
              <a:rPr lang="en-US" b="1" dirty="0"/>
              <a:t>Task: </a:t>
            </a:r>
            <a:r>
              <a:rPr lang="en-US" dirty="0"/>
              <a:t>Explain a common word within a given sentence.</a:t>
            </a:r>
          </a:p>
          <a:p>
            <a:pPr marL="0" indent="0">
              <a:buNone/>
            </a:pPr>
            <a:r>
              <a:rPr lang="en-US" dirty="0"/>
              <a:t>Our word here: </a:t>
            </a:r>
            <a:r>
              <a:rPr lang="en-US" b="1" dirty="0"/>
              <a:t>“sound”</a:t>
            </a:r>
          </a:p>
        </p:txBody>
      </p:sp>
      <p:sp>
        <p:nvSpPr>
          <p:cNvPr id="4" name="Footer Placeholder 3">
            <a:extLst>
              <a:ext uri="{FF2B5EF4-FFF2-40B4-BE49-F238E27FC236}">
                <a16:creationId xmlns:a16="http://schemas.microsoft.com/office/drawing/2014/main" id="{59D342CD-E63A-168C-65A3-0368C0436030}"/>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19728538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633C8-892F-CBDA-CFAD-E3EDE3DB5C01}"/>
              </a:ext>
            </a:extLst>
          </p:cNvPr>
          <p:cNvSpPr>
            <a:spLocks noGrp="1"/>
          </p:cNvSpPr>
          <p:nvPr>
            <p:ph type="title"/>
          </p:nvPr>
        </p:nvSpPr>
        <p:spPr/>
        <p:txBody>
          <a:bodyPr/>
          <a:lstStyle/>
          <a:p>
            <a:r>
              <a:rPr lang="en-US" dirty="0"/>
              <a:t>Consider this …</a:t>
            </a:r>
          </a:p>
        </p:txBody>
      </p:sp>
      <p:pic>
        <p:nvPicPr>
          <p:cNvPr id="3" name="Picture 2">
            <a:extLst>
              <a:ext uri="{FF2B5EF4-FFF2-40B4-BE49-F238E27FC236}">
                <a16:creationId xmlns:a16="http://schemas.microsoft.com/office/drawing/2014/main" id="{A91D70A8-0EDA-38A7-3DE9-B0AD6E487A36}"/>
              </a:ext>
            </a:extLst>
          </p:cNvPr>
          <p:cNvPicPr>
            <a:picLocks noChangeAspect="1"/>
          </p:cNvPicPr>
          <p:nvPr/>
        </p:nvPicPr>
        <p:blipFill>
          <a:blip r:embed="rId2"/>
          <a:stretch>
            <a:fillRect/>
          </a:stretch>
        </p:blipFill>
        <p:spPr>
          <a:xfrm>
            <a:off x="655798" y="1490021"/>
            <a:ext cx="4493786" cy="2657910"/>
          </a:xfrm>
          <a:prstGeom prst="rect">
            <a:avLst/>
          </a:prstGeom>
        </p:spPr>
      </p:pic>
      <p:pic>
        <p:nvPicPr>
          <p:cNvPr id="4" name="Picture 3">
            <a:extLst>
              <a:ext uri="{FF2B5EF4-FFF2-40B4-BE49-F238E27FC236}">
                <a16:creationId xmlns:a16="http://schemas.microsoft.com/office/drawing/2014/main" id="{3D80C8C2-8970-AA2E-818A-E277A99B2A30}"/>
              </a:ext>
            </a:extLst>
          </p:cNvPr>
          <p:cNvPicPr>
            <a:picLocks noChangeAspect="1"/>
          </p:cNvPicPr>
          <p:nvPr/>
        </p:nvPicPr>
        <p:blipFill>
          <a:blip r:embed="rId3"/>
          <a:stretch>
            <a:fillRect/>
          </a:stretch>
        </p:blipFill>
        <p:spPr>
          <a:xfrm>
            <a:off x="625027" y="4272277"/>
            <a:ext cx="4493786" cy="1675383"/>
          </a:xfrm>
          <a:prstGeom prst="rect">
            <a:avLst/>
          </a:prstGeom>
        </p:spPr>
      </p:pic>
      <p:pic>
        <p:nvPicPr>
          <p:cNvPr id="5" name="Picture 4">
            <a:extLst>
              <a:ext uri="{FF2B5EF4-FFF2-40B4-BE49-F238E27FC236}">
                <a16:creationId xmlns:a16="http://schemas.microsoft.com/office/drawing/2014/main" id="{48F913A8-E117-FEB4-4B8F-042416FE77A3}"/>
              </a:ext>
            </a:extLst>
          </p:cNvPr>
          <p:cNvPicPr>
            <a:picLocks noChangeAspect="1"/>
          </p:cNvPicPr>
          <p:nvPr/>
        </p:nvPicPr>
        <p:blipFill>
          <a:blip r:embed="rId4"/>
          <a:stretch>
            <a:fillRect/>
          </a:stretch>
        </p:blipFill>
        <p:spPr>
          <a:xfrm>
            <a:off x="5240232" y="1490021"/>
            <a:ext cx="6295970" cy="4497122"/>
          </a:xfrm>
          <a:prstGeom prst="rect">
            <a:avLst/>
          </a:prstGeom>
        </p:spPr>
      </p:pic>
      <p:sp>
        <p:nvSpPr>
          <p:cNvPr id="6" name="Rounded Rectangular Callout 5">
            <a:extLst>
              <a:ext uri="{FF2B5EF4-FFF2-40B4-BE49-F238E27FC236}">
                <a16:creationId xmlns:a16="http://schemas.microsoft.com/office/drawing/2014/main" id="{4E604695-4607-E66A-B722-CBF816B8D51D}"/>
              </a:ext>
            </a:extLst>
          </p:cNvPr>
          <p:cNvSpPr/>
          <p:nvPr/>
        </p:nvSpPr>
        <p:spPr>
          <a:xfrm>
            <a:off x="9329530" y="829393"/>
            <a:ext cx="1616765" cy="602125"/>
          </a:xfrm>
          <a:prstGeom prst="wedgeRoundRectCallout">
            <a:avLst>
              <a:gd name="adj1" fmla="val -42964"/>
              <a:gd name="adj2" fmla="val 691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Which one?</a:t>
            </a:r>
          </a:p>
        </p:txBody>
      </p:sp>
      <p:sp>
        <p:nvSpPr>
          <p:cNvPr id="7" name="TextBox 6">
            <a:extLst>
              <a:ext uri="{FF2B5EF4-FFF2-40B4-BE49-F238E27FC236}">
                <a16:creationId xmlns:a16="http://schemas.microsoft.com/office/drawing/2014/main" id="{88FBC986-E07A-468F-B0DB-31E19F3EE660}"/>
              </a:ext>
            </a:extLst>
          </p:cNvPr>
          <p:cNvSpPr txBox="1"/>
          <p:nvPr/>
        </p:nvSpPr>
        <p:spPr>
          <a:xfrm>
            <a:off x="10243698" y="6046648"/>
            <a:ext cx="1405193" cy="276999"/>
          </a:xfrm>
          <a:prstGeom prst="rect">
            <a:avLst/>
          </a:prstGeom>
          <a:noFill/>
        </p:spPr>
        <p:txBody>
          <a:bodyPr wrap="none" rtlCol="0">
            <a:spAutoFit/>
          </a:bodyPr>
          <a:lstStyle/>
          <a:p>
            <a:r>
              <a:rPr lang="en-US" sz="1200" dirty="0"/>
              <a:t>Source: WordNet</a:t>
            </a:r>
          </a:p>
        </p:txBody>
      </p:sp>
      <p:sp>
        <p:nvSpPr>
          <p:cNvPr id="8" name="Footer Placeholder 7">
            <a:extLst>
              <a:ext uri="{FF2B5EF4-FFF2-40B4-BE49-F238E27FC236}">
                <a16:creationId xmlns:a16="http://schemas.microsoft.com/office/drawing/2014/main" id="{65BFB582-4048-8590-C873-92D006806E8F}"/>
              </a:ext>
            </a:extLst>
          </p:cNvPr>
          <p:cNvSpPr>
            <a:spLocks noGrp="1"/>
          </p:cNvSpPr>
          <p:nvPr>
            <p:ph type="ftr" sz="quarter" idx="11"/>
          </p:nvPr>
        </p:nvSpPr>
        <p:spPr/>
        <p:txBody>
          <a:bodyPr/>
          <a:lstStyle/>
          <a:p>
            <a:r>
              <a:rPr lang="en-US" dirty="0"/>
              <a:t>Artificial Intelligence and Financial Translation (Sai-cheong Siu, September 2023)</a:t>
            </a:r>
          </a:p>
        </p:txBody>
      </p:sp>
    </p:spTree>
    <p:extLst>
      <p:ext uri="{BB962C8B-B14F-4D97-AF65-F5344CB8AC3E}">
        <p14:creationId xmlns:p14="http://schemas.microsoft.com/office/powerpoint/2010/main" val="63931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8" name="Oval 7">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Oval 10">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Oval 21">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3" name="Straight Connector 32">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14FC82-0564-BBE4-22BD-DDE8BD5050EF}"/>
              </a:ext>
            </a:extLst>
          </p:cNvPr>
          <p:cNvSpPr>
            <a:spLocks noGrp="1"/>
          </p:cNvSpPr>
          <p:nvPr>
            <p:ph type="title"/>
          </p:nvPr>
        </p:nvSpPr>
        <p:spPr>
          <a:xfrm>
            <a:off x="565150" y="768334"/>
            <a:ext cx="5066001" cy="2866405"/>
          </a:xfrm>
        </p:spPr>
        <p:txBody>
          <a:bodyPr vert="horz" lIns="91440" tIns="45720" rIns="91440" bIns="45720" rtlCol="0" anchor="t">
            <a:normAutofit/>
          </a:bodyPr>
          <a:lstStyle/>
          <a:p>
            <a:r>
              <a:rPr lang="en-US" sz="6000" dirty="0"/>
              <a:t>Now, we have an alternative …</a:t>
            </a:r>
          </a:p>
        </p:txBody>
      </p:sp>
      <p:cxnSp>
        <p:nvCxnSpPr>
          <p:cNvPr id="37" name="Straight Connector 36">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A6B8E30F-B99D-4646-9EF5-E88231291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A1C049F8-6165-664F-BADB-1D3E160D8B60}"/>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35">
              <a:extLst>
                <a:ext uri="{FF2B5EF4-FFF2-40B4-BE49-F238E27FC236}">
                  <a16:creationId xmlns:a16="http://schemas.microsoft.com/office/drawing/2014/main" id="{2E4AA6C4-5F76-644E-AC9E-49DAAAE1A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36">
              <a:extLst>
                <a:ext uri="{FF2B5EF4-FFF2-40B4-BE49-F238E27FC236}">
                  <a16:creationId xmlns:a16="http://schemas.microsoft.com/office/drawing/2014/main" id="{D0F1BCD1-5174-9442-BC14-098FC8F28B1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7C38B8C2-7FF9-B545-9383-9D2F10BD0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3FAB827-9785-0646-88AC-6BAB2FF0FC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5964466-BB35-554E-96AB-6C03B2912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65">
              <a:extLst>
                <a:ext uri="{FF2B5EF4-FFF2-40B4-BE49-F238E27FC236}">
                  <a16:creationId xmlns:a16="http://schemas.microsoft.com/office/drawing/2014/main" id="{581755C1-0C03-D548-A87C-5D91A00D8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66">
              <a:extLst>
                <a:ext uri="{FF2B5EF4-FFF2-40B4-BE49-F238E27FC236}">
                  <a16:creationId xmlns:a16="http://schemas.microsoft.com/office/drawing/2014/main" id="{9CE6EA07-B7C1-7E40-B170-85C1AE7CD13C}"/>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482C64DB-7165-BA4D-B240-B831F7326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185AC8F-33E2-6F45-BB99-45AB0771E2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FE600A1-9FA9-7D44-B151-6D85236CA5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B8B046A-AEB0-9A43-97BF-9D01EFB101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71">
              <a:extLst>
                <a:ext uri="{FF2B5EF4-FFF2-40B4-BE49-F238E27FC236}">
                  <a16:creationId xmlns:a16="http://schemas.microsoft.com/office/drawing/2014/main" id="{793800D8-E4A7-D744-AA8A-394F662113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72">
              <a:extLst>
                <a:ext uri="{FF2B5EF4-FFF2-40B4-BE49-F238E27FC236}">
                  <a16:creationId xmlns:a16="http://schemas.microsoft.com/office/drawing/2014/main" id="{8FAF8097-8120-3F48-B883-BACD6450D13B}"/>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E2640769-9D0C-714C-B41F-F0AF3CB0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AC7D7C4-C7E0-BE49-B797-AB72BC541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127D504-2340-9144-A0C0-BC4BBEA09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76">
              <a:extLst>
                <a:ext uri="{FF2B5EF4-FFF2-40B4-BE49-F238E27FC236}">
                  <a16:creationId xmlns:a16="http://schemas.microsoft.com/office/drawing/2014/main" id="{8266C3BD-4E61-0646-9AA7-5CB786EC27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77">
              <a:extLst>
                <a:ext uri="{FF2B5EF4-FFF2-40B4-BE49-F238E27FC236}">
                  <a16:creationId xmlns:a16="http://schemas.microsoft.com/office/drawing/2014/main" id="{8AEAEE9B-E0B2-D14E-87FD-388F8C496A74}"/>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78">
              <a:extLst>
                <a:ext uri="{FF2B5EF4-FFF2-40B4-BE49-F238E27FC236}">
                  <a16:creationId xmlns:a16="http://schemas.microsoft.com/office/drawing/2014/main" id="{1E54CFED-A4D5-7C47-AB58-4F813D231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79">
              <a:extLst>
                <a:ext uri="{FF2B5EF4-FFF2-40B4-BE49-F238E27FC236}">
                  <a16:creationId xmlns:a16="http://schemas.microsoft.com/office/drawing/2014/main" id="{FF46DF3B-97DE-804E-9D8F-E9A00C5953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80">
              <a:extLst>
                <a:ext uri="{FF2B5EF4-FFF2-40B4-BE49-F238E27FC236}">
                  <a16:creationId xmlns:a16="http://schemas.microsoft.com/office/drawing/2014/main" id="{44486747-B3FE-184E-912A-43A38A3AC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81">
              <a:extLst>
                <a:ext uri="{FF2B5EF4-FFF2-40B4-BE49-F238E27FC236}">
                  <a16:creationId xmlns:a16="http://schemas.microsoft.com/office/drawing/2014/main" id="{CB033255-FCDE-3345-AD92-D9BC51A26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82">
              <a:extLst>
                <a:ext uri="{FF2B5EF4-FFF2-40B4-BE49-F238E27FC236}">
                  <a16:creationId xmlns:a16="http://schemas.microsoft.com/office/drawing/2014/main" id="{97033299-E214-9A47-95E6-703624E27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Footer Placeholder 2">
            <a:extLst>
              <a:ext uri="{FF2B5EF4-FFF2-40B4-BE49-F238E27FC236}">
                <a16:creationId xmlns:a16="http://schemas.microsoft.com/office/drawing/2014/main" id="{CF489080-DD89-DD6D-5E06-F334FC006850}"/>
              </a:ext>
            </a:extLst>
          </p:cNvPr>
          <p:cNvSpPr>
            <a:spLocks noGrp="1"/>
          </p:cNvSpPr>
          <p:nvPr>
            <p:ph type="ftr" sz="quarter" idx="11"/>
          </p:nvPr>
        </p:nvSpPr>
        <p:spPr/>
        <p:txBody>
          <a:bodyPr/>
          <a:lstStyle/>
          <a:p>
            <a:r>
              <a:rPr lang="en-US"/>
              <a:t>Artificial Intelligence and Financial Translation (Sai-cheong Siu, September 2023)</a:t>
            </a:r>
          </a:p>
        </p:txBody>
      </p:sp>
    </p:spTree>
    <p:extLst>
      <p:ext uri="{BB962C8B-B14F-4D97-AF65-F5344CB8AC3E}">
        <p14:creationId xmlns:p14="http://schemas.microsoft.com/office/powerpoint/2010/main" val="42070564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0F6B2B-EDC3-24B1-F0D6-6F368557CFDD}"/>
              </a:ext>
            </a:extLst>
          </p:cNvPr>
          <p:cNvPicPr>
            <a:picLocks noChangeAspect="1"/>
          </p:cNvPicPr>
          <p:nvPr/>
        </p:nvPicPr>
        <p:blipFill>
          <a:blip r:embed="rId2"/>
          <a:stretch>
            <a:fillRect/>
          </a:stretch>
        </p:blipFill>
        <p:spPr>
          <a:xfrm>
            <a:off x="269216" y="1430899"/>
            <a:ext cx="11786088" cy="3306754"/>
          </a:xfrm>
          <a:prstGeom prst="rect">
            <a:avLst/>
          </a:prstGeom>
        </p:spPr>
      </p:pic>
      <p:sp>
        <p:nvSpPr>
          <p:cNvPr id="3" name="Rectangular Callout 2">
            <a:extLst>
              <a:ext uri="{FF2B5EF4-FFF2-40B4-BE49-F238E27FC236}">
                <a16:creationId xmlns:a16="http://schemas.microsoft.com/office/drawing/2014/main" id="{4194DE71-463F-7322-2524-BCD0C5133F85}"/>
              </a:ext>
            </a:extLst>
          </p:cNvPr>
          <p:cNvSpPr/>
          <p:nvPr/>
        </p:nvSpPr>
        <p:spPr>
          <a:xfrm>
            <a:off x="4253947" y="463825"/>
            <a:ext cx="7460974" cy="1987827"/>
          </a:xfrm>
          <a:prstGeom prst="wedgeRectCallout">
            <a:avLst>
              <a:gd name="adj1" fmla="val -34509"/>
              <a:gd name="adj2" fmla="val 61318"/>
            </a:avLst>
          </a:prstGeom>
        </p:spPr>
        <p:style>
          <a:lnRef idx="2">
            <a:schemeClr val="accent1"/>
          </a:lnRef>
          <a:fillRef idx="1">
            <a:schemeClr val="lt1"/>
          </a:fillRef>
          <a:effectRef idx="0">
            <a:schemeClr val="accent1"/>
          </a:effectRef>
          <a:fontRef idx="minor">
            <a:schemeClr val="dk1"/>
          </a:fontRef>
        </p:style>
        <p:txBody>
          <a:bodyPr rtlCol="0" anchor="ctr"/>
          <a:lstStyle/>
          <a:p>
            <a:pPr algn="just"/>
            <a:r>
              <a:rPr lang="en-HK" b="1" i="0" dirty="0">
                <a:solidFill>
                  <a:srgbClr val="000000"/>
                </a:solidFill>
                <a:effectLst/>
                <a:latin typeface="Arial" panose="020B0604020202020204" pitchFamily="34" charset="0"/>
                <a:ea typeface="Microsoft JhengHei" panose="020B0604030504040204" pitchFamily="34" charset="-120"/>
                <a:cs typeface="Arial" panose="020B0604020202020204" pitchFamily="34" charset="0"/>
              </a:rPr>
              <a:t>Context:</a:t>
            </a:r>
            <a:r>
              <a:rPr lang="en-HK" b="0" i="0" dirty="0">
                <a:solidFill>
                  <a:srgbClr val="000000"/>
                </a:solidFill>
                <a:effectLst/>
                <a:latin typeface="Arial" panose="020B0604020202020204" pitchFamily="34" charset="0"/>
                <a:ea typeface="Microsoft JhengHei" panose="020B0604030504040204" pitchFamily="34" charset="-120"/>
                <a:cs typeface="Arial" panose="020B0604020202020204" pitchFamily="34" charset="0"/>
              </a:rPr>
              <a:t> In addition, the LCSD performance venues are procuring by phases 4K digital light processing projector, 4K pan–tilt–zoom camera, camera remote controller and related digital equipment for live streaming, immersive effect </a:t>
            </a:r>
            <a:r>
              <a:rPr lang="en-HK" b="1" i="0" dirty="0">
                <a:solidFill>
                  <a:schemeClr val="accent1"/>
                </a:solidFill>
                <a:effectLst/>
                <a:latin typeface="Arial" panose="020B0604020202020204" pitchFamily="34" charset="0"/>
                <a:ea typeface="Microsoft JhengHei" panose="020B0604030504040204" pitchFamily="34" charset="-120"/>
                <a:cs typeface="Arial" panose="020B0604020202020204" pitchFamily="34" charset="0"/>
              </a:rPr>
              <a:t>sound</a:t>
            </a:r>
            <a:r>
              <a:rPr lang="en-HK" b="0" i="0" dirty="0">
                <a:solidFill>
                  <a:srgbClr val="000000"/>
                </a:solidFill>
                <a:effectLst/>
                <a:latin typeface="Arial" panose="020B0604020202020204" pitchFamily="34" charset="0"/>
                <a:ea typeface="Microsoft JhengHei" panose="020B0604030504040204" pitchFamily="34" charset="-120"/>
                <a:cs typeface="Arial" panose="020B0604020202020204" pitchFamily="34" charset="0"/>
              </a:rPr>
              <a:t> system, digital sound console and LED moving lights to support visual art creations of arts groups that incorporate arts tech as well as live streaming or video recording.</a:t>
            </a:r>
            <a:endParaRPr lang="en-US" dirty="0">
              <a:latin typeface="Arial" panose="020B0604020202020204" pitchFamily="34" charset="0"/>
              <a:ea typeface="Microsoft JhengHei" panose="020B0604030504040204" pitchFamily="34" charset="-120"/>
              <a:cs typeface="Arial" panose="020B0604020202020204" pitchFamily="34" charset="0"/>
            </a:endParaRPr>
          </a:p>
        </p:txBody>
      </p:sp>
      <p:sp>
        <p:nvSpPr>
          <p:cNvPr id="4" name="Rectangular Callout 3">
            <a:extLst>
              <a:ext uri="{FF2B5EF4-FFF2-40B4-BE49-F238E27FC236}">
                <a16:creationId xmlns:a16="http://schemas.microsoft.com/office/drawing/2014/main" id="{28D28437-7B14-A5FA-93BE-4A07BB92008F}"/>
              </a:ext>
            </a:extLst>
          </p:cNvPr>
          <p:cNvSpPr/>
          <p:nvPr/>
        </p:nvSpPr>
        <p:spPr>
          <a:xfrm>
            <a:off x="1192696" y="4552123"/>
            <a:ext cx="10323442" cy="1534987"/>
          </a:xfrm>
          <a:prstGeom prst="wedgeRectCallout">
            <a:avLst>
              <a:gd name="adj1" fmla="val 4901"/>
              <a:gd name="adj2" fmla="val -53732"/>
            </a:avLst>
          </a:prstGeom>
        </p:spPr>
        <p:style>
          <a:lnRef idx="2">
            <a:schemeClr val="accent1"/>
          </a:lnRef>
          <a:fillRef idx="1">
            <a:schemeClr val="lt1"/>
          </a:fillRef>
          <a:effectRef idx="0">
            <a:schemeClr val="accent1"/>
          </a:effectRef>
          <a:fontRef idx="minor">
            <a:schemeClr val="dk1"/>
          </a:fontRef>
        </p:style>
        <p:txBody>
          <a:bodyPr rtlCol="0" anchor="ctr"/>
          <a:lstStyle/>
          <a:p>
            <a:pPr algn="just"/>
            <a:r>
              <a:rPr lang="en-HK" b="1" i="0" dirty="0">
                <a:solidFill>
                  <a:srgbClr val="000000"/>
                </a:solidFill>
                <a:effectLst/>
                <a:latin typeface="Arial" panose="020B0604020202020204" pitchFamily="34" charset="0"/>
                <a:cs typeface="Arial" panose="020B0604020202020204" pitchFamily="34" charset="0"/>
              </a:rPr>
              <a:t>Explanation:</a:t>
            </a:r>
            <a:r>
              <a:rPr lang="en-HK" b="0" i="0" dirty="0">
                <a:solidFill>
                  <a:srgbClr val="000000"/>
                </a:solidFill>
                <a:effectLst/>
                <a:latin typeface="Arial" panose="020B0604020202020204" pitchFamily="34" charset="0"/>
                <a:cs typeface="Arial" panose="020B0604020202020204" pitchFamily="34" charset="0"/>
              </a:rPr>
              <a:t> In the given financial text, the term "sound" refers to the audio equipment that will be procured for live streaming and immersive effect sound system. The sound system will be used to support visual art creations of arts groups that incorporate arts tech as well as live streaming or video recording. Therefore, the term "sound" in this context refers to </a:t>
            </a:r>
            <a:r>
              <a:rPr lang="en-HK" b="1" i="0" dirty="0">
                <a:solidFill>
                  <a:schemeClr val="accent1"/>
                </a:solidFill>
                <a:effectLst/>
                <a:latin typeface="Arial" panose="020B0604020202020204" pitchFamily="34" charset="0"/>
                <a:cs typeface="Arial" panose="020B0604020202020204" pitchFamily="34" charset="0"/>
              </a:rPr>
              <a:t>the audio equipment</a:t>
            </a:r>
            <a:r>
              <a:rPr lang="en-HK" b="0" i="0" dirty="0">
                <a:solidFill>
                  <a:srgbClr val="000000"/>
                </a:solidFill>
                <a:effectLst/>
                <a:latin typeface="Arial" panose="020B0604020202020204" pitchFamily="34" charset="0"/>
                <a:cs typeface="Arial" panose="020B0604020202020204" pitchFamily="34" charset="0"/>
              </a:rPr>
              <a:t> that will be used to produce and manage the sound for these artistic performances.</a:t>
            </a:r>
            <a:endParaRPr lang="en-US" dirty="0">
              <a:latin typeface="Arial" panose="020B0604020202020204" pitchFamily="34" charset="0"/>
              <a:cs typeface="Arial" panose="020B0604020202020204" pitchFamily="34" charset="0"/>
            </a:endParaRPr>
          </a:p>
        </p:txBody>
      </p:sp>
      <p:sp>
        <p:nvSpPr>
          <p:cNvPr id="7" name="Title 6">
            <a:extLst>
              <a:ext uri="{FF2B5EF4-FFF2-40B4-BE49-F238E27FC236}">
                <a16:creationId xmlns:a16="http://schemas.microsoft.com/office/drawing/2014/main" id="{5175F17F-C9C3-0646-7F8D-720FDBDD41CE}"/>
              </a:ext>
            </a:extLst>
          </p:cNvPr>
          <p:cNvSpPr>
            <a:spLocks noGrp="1"/>
          </p:cNvSpPr>
          <p:nvPr>
            <p:ph type="title"/>
          </p:nvPr>
        </p:nvSpPr>
        <p:spPr/>
        <p:txBody>
          <a:bodyPr/>
          <a:lstStyle/>
          <a:p>
            <a:r>
              <a:rPr lang="en-US" dirty="0"/>
              <a:t>Sound (1)</a:t>
            </a:r>
          </a:p>
        </p:txBody>
      </p:sp>
      <p:sp>
        <p:nvSpPr>
          <p:cNvPr id="8" name="Footer Placeholder 7">
            <a:extLst>
              <a:ext uri="{FF2B5EF4-FFF2-40B4-BE49-F238E27FC236}">
                <a16:creationId xmlns:a16="http://schemas.microsoft.com/office/drawing/2014/main" id="{DB1A3EA3-282A-AD36-28C8-B08DE32EE1F8}"/>
              </a:ext>
            </a:extLst>
          </p:cNvPr>
          <p:cNvSpPr>
            <a:spLocks noGrp="1"/>
          </p:cNvSpPr>
          <p:nvPr>
            <p:ph type="ftr" sz="quarter" idx="11"/>
          </p:nvPr>
        </p:nvSpPr>
        <p:spPr/>
        <p:txBody>
          <a:bodyPr/>
          <a:lstStyle/>
          <a:p>
            <a:r>
              <a:rPr lang="en-US"/>
              <a:t>Artificial Intelligence and Financial Translation (Sai-cheong Siu, September 2023)</a:t>
            </a:r>
          </a:p>
        </p:txBody>
      </p:sp>
    </p:spTree>
    <p:extLst>
      <p:ext uri="{BB962C8B-B14F-4D97-AF65-F5344CB8AC3E}">
        <p14:creationId xmlns:p14="http://schemas.microsoft.com/office/powerpoint/2010/main" val="89281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75F17F-C9C3-0646-7F8D-720FDBDD41CE}"/>
              </a:ext>
            </a:extLst>
          </p:cNvPr>
          <p:cNvSpPr>
            <a:spLocks noGrp="1"/>
          </p:cNvSpPr>
          <p:nvPr>
            <p:ph type="title"/>
          </p:nvPr>
        </p:nvSpPr>
        <p:spPr/>
        <p:txBody>
          <a:bodyPr/>
          <a:lstStyle/>
          <a:p>
            <a:r>
              <a:rPr lang="en-US" dirty="0"/>
              <a:t>Sound (2)</a:t>
            </a:r>
          </a:p>
        </p:txBody>
      </p:sp>
      <p:pic>
        <p:nvPicPr>
          <p:cNvPr id="5" name="Picture 4">
            <a:extLst>
              <a:ext uri="{FF2B5EF4-FFF2-40B4-BE49-F238E27FC236}">
                <a16:creationId xmlns:a16="http://schemas.microsoft.com/office/drawing/2014/main" id="{EFB657C3-A4AC-8645-4EEB-AFACDEBEC1F3}"/>
              </a:ext>
            </a:extLst>
          </p:cNvPr>
          <p:cNvPicPr>
            <a:picLocks noChangeAspect="1"/>
          </p:cNvPicPr>
          <p:nvPr/>
        </p:nvPicPr>
        <p:blipFill>
          <a:blip r:embed="rId2"/>
          <a:stretch>
            <a:fillRect/>
          </a:stretch>
        </p:blipFill>
        <p:spPr>
          <a:xfrm>
            <a:off x="367747" y="1405381"/>
            <a:ext cx="11612436" cy="3412745"/>
          </a:xfrm>
          <a:prstGeom prst="rect">
            <a:avLst/>
          </a:prstGeom>
        </p:spPr>
      </p:pic>
      <p:sp>
        <p:nvSpPr>
          <p:cNvPr id="6" name="Rectangular Callout 5">
            <a:extLst>
              <a:ext uri="{FF2B5EF4-FFF2-40B4-BE49-F238E27FC236}">
                <a16:creationId xmlns:a16="http://schemas.microsoft.com/office/drawing/2014/main" id="{5174D5BE-8847-5491-6BBF-28A70644618F}"/>
              </a:ext>
            </a:extLst>
          </p:cNvPr>
          <p:cNvSpPr/>
          <p:nvPr/>
        </p:nvSpPr>
        <p:spPr>
          <a:xfrm>
            <a:off x="4253947" y="463825"/>
            <a:ext cx="7460974" cy="1987827"/>
          </a:xfrm>
          <a:prstGeom prst="wedgeRectCallout">
            <a:avLst>
              <a:gd name="adj1" fmla="val -34509"/>
              <a:gd name="adj2" fmla="val 61318"/>
            </a:avLst>
          </a:prstGeom>
        </p:spPr>
        <p:style>
          <a:lnRef idx="2">
            <a:schemeClr val="accent1"/>
          </a:lnRef>
          <a:fillRef idx="1">
            <a:schemeClr val="lt1"/>
          </a:fillRef>
          <a:effectRef idx="0">
            <a:schemeClr val="accent1"/>
          </a:effectRef>
          <a:fontRef idx="minor">
            <a:schemeClr val="dk1"/>
          </a:fontRef>
        </p:style>
        <p:txBody>
          <a:bodyPr rtlCol="0" anchor="ctr"/>
          <a:lstStyle/>
          <a:p>
            <a:pPr algn="just"/>
            <a:r>
              <a:rPr lang="en-HK" b="1" i="0" dirty="0">
                <a:solidFill>
                  <a:srgbClr val="000000"/>
                </a:solidFill>
                <a:effectLst/>
                <a:latin typeface="Arial" panose="020B0604020202020204" pitchFamily="34" charset="0"/>
                <a:ea typeface="Microsoft JhengHei" panose="020B0604030504040204" pitchFamily="34" charset="-120"/>
                <a:cs typeface="Arial" panose="020B0604020202020204" pitchFamily="34" charset="0"/>
              </a:rPr>
              <a:t>Context:</a:t>
            </a:r>
            <a:r>
              <a:rPr lang="en-HK" b="0" i="0" dirty="0">
                <a:solidFill>
                  <a:srgbClr val="000000"/>
                </a:solidFill>
                <a:effectLst/>
                <a:latin typeface="Arial" panose="020B0604020202020204" pitchFamily="34" charset="0"/>
                <a:ea typeface="Microsoft JhengHei" panose="020B0604030504040204" pitchFamily="34" charset="-120"/>
                <a:cs typeface="Arial" panose="020B0604020202020204" pitchFamily="34" charset="0"/>
              </a:rPr>
              <a:t> Hong Kong is among the most advanced information and communication technology hubs in the world.  Our well-established business support services and </a:t>
            </a:r>
            <a:r>
              <a:rPr lang="en-HK" b="1" i="0" dirty="0">
                <a:solidFill>
                  <a:schemeClr val="accent1"/>
                </a:solidFill>
                <a:effectLst/>
                <a:latin typeface="Arial" panose="020B0604020202020204" pitchFamily="34" charset="0"/>
                <a:ea typeface="Microsoft JhengHei" panose="020B0604030504040204" pitchFamily="34" charset="-120"/>
                <a:cs typeface="Arial" panose="020B0604020202020204" pitchFamily="34" charset="0"/>
              </a:rPr>
              <a:t>sound</a:t>
            </a:r>
            <a:r>
              <a:rPr lang="en-HK" b="0" i="0" dirty="0">
                <a:solidFill>
                  <a:srgbClr val="000000"/>
                </a:solidFill>
                <a:effectLst/>
                <a:latin typeface="Arial" panose="020B0604020202020204" pitchFamily="34" charset="0"/>
                <a:ea typeface="Microsoft JhengHei" panose="020B0604030504040204" pitchFamily="34" charset="-120"/>
                <a:cs typeface="Arial" panose="020B0604020202020204" pitchFamily="34" charset="0"/>
              </a:rPr>
              <a:t> system to protect intellectual property (IP) rights provide favourable conditions for the growth of start-ups.  Many public and private organisations offer support, including provision of co-working space, incubation programmes, business advisory services, and assistance in building partner networks. </a:t>
            </a:r>
            <a:endParaRPr lang="en-US" dirty="0">
              <a:latin typeface="Arial" panose="020B0604020202020204" pitchFamily="34" charset="0"/>
              <a:ea typeface="Microsoft JhengHei" panose="020B0604030504040204" pitchFamily="34" charset="-120"/>
              <a:cs typeface="Arial" panose="020B0604020202020204" pitchFamily="34" charset="0"/>
            </a:endParaRPr>
          </a:p>
        </p:txBody>
      </p:sp>
      <p:sp>
        <p:nvSpPr>
          <p:cNvPr id="8" name="Rectangular Callout 7">
            <a:extLst>
              <a:ext uri="{FF2B5EF4-FFF2-40B4-BE49-F238E27FC236}">
                <a16:creationId xmlns:a16="http://schemas.microsoft.com/office/drawing/2014/main" id="{C973FE4D-CD06-249F-0FD3-A4EF3969C95D}"/>
              </a:ext>
            </a:extLst>
          </p:cNvPr>
          <p:cNvSpPr/>
          <p:nvPr/>
        </p:nvSpPr>
        <p:spPr>
          <a:xfrm>
            <a:off x="1205948" y="4497330"/>
            <a:ext cx="10323442" cy="1534987"/>
          </a:xfrm>
          <a:prstGeom prst="wedgeRectCallout">
            <a:avLst>
              <a:gd name="adj1" fmla="val 4644"/>
              <a:gd name="adj2" fmla="val -58912"/>
            </a:avLst>
          </a:prstGeom>
        </p:spPr>
        <p:style>
          <a:lnRef idx="2">
            <a:schemeClr val="accent1"/>
          </a:lnRef>
          <a:fillRef idx="1">
            <a:schemeClr val="lt1"/>
          </a:fillRef>
          <a:effectRef idx="0">
            <a:schemeClr val="accent1"/>
          </a:effectRef>
          <a:fontRef idx="minor">
            <a:schemeClr val="dk1"/>
          </a:fontRef>
        </p:style>
        <p:txBody>
          <a:bodyPr rtlCol="0" anchor="ctr"/>
          <a:lstStyle/>
          <a:p>
            <a:pPr algn="just"/>
            <a:r>
              <a:rPr lang="en-HK" b="1" i="0" dirty="0">
                <a:solidFill>
                  <a:srgbClr val="000000"/>
                </a:solidFill>
                <a:effectLst/>
                <a:latin typeface="Arial" panose="020B0604020202020204" pitchFamily="34" charset="0"/>
                <a:cs typeface="Arial" panose="020B0604020202020204" pitchFamily="34" charset="0"/>
              </a:rPr>
              <a:t>Explanation:</a:t>
            </a:r>
            <a:r>
              <a:rPr lang="en-HK" b="0" i="0" dirty="0">
                <a:solidFill>
                  <a:srgbClr val="000000"/>
                </a:solidFill>
                <a:effectLst/>
                <a:latin typeface="Arial" panose="020B0604020202020204" pitchFamily="34" charset="0"/>
                <a:cs typeface="Arial" panose="020B0604020202020204" pitchFamily="34" charset="0"/>
              </a:rPr>
              <a:t> In the given financial text, the term "sound" is used to describe the system for protecting intellectual property (IP) rights in Hong Kong. The text states that the city has a well-established business support system and a "sound system" to protect IP rights, which provides </a:t>
            </a:r>
            <a:r>
              <a:rPr lang="en-HK" b="0" i="0" dirty="0" err="1">
                <a:solidFill>
                  <a:srgbClr val="000000"/>
                </a:solidFill>
                <a:effectLst/>
                <a:latin typeface="Arial" panose="020B0604020202020204" pitchFamily="34" charset="0"/>
                <a:cs typeface="Arial" panose="020B0604020202020204" pitchFamily="34" charset="0"/>
              </a:rPr>
              <a:t>favorable</a:t>
            </a:r>
            <a:r>
              <a:rPr lang="en-HK" b="0" i="0" dirty="0">
                <a:solidFill>
                  <a:srgbClr val="000000"/>
                </a:solidFill>
                <a:effectLst/>
                <a:latin typeface="Arial" panose="020B0604020202020204" pitchFamily="34" charset="0"/>
                <a:cs typeface="Arial" panose="020B0604020202020204" pitchFamily="34" charset="0"/>
              </a:rPr>
              <a:t> conditions for the growth of start-ups. This implies that the system for protecting IP rights in Hong Kong is </a:t>
            </a:r>
            <a:r>
              <a:rPr lang="en-HK" b="1" i="0" dirty="0">
                <a:solidFill>
                  <a:schemeClr val="accent1"/>
                </a:solidFill>
                <a:effectLst/>
                <a:latin typeface="Arial" panose="020B0604020202020204" pitchFamily="34" charset="0"/>
                <a:cs typeface="Arial" panose="020B0604020202020204" pitchFamily="34" charset="0"/>
              </a:rPr>
              <a:t>effective and reliable</a:t>
            </a:r>
            <a:r>
              <a:rPr lang="en-HK" b="0" i="0" dirty="0">
                <a:solidFill>
                  <a:srgbClr val="000000"/>
                </a:solidFill>
                <a:effectLst/>
                <a:latin typeface="Arial" panose="020B0604020202020204" pitchFamily="34" charset="0"/>
                <a:cs typeface="Arial" panose="020B0604020202020204" pitchFamily="34" charset="0"/>
              </a:rPr>
              <a:t>, providing a stable and supportive environment for businesses to thrive.</a:t>
            </a:r>
            <a:endParaRPr lang="en-US" dirty="0">
              <a:latin typeface="Arial" panose="020B0604020202020204" pitchFamily="34" charset="0"/>
              <a:cs typeface="Arial" panose="020B0604020202020204" pitchFamily="34" charset="0"/>
            </a:endParaRPr>
          </a:p>
        </p:txBody>
      </p:sp>
      <p:sp>
        <p:nvSpPr>
          <p:cNvPr id="9" name="Footer Placeholder 8">
            <a:extLst>
              <a:ext uri="{FF2B5EF4-FFF2-40B4-BE49-F238E27FC236}">
                <a16:creationId xmlns:a16="http://schemas.microsoft.com/office/drawing/2014/main" id="{1696A808-89D6-06E0-1CE6-43515711F929}"/>
              </a:ext>
            </a:extLst>
          </p:cNvPr>
          <p:cNvSpPr>
            <a:spLocks noGrp="1"/>
          </p:cNvSpPr>
          <p:nvPr>
            <p:ph type="ftr" sz="quarter" idx="11"/>
          </p:nvPr>
        </p:nvSpPr>
        <p:spPr/>
        <p:txBody>
          <a:bodyPr/>
          <a:lstStyle/>
          <a:p>
            <a:r>
              <a:rPr lang="en-US"/>
              <a:t>Artificial Intelligence and Financial Translation (Sai-cheong Siu, September 2023)</a:t>
            </a:r>
          </a:p>
        </p:txBody>
      </p:sp>
    </p:spTree>
    <p:extLst>
      <p:ext uri="{BB962C8B-B14F-4D97-AF65-F5344CB8AC3E}">
        <p14:creationId xmlns:p14="http://schemas.microsoft.com/office/powerpoint/2010/main" val="328859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B4B871-FD07-CCCF-9E19-882AE0762038}"/>
              </a:ext>
            </a:extLst>
          </p:cNvPr>
          <p:cNvSpPr>
            <a:spLocks noGrp="1"/>
          </p:cNvSpPr>
          <p:nvPr>
            <p:ph type="title"/>
          </p:nvPr>
        </p:nvSpPr>
        <p:spPr>
          <a:xfrm>
            <a:off x="565150" y="770890"/>
            <a:ext cx="7335835" cy="1268984"/>
          </a:xfrm>
        </p:spPr>
        <p:txBody>
          <a:bodyPr>
            <a:normAutofit/>
          </a:bodyPr>
          <a:lstStyle/>
          <a:p>
            <a:r>
              <a:rPr lang="en-US" dirty="0"/>
              <a:t>Outline</a:t>
            </a:r>
          </a:p>
        </p:txBody>
      </p:sp>
      <p:cxnSp>
        <p:nvCxnSpPr>
          <p:cNvPr id="11" name="Straight Connector 10">
            <a:extLst>
              <a:ext uri="{FF2B5EF4-FFF2-40B4-BE49-F238E27FC236}">
                <a16:creationId xmlns:a16="http://schemas.microsoft.com/office/drawing/2014/main" id="{65824CF1-E973-7D48-9ECB-68CF79EC0D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8D1E4FB-3D55-193D-C8CD-AE808AA30250}"/>
              </a:ext>
            </a:extLst>
          </p:cNvPr>
          <p:cNvGraphicFramePr>
            <a:graphicFrameLocks noGrp="1"/>
          </p:cNvGraphicFramePr>
          <p:nvPr>
            <p:ph idx="1"/>
            <p:extLst>
              <p:ext uri="{D42A27DB-BD31-4B8C-83A1-F6EECF244321}">
                <p14:modId xmlns:p14="http://schemas.microsoft.com/office/powerpoint/2010/main" val="333604370"/>
              </p:ext>
            </p:extLst>
          </p:nvPr>
        </p:nvGraphicFramePr>
        <p:xfrm>
          <a:off x="967562" y="2497074"/>
          <a:ext cx="10249787" cy="3263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99AFAB12-BBED-DE29-03A0-2DF0636BDDB0}"/>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126215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7DCEE155-C067-48C4-9C4A-697C71835F45}"/>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B01B9FD7-D35C-465F-BA0E-FA8876C7B741}"/>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1F3651D5-8726-4DF3-8D2D-93EA67E6E8CF}"/>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A6AB26A1-3D9C-4018-882B-DDD8FE9DF113}"/>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E557EFD6-2CA7-4C0D-B374-D6E5FDFD3E69}"/>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7DCE32D5-4CE6-41FE-A676-9557F68599DC}"/>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ADD8ACD1-82A0-8F4D-A7E3-8C868BD27127}"/>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35A829B4-C25B-544D-81ED-541AA9F2F7F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56872-3049-8BE5-5AE6-C9C6860AB0BE}"/>
              </a:ext>
            </a:extLst>
          </p:cNvPr>
          <p:cNvSpPr>
            <a:spLocks noGrp="1"/>
          </p:cNvSpPr>
          <p:nvPr>
            <p:ph type="title"/>
          </p:nvPr>
        </p:nvSpPr>
        <p:spPr/>
        <p:txBody>
          <a:bodyPr>
            <a:normAutofit/>
          </a:bodyPr>
          <a:lstStyle/>
          <a:p>
            <a:r>
              <a:rPr lang="en-US" b="1" dirty="0"/>
              <a:t>Example 2</a:t>
            </a:r>
            <a:endParaRPr lang="en-US" dirty="0"/>
          </a:p>
        </p:txBody>
      </p:sp>
      <p:sp>
        <p:nvSpPr>
          <p:cNvPr id="3" name="Content Placeholder 2">
            <a:extLst>
              <a:ext uri="{FF2B5EF4-FFF2-40B4-BE49-F238E27FC236}">
                <a16:creationId xmlns:a16="http://schemas.microsoft.com/office/drawing/2014/main" id="{215DFB52-44FD-5F3E-0A00-67754D9B9E7E}"/>
              </a:ext>
            </a:extLst>
          </p:cNvPr>
          <p:cNvSpPr>
            <a:spLocks noGrp="1"/>
          </p:cNvSpPr>
          <p:nvPr>
            <p:ph idx="1"/>
          </p:nvPr>
        </p:nvSpPr>
        <p:spPr/>
        <p:txBody>
          <a:bodyPr/>
          <a:lstStyle/>
          <a:p>
            <a:pPr marL="0" indent="0">
              <a:buNone/>
            </a:pPr>
            <a:r>
              <a:rPr lang="en-US" b="1" dirty="0"/>
              <a:t>Task: </a:t>
            </a:r>
            <a:r>
              <a:rPr lang="en-US" dirty="0"/>
              <a:t>Explain a multi-word expression containing technical terms, using a given sentence for context.</a:t>
            </a:r>
            <a:endParaRPr lang="en-US" b="1" dirty="0"/>
          </a:p>
        </p:txBody>
      </p:sp>
      <p:sp>
        <p:nvSpPr>
          <p:cNvPr id="4" name="Footer Placeholder 3">
            <a:extLst>
              <a:ext uri="{FF2B5EF4-FFF2-40B4-BE49-F238E27FC236}">
                <a16:creationId xmlns:a16="http://schemas.microsoft.com/office/drawing/2014/main" id="{BDD4D57D-9036-C9BD-96E8-B9992524851D}"/>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30875587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F8018A-A043-BCA4-75D5-0B0A2E8D13E3}"/>
              </a:ext>
            </a:extLst>
          </p:cNvPr>
          <p:cNvPicPr>
            <a:picLocks noChangeAspect="1"/>
          </p:cNvPicPr>
          <p:nvPr/>
        </p:nvPicPr>
        <p:blipFill>
          <a:blip r:embed="rId2"/>
          <a:stretch>
            <a:fillRect/>
          </a:stretch>
        </p:blipFill>
        <p:spPr>
          <a:xfrm>
            <a:off x="201425" y="1292766"/>
            <a:ext cx="11789150" cy="3642402"/>
          </a:xfrm>
          <a:prstGeom prst="rect">
            <a:avLst/>
          </a:prstGeom>
        </p:spPr>
      </p:pic>
      <p:sp>
        <p:nvSpPr>
          <p:cNvPr id="3" name="Rectangular Callout 2">
            <a:extLst>
              <a:ext uri="{FF2B5EF4-FFF2-40B4-BE49-F238E27FC236}">
                <a16:creationId xmlns:a16="http://schemas.microsoft.com/office/drawing/2014/main" id="{CDEC4EF1-CB13-7D63-DA8B-624D6BAD84DE}"/>
              </a:ext>
            </a:extLst>
          </p:cNvPr>
          <p:cNvSpPr/>
          <p:nvPr/>
        </p:nvSpPr>
        <p:spPr>
          <a:xfrm>
            <a:off x="4253947" y="477077"/>
            <a:ext cx="7460974" cy="1987827"/>
          </a:xfrm>
          <a:prstGeom prst="wedgeRectCallout">
            <a:avLst>
              <a:gd name="adj1" fmla="val -34509"/>
              <a:gd name="adj2" fmla="val 61318"/>
            </a:avLst>
          </a:prstGeom>
        </p:spPr>
        <p:style>
          <a:lnRef idx="2">
            <a:schemeClr val="accent1"/>
          </a:lnRef>
          <a:fillRef idx="1">
            <a:schemeClr val="lt1"/>
          </a:fillRef>
          <a:effectRef idx="0">
            <a:schemeClr val="accent1"/>
          </a:effectRef>
          <a:fontRef idx="minor">
            <a:schemeClr val="dk1"/>
          </a:fontRef>
        </p:style>
        <p:txBody>
          <a:bodyPr rtlCol="0" anchor="ctr"/>
          <a:lstStyle/>
          <a:p>
            <a:pPr algn="just"/>
            <a:r>
              <a:rPr lang="en-HK" b="1" i="0" dirty="0">
                <a:solidFill>
                  <a:srgbClr val="000000"/>
                </a:solidFill>
                <a:effectLst/>
                <a:latin typeface="Arial" panose="020B0604020202020204" pitchFamily="34" charset="0"/>
                <a:ea typeface="Microsoft JhengHei" panose="020B0604030504040204" pitchFamily="34" charset="-120"/>
                <a:cs typeface="Arial" panose="020B0604020202020204" pitchFamily="34" charset="0"/>
              </a:rPr>
              <a:t>Input:</a:t>
            </a:r>
            <a:r>
              <a:rPr lang="en-HK" b="0" i="0" dirty="0">
                <a:solidFill>
                  <a:srgbClr val="000000"/>
                </a:solidFill>
                <a:effectLst/>
                <a:latin typeface="Arial" panose="020B0604020202020204" pitchFamily="34" charset="0"/>
                <a:ea typeface="Microsoft JhengHei" panose="020B0604030504040204" pitchFamily="34" charset="-120"/>
                <a:cs typeface="Arial" panose="020B0604020202020204" pitchFamily="34" charset="0"/>
              </a:rPr>
              <a:t> In terms of financing, Hong Kong has implemented a new listing regime since end-April 2018 to facilitate the listing of </a:t>
            </a:r>
            <a:r>
              <a:rPr lang="en-HK" b="1" i="0" dirty="0">
                <a:solidFill>
                  <a:schemeClr val="accent1"/>
                </a:solidFill>
                <a:effectLst/>
                <a:latin typeface="Arial" panose="020B0604020202020204" pitchFamily="34" charset="0"/>
                <a:ea typeface="Microsoft JhengHei" panose="020B0604030504040204" pitchFamily="34" charset="-120"/>
                <a:cs typeface="Arial" panose="020B0604020202020204" pitchFamily="34" charset="0"/>
              </a:rPr>
              <a:t>pre-revenue/pre-profit biotechnology companies</a:t>
            </a:r>
            <a:r>
              <a:rPr lang="en-HK" b="0" i="0" dirty="0">
                <a:solidFill>
                  <a:srgbClr val="000000"/>
                </a:solidFill>
                <a:effectLst/>
                <a:latin typeface="Arial" panose="020B0604020202020204" pitchFamily="34" charset="0"/>
                <a:ea typeface="Microsoft JhengHei" panose="020B0604030504040204" pitchFamily="34" charset="-120"/>
                <a:cs typeface="Arial" panose="020B0604020202020204" pitchFamily="34" charset="0"/>
              </a:rPr>
              <a:t> in Hong Kong. A total of 31 pre-revenue / pre-profit biotechnology companies have listed in Hong Kong under the new regime so far. The Corporate Venture Fund of HKSTPC has also invested in biotechnological start-ups engaging in drug delivery, stem cell technology and cancer treatment research, etc.</a:t>
            </a:r>
            <a:endParaRPr lang="en-US" dirty="0">
              <a:latin typeface="Arial" panose="020B0604020202020204" pitchFamily="34" charset="0"/>
              <a:ea typeface="Microsoft JhengHei" panose="020B0604030504040204" pitchFamily="34" charset="-120"/>
              <a:cs typeface="Arial" panose="020B0604020202020204" pitchFamily="34" charset="0"/>
            </a:endParaRPr>
          </a:p>
        </p:txBody>
      </p:sp>
      <p:sp>
        <p:nvSpPr>
          <p:cNvPr id="7" name="Rectangular Callout 6">
            <a:extLst>
              <a:ext uri="{FF2B5EF4-FFF2-40B4-BE49-F238E27FC236}">
                <a16:creationId xmlns:a16="http://schemas.microsoft.com/office/drawing/2014/main" id="{913D7CE5-78E8-78C6-77BB-09CBBCEF0CFA}"/>
              </a:ext>
            </a:extLst>
          </p:cNvPr>
          <p:cNvSpPr/>
          <p:nvPr/>
        </p:nvSpPr>
        <p:spPr>
          <a:xfrm>
            <a:off x="1285462" y="4512262"/>
            <a:ext cx="10323442" cy="1284980"/>
          </a:xfrm>
          <a:prstGeom prst="wedgeRectCallout">
            <a:avLst>
              <a:gd name="adj1" fmla="val 4644"/>
              <a:gd name="adj2" fmla="val -58912"/>
            </a:avLst>
          </a:prstGeom>
        </p:spPr>
        <p:style>
          <a:lnRef idx="2">
            <a:schemeClr val="accent1"/>
          </a:lnRef>
          <a:fillRef idx="1">
            <a:schemeClr val="lt1"/>
          </a:fillRef>
          <a:effectRef idx="0">
            <a:schemeClr val="accent1"/>
          </a:effectRef>
          <a:fontRef idx="minor">
            <a:schemeClr val="dk1"/>
          </a:fontRef>
        </p:style>
        <p:txBody>
          <a:bodyPr rtlCol="0" anchor="ctr"/>
          <a:lstStyle/>
          <a:p>
            <a:r>
              <a:rPr lang="en-HK" sz="1400" b="1" i="0" dirty="0">
                <a:solidFill>
                  <a:srgbClr val="000000"/>
                </a:solidFill>
                <a:effectLst/>
                <a:latin typeface="Arial" panose="020B0604020202020204" pitchFamily="34" charset="0"/>
                <a:cs typeface="Arial" panose="020B0604020202020204" pitchFamily="34" charset="0"/>
              </a:rPr>
              <a:t>Explanation:</a:t>
            </a:r>
            <a:r>
              <a:rPr lang="en-HK" sz="1400" b="0" i="0" dirty="0">
                <a:solidFill>
                  <a:srgbClr val="000000"/>
                </a:solidFill>
                <a:effectLst/>
                <a:latin typeface="Arial" panose="020B0604020202020204" pitchFamily="34" charset="0"/>
                <a:cs typeface="Arial" panose="020B0604020202020204" pitchFamily="34" charset="0"/>
              </a:rPr>
              <a:t> The expression "pre-revenue/pre-profit biotechnology companies" refers to companies in the biotechnology industry that have not yet generated revenue or have not yet turned a profit. </a:t>
            </a:r>
            <a:r>
              <a:rPr lang="en-HK" sz="1400" b="1" i="0" dirty="0">
                <a:solidFill>
                  <a:schemeClr val="accent1"/>
                </a:solidFill>
                <a:effectLst/>
                <a:latin typeface="Arial" panose="020B0604020202020204" pitchFamily="34" charset="0"/>
                <a:cs typeface="Arial" panose="020B0604020202020204" pitchFamily="34" charset="0"/>
              </a:rPr>
              <a:t>These companies are typically in the early stages of development and are focused on researching and developing new products or technologies. The new listing regime implemented in Hong Kong is designed to make it easier for these companies to list on the stock market, as they may not have the financial statements or track record required for traditional listings …</a:t>
            </a:r>
            <a:endParaRPr lang="en-HK" sz="1400" b="0" i="0" dirty="0">
              <a:solidFill>
                <a:srgbClr val="000000"/>
              </a:solidFill>
              <a:effectLst/>
              <a:latin typeface="Arial" panose="020B0604020202020204" pitchFamily="34" charset="0"/>
              <a:cs typeface="Arial" panose="020B0604020202020204" pitchFamily="34" charset="0"/>
            </a:endParaRPr>
          </a:p>
        </p:txBody>
      </p:sp>
      <p:sp>
        <p:nvSpPr>
          <p:cNvPr id="8" name="Footer Placeholder 7">
            <a:extLst>
              <a:ext uri="{FF2B5EF4-FFF2-40B4-BE49-F238E27FC236}">
                <a16:creationId xmlns:a16="http://schemas.microsoft.com/office/drawing/2014/main" id="{EA89DE03-3B77-CCBB-8F39-FAA0F381BF89}"/>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408953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56872-3049-8BE5-5AE6-C9C6860AB0BE}"/>
              </a:ext>
            </a:extLst>
          </p:cNvPr>
          <p:cNvSpPr>
            <a:spLocks noGrp="1"/>
          </p:cNvSpPr>
          <p:nvPr>
            <p:ph type="title"/>
          </p:nvPr>
        </p:nvSpPr>
        <p:spPr/>
        <p:txBody>
          <a:bodyPr>
            <a:normAutofit/>
          </a:bodyPr>
          <a:lstStyle/>
          <a:p>
            <a:r>
              <a:rPr lang="en-US" b="1" dirty="0"/>
              <a:t>Example 3</a:t>
            </a:r>
            <a:endParaRPr lang="en-US" dirty="0"/>
          </a:p>
        </p:txBody>
      </p:sp>
      <p:sp>
        <p:nvSpPr>
          <p:cNvPr id="3" name="Content Placeholder 2">
            <a:extLst>
              <a:ext uri="{FF2B5EF4-FFF2-40B4-BE49-F238E27FC236}">
                <a16:creationId xmlns:a16="http://schemas.microsoft.com/office/drawing/2014/main" id="{215DFB52-44FD-5F3E-0A00-67754D9B9E7E}"/>
              </a:ext>
            </a:extLst>
          </p:cNvPr>
          <p:cNvSpPr>
            <a:spLocks noGrp="1"/>
          </p:cNvSpPr>
          <p:nvPr>
            <p:ph idx="1"/>
          </p:nvPr>
        </p:nvSpPr>
        <p:spPr>
          <a:xfrm>
            <a:off x="565150" y="2160016"/>
            <a:ext cx="7335835" cy="3927094"/>
          </a:xfrm>
        </p:spPr>
        <p:txBody>
          <a:bodyPr>
            <a:normAutofit fontScale="92500" lnSpcReduction="20000"/>
          </a:bodyPr>
          <a:lstStyle/>
          <a:p>
            <a:pPr marL="0" indent="0">
              <a:buNone/>
            </a:pPr>
            <a:r>
              <a:rPr lang="en-US" b="1" dirty="0"/>
              <a:t>Task: </a:t>
            </a:r>
            <a:r>
              <a:rPr lang="en-US" dirty="0"/>
              <a:t>Explain a given sentence within the context of a paragraph.</a:t>
            </a:r>
          </a:p>
          <a:p>
            <a:pPr marL="0" indent="0">
              <a:buNone/>
            </a:pPr>
            <a:r>
              <a:rPr lang="en-US" b="1" dirty="0"/>
              <a:t>Input:</a:t>
            </a:r>
          </a:p>
          <a:p>
            <a:pPr marL="0" indent="0">
              <a:buNone/>
            </a:pPr>
            <a:r>
              <a:rPr lang="en-US" dirty="0"/>
              <a:t>"Hong Kong is a leading player in green finance. </a:t>
            </a:r>
            <a:r>
              <a:rPr lang="en-US" b="1" dirty="0">
                <a:solidFill>
                  <a:schemeClr val="accent1"/>
                </a:solidFill>
              </a:rPr>
              <a:t>In 2022, green and sustainable debts arranged or issued in Hong Kong amounted to over US$80.5 billion</a:t>
            </a:r>
            <a:r>
              <a:rPr lang="en-US" dirty="0"/>
              <a:t>," </a:t>
            </a:r>
            <a:r>
              <a:rPr lang="en-US" dirty="0" err="1"/>
              <a:t>Mr</a:t>
            </a:r>
            <a:r>
              <a:rPr lang="en-US" dirty="0"/>
              <a:t> Hui said, adding that the US$101 million </a:t>
            </a:r>
            <a:r>
              <a:rPr lang="en-US" dirty="0" err="1"/>
              <a:t>tokenised</a:t>
            </a:r>
            <a:r>
              <a:rPr lang="en-US" dirty="0"/>
              <a:t> green bond issued by the Hong Kong Special Administrative Region Government in February this year, the first of its kind released in the world by a government, could further entrench the awareness of sustainability issues in combination with technology.</a:t>
            </a:r>
            <a:endParaRPr lang="en-US" b="1" dirty="0"/>
          </a:p>
        </p:txBody>
      </p:sp>
      <p:sp>
        <p:nvSpPr>
          <p:cNvPr id="4" name="Footer Placeholder 3">
            <a:extLst>
              <a:ext uri="{FF2B5EF4-FFF2-40B4-BE49-F238E27FC236}">
                <a16:creationId xmlns:a16="http://schemas.microsoft.com/office/drawing/2014/main" id="{13139E0E-21A5-42D3-8A9C-E5AE7D79158E}"/>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39727239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3098BB-2AF4-B043-5FC0-74D55D966A49}"/>
              </a:ext>
            </a:extLst>
          </p:cNvPr>
          <p:cNvPicPr>
            <a:picLocks noChangeAspect="1"/>
          </p:cNvPicPr>
          <p:nvPr/>
        </p:nvPicPr>
        <p:blipFill>
          <a:blip r:embed="rId2"/>
          <a:stretch>
            <a:fillRect/>
          </a:stretch>
        </p:blipFill>
        <p:spPr>
          <a:xfrm>
            <a:off x="56910" y="1063190"/>
            <a:ext cx="12078180" cy="3893123"/>
          </a:xfrm>
          <a:prstGeom prst="rect">
            <a:avLst/>
          </a:prstGeom>
        </p:spPr>
      </p:pic>
      <p:sp>
        <p:nvSpPr>
          <p:cNvPr id="5" name="Rectangular Callout 4">
            <a:extLst>
              <a:ext uri="{FF2B5EF4-FFF2-40B4-BE49-F238E27FC236}">
                <a16:creationId xmlns:a16="http://schemas.microsoft.com/office/drawing/2014/main" id="{25CEFEFB-1FE8-CBCB-7CA1-EB6C5AC47B63}"/>
              </a:ext>
            </a:extLst>
          </p:cNvPr>
          <p:cNvSpPr/>
          <p:nvPr/>
        </p:nvSpPr>
        <p:spPr>
          <a:xfrm>
            <a:off x="4810539" y="4912838"/>
            <a:ext cx="6639338" cy="1284980"/>
          </a:xfrm>
          <a:prstGeom prst="wedgeRectCallout">
            <a:avLst>
              <a:gd name="adj1" fmla="val 4644"/>
              <a:gd name="adj2" fmla="val -58912"/>
            </a:avLst>
          </a:prstGeom>
        </p:spPr>
        <p:style>
          <a:lnRef idx="2">
            <a:schemeClr val="accent1"/>
          </a:lnRef>
          <a:fillRef idx="1">
            <a:schemeClr val="lt1"/>
          </a:fillRef>
          <a:effectRef idx="0">
            <a:schemeClr val="accent1"/>
          </a:effectRef>
          <a:fontRef idx="minor">
            <a:schemeClr val="dk1"/>
          </a:fontRef>
        </p:style>
        <p:txBody>
          <a:bodyPr rtlCol="0" anchor="ctr"/>
          <a:lstStyle/>
          <a:p>
            <a:pPr marL="342900" indent="-342900">
              <a:buAutoNum type="arabicPeriod"/>
            </a:pPr>
            <a:r>
              <a:rPr lang="en-HK" sz="2000" i="0" dirty="0">
                <a:solidFill>
                  <a:srgbClr val="000000"/>
                </a:solidFill>
                <a:effectLst/>
                <a:latin typeface="Arial" panose="020B0604020202020204" pitchFamily="34" charset="0"/>
                <a:cs typeface="Arial" panose="020B0604020202020204" pitchFamily="34" charset="0"/>
              </a:rPr>
              <a:t>The context in which the given sentence is used.</a:t>
            </a:r>
          </a:p>
          <a:p>
            <a:pPr marL="342900" indent="-342900">
              <a:buAutoNum type="arabicPeriod"/>
            </a:pPr>
            <a:r>
              <a:rPr lang="en-HK" sz="2000" i="0" dirty="0">
                <a:solidFill>
                  <a:srgbClr val="000000"/>
                </a:solidFill>
                <a:effectLst/>
                <a:latin typeface="Arial" panose="020B0604020202020204" pitchFamily="34" charset="0"/>
                <a:cs typeface="Arial" panose="020B0604020202020204" pitchFamily="34" charset="0"/>
              </a:rPr>
              <a:t>Explanation of "green finance."</a:t>
            </a:r>
          </a:p>
          <a:p>
            <a:pPr marL="342900" indent="-342900">
              <a:buAutoNum type="arabicPeriod"/>
            </a:pPr>
            <a:r>
              <a:rPr lang="en-HK" sz="2000" i="0" dirty="0">
                <a:solidFill>
                  <a:srgbClr val="000000"/>
                </a:solidFill>
                <a:effectLst/>
                <a:latin typeface="Arial" panose="020B0604020202020204" pitchFamily="34" charset="0"/>
                <a:cs typeface="Arial" panose="020B0604020202020204" pitchFamily="34" charset="0"/>
              </a:rPr>
              <a:t>Connection of the given sentence with other parts of the text.</a:t>
            </a:r>
          </a:p>
        </p:txBody>
      </p:sp>
      <p:sp>
        <p:nvSpPr>
          <p:cNvPr id="6" name="Footer Placeholder 5">
            <a:extLst>
              <a:ext uri="{FF2B5EF4-FFF2-40B4-BE49-F238E27FC236}">
                <a16:creationId xmlns:a16="http://schemas.microsoft.com/office/drawing/2014/main" id="{31FA9447-B3CD-7A3C-B311-35FE299698D0}"/>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376507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9F1C1-7C55-1B46-7056-616B68CD875D}"/>
              </a:ext>
            </a:extLst>
          </p:cNvPr>
          <p:cNvSpPr>
            <a:spLocks noGrp="1"/>
          </p:cNvSpPr>
          <p:nvPr>
            <p:ph type="title"/>
          </p:nvPr>
        </p:nvSpPr>
        <p:spPr/>
        <p:txBody>
          <a:bodyPr>
            <a:normAutofit/>
          </a:bodyPr>
          <a:lstStyle/>
          <a:p>
            <a:r>
              <a:rPr lang="en-US" dirty="0"/>
              <a:t>Platform 4: Sentence Finder</a:t>
            </a:r>
          </a:p>
        </p:txBody>
      </p:sp>
      <p:sp>
        <p:nvSpPr>
          <p:cNvPr id="3" name="Content Placeholder 2">
            <a:extLst>
              <a:ext uri="{FF2B5EF4-FFF2-40B4-BE49-F238E27FC236}">
                <a16:creationId xmlns:a16="http://schemas.microsoft.com/office/drawing/2014/main" id="{8BB3612D-8263-0F21-776F-CF93043C1F8B}"/>
              </a:ext>
            </a:extLst>
          </p:cNvPr>
          <p:cNvSpPr>
            <a:spLocks noGrp="1"/>
          </p:cNvSpPr>
          <p:nvPr>
            <p:ph idx="1"/>
          </p:nvPr>
        </p:nvSpPr>
        <p:spPr/>
        <p:txBody>
          <a:bodyPr/>
          <a:lstStyle/>
          <a:p>
            <a:r>
              <a:rPr lang="en-US" b="0" i="0" dirty="0"/>
              <a:t>This tool assists translators in identifying </a:t>
            </a:r>
            <a:r>
              <a:rPr lang="en-US" b="1" i="0" dirty="0">
                <a:solidFill>
                  <a:schemeClr val="accent1"/>
                </a:solidFill>
              </a:rPr>
              <a:t>previously translated or similar sentences or expressions</a:t>
            </a:r>
            <a:r>
              <a:rPr lang="en-US" b="0" i="0" dirty="0"/>
              <a:t> for reference and reuse. This </a:t>
            </a:r>
            <a:r>
              <a:rPr lang="en-US" dirty="0"/>
              <a:t>may help</a:t>
            </a:r>
            <a:r>
              <a:rPr lang="en-US" b="0" i="0" dirty="0"/>
              <a:t> reduce the need for retranslating every aspect of the content.</a:t>
            </a:r>
          </a:p>
          <a:p>
            <a:r>
              <a:rPr lang="en-US" b="0" i="0" dirty="0"/>
              <a:t>It could also </a:t>
            </a:r>
            <a:r>
              <a:rPr lang="en-US" b="1" i="0" dirty="0">
                <a:solidFill>
                  <a:schemeClr val="accent1"/>
                </a:solidFill>
              </a:rPr>
              <a:t>facilitate the alignment of terminology and translation style</a:t>
            </a:r>
            <a:r>
              <a:rPr lang="en-US" b="0" i="0" dirty="0"/>
              <a:t> with those found in previously translated content.</a:t>
            </a:r>
            <a:endParaRPr lang="en-GB" dirty="0"/>
          </a:p>
          <a:p>
            <a:endParaRPr lang="en-GB" dirty="0"/>
          </a:p>
          <a:p>
            <a:endParaRPr lang="en-US" dirty="0"/>
          </a:p>
        </p:txBody>
      </p:sp>
      <p:sp>
        <p:nvSpPr>
          <p:cNvPr id="4" name="Footer Placeholder 3">
            <a:extLst>
              <a:ext uri="{FF2B5EF4-FFF2-40B4-BE49-F238E27FC236}">
                <a16:creationId xmlns:a16="http://schemas.microsoft.com/office/drawing/2014/main" id="{275BF0E3-A402-667F-1178-1C1127421E8D}"/>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349868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C378D-3622-395B-CE16-24B86A3709CE}"/>
              </a:ext>
            </a:extLst>
          </p:cNvPr>
          <p:cNvSpPr>
            <a:spLocks noGrp="1"/>
          </p:cNvSpPr>
          <p:nvPr>
            <p:ph type="title"/>
          </p:nvPr>
        </p:nvSpPr>
        <p:spPr/>
        <p:txBody>
          <a:bodyPr/>
          <a:lstStyle/>
          <a:p>
            <a:r>
              <a:rPr lang="en-US" dirty="0"/>
              <a:t>Conventional form of TM</a:t>
            </a:r>
          </a:p>
        </p:txBody>
      </p:sp>
      <p:pic>
        <p:nvPicPr>
          <p:cNvPr id="3" name="Graphic 2" descr="Chat bubble with solid fill">
            <a:extLst>
              <a:ext uri="{FF2B5EF4-FFF2-40B4-BE49-F238E27FC236}">
                <a16:creationId xmlns:a16="http://schemas.microsoft.com/office/drawing/2014/main" id="{FCDDA5A0-D53B-0EA7-3CDE-71B6D8F90D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10206" y="2971800"/>
            <a:ext cx="914400" cy="914400"/>
          </a:xfrm>
          <a:prstGeom prst="rect">
            <a:avLst/>
          </a:prstGeom>
        </p:spPr>
      </p:pic>
      <p:pic>
        <p:nvPicPr>
          <p:cNvPr id="4" name="Graphic 3" descr="Chat bubble with solid fill">
            <a:extLst>
              <a:ext uri="{FF2B5EF4-FFF2-40B4-BE49-F238E27FC236}">
                <a16:creationId xmlns:a16="http://schemas.microsoft.com/office/drawing/2014/main" id="{F8CAA75A-A59A-1497-23E8-BE998DDF2F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5753" y="2971800"/>
            <a:ext cx="914400" cy="914400"/>
          </a:xfrm>
          <a:prstGeom prst="rect">
            <a:avLst/>
          </a:prstGeom>
        </p:spPr>
      </p:pic>
      <p:sp>
        <p:nvSpPr>
          <p:cNvPr id="5" name="Left-right Arrow 4">
            <a:extLst>
              <a:ext uri="{FF2B5EF4-FFF2-40B4-BE49-F238E27FC236}">
                <a16:creationId xmlns:a16="http://schemas.microsoft.com/office/drawing/2014/main" id="{524BF8BC-113F-1272-460C-AAD5D151EE84}"/>
              </a:ext>
            </a:extLst>
          </p:cNvPr>
          <p:cNvSpPr/>
          <p:nvPr/>
        </p:nvSpPr>
        <p:spPr>
          <a:xfrm>
            <a:off x="3795508" y="3162643"/>
            <a:ext cx="1975518" cy="42406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73B03B1-5B3E-8532-FE52-133694214E87}"/>
              </a:ext>
            </a:extLst>
          </p:cNvPr>
          <p:cNvSpPr txBox="1"/>
          <p:nvPr/>
        </p:nvSpPr>
        <p:spPr>
          <a:xfrm>
            <a:off x="2678719" y="3819718"/>
            <a:ext cx="1177374" cy="646331"/>
          </a:xfrm>
          <a:prstGeom prst="rect">
            <a:avLst/>
          </a:prstGeom>
          <a:noFill/>
        </p:spPr>
        <p:txBody>
          <a:bodyPr wrap="none" rtlCol="0">
            <a:spAutoFit/>
          </a:bodyPr>
          <a:lstStyle/>
          <a:p>
            <a:pPr algn="ctr"/>
            <a:r>
              <a:rPr lang="en-US" dirty="0"/>
              <a:t>New SL</a:t>
            </a:r>
          </a:p>
          <a:p>
            <a:pPr algn="ctr"/>
            <a:r>
              <a:rPr lang="en-US" dirty="0"/>
              <a:t>sentence</a:t>
            </a:r>
          </a:p>
        </p:txBody>
      </p:sp>
      <p:sp>
        <p:nvSpPr>
          <p:cNvPr id="7" name="TextBox 6">
            <a:extLst>
              <a:ext uri="{FF2B5EF4-FFF2-40B4-BE49-F238E27FC236}">
                <a16:creationId xmlns:a16="http://schemas.microsoft.com/office/drawing/2014/main" id="{A186DBCC-6413-1E3C-26F9-1993461F7B55}"/>
              </a:ext>
            </a:extLst>
          </p:cNvPr>
          <p:cNvSpPr txBox="1"/>
          <p:nvPr/>
        </p:nvSpPr>
        <p:spPr>
          <a:xfrm>
            <a:off x="5576641" y="3816249"/>
            <a:ext cx="1392625" cy="646331"/>
          </a:xfrm>
          <a:prstGeom prst="rect">
            <a:avLst/>
          </a:prstGeom>
          <a:noFill/>
        </p:spPr>
        <p:txBody>
          <a:bodyPr wrap="none" rtlCol="0">
            <a:spAutoFit/>
          </a:bodyPr>
          <a:lstStyle/>
          <a:p>
            <a:pPr algn="ctr"/>
            <a:r>
              <a:rPr lang="en-US" dirty="0"/>
              <a:t>Existing SL</a:t>
            </a:r>
          </a:p>
          <a:p>
            <a:pPr algn="ctr"/>
            <a:r>
              <a:rPr lang="en-US" dirty="0"/>
              <a:t>sentence</a:t>
            </a:r>
          </a:p>
        </p:txBody>
      </p:sp>
      <p:pic>
        <p:nvPicPr>
          <p:cNvPr id="8" name="Graphic 7" descr="Chat bubble with solid fill">
            <a:extLst>
              <a:ext uri="{FF2B5EF4-FFF2-40B4-BE49-F238E27FC236}">
                <a16:creationId xmlns:a16="http://schemas.microsoft.com/office/drawing/2014/main" id="{0A6819FD-B94B-0FA4-5B56-DDD4B330C9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5455" y="2971800"/>
            <a:ext cx="914400" cy="914400"/>
          </a:xfrm>
          <a:prstGeom prst="rect">
            <a:avLst/>
          </a:prstGeom>
        </p:spPr>
      </p:pic>
      <p:sp>
        <p:nvSpPr>
          <p:cNvPr id="9" name="TextBox 8">
            <a:extLst>
              <a:ext uri="{FF2B5EF4-FFF2-40B4-BE49-F238E27FC236}">
                <a16:creationId xmlns:a16="http://schemas.microsoft.com/office/drawing/2014/main" id="{69FEC38E-CCAE-9DD5-A81F-D7F36BEA7B7D}"/>
              </a:ext>
            </a:extLst>
          </p:cNvPr>
          <p:cNvSpPr txBox="1"/>
          <p:nvPr/>
        </p:nvSpPr>
        <p:spPr>
          <a:xfrm>
            <a:off x="7103741" y="3816249"/>
            <a:ext cx="2137829" cy="646331"/>
          </a:xfrm>
          <a:prstGeom prst="rect">
            <a:avLst/>
          </a:prstGeom>
          <a:noFill/>
        </p:spPr>
        <p:txBody>
          <a:bodyPr wrap="none" rtlCol="0">
            <a:spAutoFit/>
          </a:bodyPr>
          <a:lstStyle/>
          <a:p>
            <a:pPr algn="ctr"/>
            <a:r>
              <a:rPr lang="en-US" dirty="0"/>
              <a:t>Corresponding TL</a:t>
            </a:r>
          </a:p>
          <a:p>
            <a:pPr algn="ctr"/>
            <a:r>
              <a:rPr lang="en-US" dirty="0"/>
              <a:t>sentence</a:t>
            </a:r>
          </a:p>
        </p:txBody>
      </p:sp>
      <p:sp>
        <p:nvSpPr>
          <p:cNvPr id="10" name="Chevron 9">
            <a:extLst>
              <a:ext uri="{FF2B5EF4-FFF2-40B4-BE49-F238E27FC236}">
                <a16:creationId xmlns:a16="http://schemas.microsoft.com/office/drawing/2014/main" id="{5A40282F-AA03-BF84-FDD9-1CDC43E2A0CD}"/>
              </a:ext>
            </a:extLst>
          </p:cNvPr>
          <p:cNvSpPr/>
          <p:nvPr/>
        </p:nvSpPr>
        <p:spPr>
          <a:xfrm>
            <a:off x="7024012" y="3169584"/>
            <a:ext cx="462359" cy="41712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943705C1-CF7A-96F2-0B44-FB557FB25E15}"/>
              </a:ext>
            </a:extLst>
          </p:cNvPr>
          <p:cNvSpPr txBox="1"/>
          <p:nvPr/>
        </p:nvSpPr>
        <p:spPr>
          <a:xfrm>
            <a:off x="3484289" y="2281148"/>
            <a:ext cx="2597955"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400" dirty="0"/>
              <a:t>1. string similarity</a:t>
            </a:r>
          </a:p>
        </p:txBody>
      </p:sp>
      <p:sp>
        <p:nvSpPr>
          <p:cNvPr id="12" name="TextBox 11">
            <a:extLst>
              <a:ext uri="{FF2B5EF4-FFF2-40B4-BE49-F238E27FC236}">
                <a16:creationId xmlns:a16="http://schemas.microsoft.com/office/drawing/2014/main" id="{F488A251-D12D-01BD-62F8-F906C4BBA653}"/>
              </a:ext>
            </a:extLst>
          </p:cNvPr>
          <p:cNvSpPr txBox="1"/>
          <p:nvPr/>
        </p:nvSpPr>
        <p:spPr>
          <a:xfrm>
            <a:off x="5054075" y="4785077"/>
            <a:ext cx="4402231"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400" dirty="0"/>
              <a:t>2. Aligned bilingual sentences</a:t>
            </a:r>
          </a:p>
        </p:txBody>
      </p:sp>
      <p:sp>
        <p:nvSpPr>
          <p:cNvPr id="13" name="Footer Placeholder 12">
            <a:extLst>
              <a:ext uri="{FF2B5EF4-FFF2-40B4-BE49-F238E27FC236}">
                <a16:creationId xmlns:a16="http://schemas.microsoft.com/office/drawing/2014/main" id="{43E20339-4840-B55C-49F3-3286C1ECB29A}"/>
              </a:ext>
            </a:extLst>
          </p:cNvPr>
          <p:cNvSpPr>
            <a:spLocks noGrp="1"/>
          </p:cNvSpPr>
          <p:nvPr>
            <p:ph type="ftr" sz="quarter" idx="11"/>
          </p:nvPr>
        </p:nvSpPr>
        <p:spPr/>
        <p:txBody>
          <a:bodyPr/>
          <a:lstStyle/>
          <a:p>
            <a:r>
              <a:rPr lang="en-US"/>
              <a:t>Artificial Intelligence and Financial Translation (Sai-cheong Siu, September 2023)</a:t>
            </a:r>
          </a:p>
        </p:txBody>
      </p:sp>
    </p:spTree>
    <p:extLst>
      <p:ext uri="{BB962C8B-B14F-4D97-AF65-F5344CB8AC3E}">
        <p14:creationId xmlns:p14="http://schemas.microsoft.com/office/powerpoint/2010/main" val="151254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9" grpId="0"/>
      <p:bldP spid="10" grpId="0" animBg="1"/>
      <p:bldP spid="11" grpId="0" animBg="1"/>
      <p:bldP spid="1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662C2-BA61-6B94-006F-7C14BE307CC0}"/>
              </a:ext>
            </a:extLst>
          </p:cNvPr>
          <p:cNvSpPr>
            <a:spLocks noGrp="1"/>
          </p:cNvSpPr>
          <p:nvPr>
            <p:ph type="title"/>
          </p:nvPr>
        </p:nvSpPr>
        <p:spPr/>
        <p:txBody>
          <a:bodyPr/>
          <a:lstStyle/>
          <a:p>
            <a:r>
              <a:rPr lang="en-HK" sz="4000" b="1" i="0" dirty="0">
                <a:effectLst/>
                <a:latin typeface="+mn-lt"/>
              </a:rPr>
              <a:t>Current Problems with TMs</a:t>
            </a:r>
            <a:endParaRPr lang="en-US" dirty="0"/>
          </a:p>
        </p:txBody>
      </p:sp>
      <p:sp>
        <p:nvSpPr>
          <p:cNvPr id="3" name="Content Placeholder 2">
            <a:extLst>
              <a:ext uri="{FF2B5EF4-FFF2-40B4-BE49-F238E27FC236}">
                <a16:creationId xmlns:a16="http://schemas.microsoft.com/office/drawing/2014/main" id="{E5BF5028-700B-2C50-3678-4D78192DBE24}"/>
              </a:ext>
            </a:extLst>
          </p:cNvPr>
          <p:cNvSpPr>
            <a:spLocks noGrp="1"/>
          </p:cNvSpPr>
          <p:nvPr>
            <p:ph idx="1"/>
          </p:nvPr>
        </p:nvSpPr>
        <p:spPr/>
        <p:txBody>
          <a:bodyPr/>
          <a:lstStyle/>
          <a:p>
            <a:r>
              <a:rPr lang="en-HK" sz="2400" b="1" i="0" dirty="0">
                <a:effectLst/>
                <a:latin typeface="+mn-lt"/>
              </a:rPr>
              <a:t>Semantic vs. Syntactic Similarity</a:t>
            </a:r>
          </a:p>
          <a:p>
            <a:r>
              <a:rPr lang="en-HK" sz="2400" b="0" i="0" dirty="0">
                <a:effectLst/>
              </a:rPr>
              <a:t>Conventional methods often depend on string similarity in terms of edit distance. However, </a:t>
            </a:r>
            <a:r>
              <a:rPr lang="en-HK" sz="2400" b="1" i="0" dirty="0">
                <a:solidFill>
                  <a:schemeClr val="accent1"/>
                </a:solidFill>
                <a:effectLst/>
              </a:rPr>
              <a:t>syntactically similar sentences may not be semantically relevant</a:t>
            </a:r>
            <a:r>
              <a:rPr lang="en-HK" sz="2400" b="0" i="0" dirty="0">
                <a:effectLst/>
              </a:rPr>
              <a:t>.</a:t>
            </a:r>
          </a:p>
          <a:p>
            <a:r>
              <a:rPr lang="en-HK" sz="2400" b="1" i="0" dirty="0">
                <a:effectLst/>
              </a:rPr>
              <a:t>Example:</a:t>
            </a:r>
            <a:r>
              <a:rPr lang="en-HK" sz="2400" b="0" i="0" dirty="0">
                <a:effectLst/>
              </a:rPr>
              <a:t> "The company's stock price rose" and "The company's stock price fell" are syntactically similar but semantically opposite.</a:t>
            </a:r>
            <a:endParaRPr lang="en-HK" sz="2400" b="1" i="0" dirty="0">
              <a:effectLst/>
              <a:latin typeface="+mn-lt"/>
            </a:endParaRPr>
          </a:p>
          <a:p>
            <a:endParaRPr lang="en-US" dirty="0"/>
          </a:p>
        </p:txBody>
      </p:sp>
      <p:sp>
        <p:nvSpPr>
          <p:cNvPr id="4" name="Footer Placeholder 3">
            <a:extLst>
              <a:ext uri="{FF2B5EF4-FFF2-40B4-BE49-F238E27FC236}">
                <a16:creationId xmlns:a16="http://schemas.microsoft.com/office/drawing/2014/main" id="{9BC1E5BA-AF85-9389-F34C-4C662C30D990}"/>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233401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974A0-1414-F5E0-39F3-8C336679EE22}"/>
              </a:ext>
            </a:extLst>
          </p:cNvPr>
          <p:cNvSpPr>
            <a:spLocks noGrp="1"/>
          </p:cNvSpPr>
          <p:nvPr>
            <p:ph type="title"/>
          </p:nvPr>
        </p:nvSpPr>
        <p:spPr/>
        <p:txBody>
          <a:bodyPr/>
          <a:lstStyle/>
          <a:p>
            <a:r>
              <a:rPr lang="en-HK" sz="4000" b="1" i="0" dirty="0">
                <a:effectLst/>
                <a:latin typeface="+mn-lt"/>
              </a:rPr>
              <a:t>Current Problems with TMs</a:t>
            </a:r>
            <a:endParaRPr lang="en-US" dirty="0"/>
          </a:p>
        </p:txBody>
      </p:sp>
      <p:sp>
        <p:nvSpPr>
          <p:cNvPr id="3" name="Content Placeholder 2">
            <a:extLst>
              <a:ext uri="{FF2B5EF4-FFF2-40B4-BE49-F238E27FC236}">
                <a16:creationId xmlns:a16="http://schemas.microsoft.com/office/drawing/2014/main" id="{DF40B2A1-9DBD-9002-2906-A2EDE5362603}"/>
              </a:ext>
            </a:extLst>
          </p:cNvPr>
          <p:cNvSpPr>
            <a:spLocks noGrp="1"/>
          </p:cNvSpPr>
          <p:nvPr>
            <p:ph idx="1"/>
          </p:nvPr>
        </p:nvSpPr>
        <p:spPr/>
        <p:txBody>
          <a:bodyPr/>
          <a:lstStyle/>
          <a:p>
            <a:pPr>
              <a:lnSpc>
                <a:spcPct val="90000"/>
              </a:lnSpc>
              <a:buFont typeface="Arial" panose="020B0604020202020204" pitchFamily="34" charset="0"/>
              <a:buChar char="•"/>
            </a:pPr>
            <a:r>
              <a:rPr lang="en-HK" sz="2400" b="0" i="0" dirty="0">
                <a:effectLst/>
              </a:rPr>
              <a:t>On the other hand, semantically relevant expressions can be presented in different syntactic structures.</a:t>
            </a:r>
          </a:p>
          <a:p>
            <a:pPr>
              <a:lnSpc>
                <a:spcPct val="90000"/>
              </a:lnSpc>
              <a:buFont typeface="Arial" panose="020B0604020202020204" pitchFamily="34" charset="0"/>
              <a:buChar char="•"/>
            </a:pPr>
            <a:r>
              <a:rPr lang="en-HK" sz="2400" b="1" i="0" dirty="0">
                <a:effectLst/>
              </a:rPr>
              <a:t>Example:</a:t>
            </a:r>
            <a:r>
              <a:rPr lang="en-HK" sz="2400" b="0" i="0" dirty="0">
                <a:effectLst/>
              </a:rPr>
              <a:t> "The company's stock price plummeted" and "The company experienced a significant drop in its stock price" convey similar meanings but are syntactically different.</a:t>
            </a:r>
          </a:p>
          <a:p>
            <a:endParaRPr lang="en-US" dirty="0"/>
          </a:p>
        </p:txBody>
      </p:sp>
      <p:sp>
        <p:nvSpPr>
          <p:cNvPr id="4" name="Footer Placeholder 3">
            <a:extLst>
              <a:ext uri="{FF2B5EF4-FFF2-40B4-BE49-F238E27FC236}">
                <a16:creationId xmlns:a16="http://schemas.microsoft.com/office/drawing/2014/main" id="{CB1AA5C3-F6E0-6E2F-806C-C2E210B90806}"/>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44137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974A0-1414-F5E0-39F3-8C336679EE22}"/>
              </a:ext>
            </a:extLst>
          </p:cNvPr>
          <p:cNvSpPr>
            <a:spLocks noGrp="1"/>
          </p:cNvSpPr>
          <p:nvPr>
            <p:ph type="title"/>
          </p:nvPr>
        </p:nvSpPr>
        <p:spPr/>
        <p:txBody>
          <a:bodyPr/>
          <a:lstStyle/>
          <a:p>
            <a:r>
              <a:rPr lang="en-HK" sz="4000" b="1" i="0" dirty="0">
                <a:effectLst/>
                <a:latin typeface="+mn-lt"/>
              </a:rPr>
              <a:t>Current Problems with TMs</a:t>
            </a:r>
            <a:endParaRPr lang="en-US" dirty="0"/>
          </a:p>
        </p:txBody>
      </p:sp>
      <p:sp>
        <p:nvSpPr>
          <p:cNvPr id="3" name="Content Placeholder 2">
            <a:extLst>
              <a:ext uri="{FF2B5EF4-FFF2-40B4-BE49-F238E27FC236}">
                <a16:creationId xmlns:a16="http://schemas.microsoft.com/office/drawing/2014/main" id="{DF40B2A1-9DBD-9002-2906-A2EDE5362603}"/>
              </a:ext>
            </a:extLst>
          </p:cNvPr>
          <p:cNvSpPr>
            <a:spLocks noGrp="1"/>
          </p:cNvSpPr>
          <p:nvPr>
            <p:ph idx="1"/>
          </p:nvPr>
        </p:nvSpPr>
        <p:spPr/>
        <p:txBody>
          <a:bodyPr/>
          <a:lstStyle/>
          <a:p>
            <a:pPr>
              <a:lnSpc>
                <a:spcPct val="90000"/>
              </a:lnSpc>
              <a:buFont typeface="Arial" panose="020B0604020202020204" pitchFamily="34" charset="0"/>
              <a:buChar char="•"/>
            </a:pPr>
            <a:r>
              <a:rPr lang="en-HK" sz="2400" b="1" i="0" dirty="0">
                <a:effectLst/>
                <a:latin typeface="+mn-lt"/>
              </a:rPr>
              <a:t>Data Requirements and Limitations</a:t>
            </a:r>
            <a:endParaRPr lang="en-HK" sz="2400" b="0" i="0" dirty="0">
              <a:effectLst/>
            </a:endParaRPr>
          </a:p>
          <a:p>
            <a:pPr>
              <a:lnSpc>
                <a:spcPct val="90000"/>
              </a:lnSpc>
              <a:buFont typeface="Arial" panose="020B0604020202020204" pitchFamily="34" charset="0"/>
              <a:buChar char="•"/>
            </a:pPr>
            <a:r>
              <a:rPr lang="en-HK" sz="2400" b="0" i="0" dirty="0">
                <a:effectLst/>
              </a:rPr>
              <a:t>Conventional methods typically demand </a:t>
            </a:r>
            <a:r>
              <a:rPr lang="en-HK" sz="2400" b="1" i="0" dirty="0">
                <a:solidFill>
                  <a:schemeClr val="accent1"/>
                </a:solidFill>
                <a:effectLst/>
              </a:rPr>
              <a:t>bilingual aligned data</a:t>
            </a:r>
            <a:r>
              <a:rPr lang="en-HK" sz="2400" b="1" i="0" dirty="0">
                <a:effectLst/>
              </a:rPr>
              <a:t> </a:t>
            </a:r>
            <a:r>
              <a:rPr lang="en-HK" sz="2400" b="0" i="0" dirty="0">
                <a:effectLst/>
              </a:rPr>
              <a:t>and often struggle to efficiently retrieve or use monolingual data.</a:t>
            </a:r>
          </a:p>
          <a:p>
            <a:pPr>
              <a:lnSpc>
                <a:spcPct val="90000"/>
              </a:lnSpc>
              <a:buFont typeface="Arial" panose="020B0604020202020204" pitchFamily="34" charset="0"/>
              <a:buChar char="•"/>
            </a:pPr>
            <a:r>
              <a:rPr lang="en-HK" sz="2400" b="0" i="0" dirty="0">
                <a:effectLst/>
              </a:rPr>
              <a:t>Monolingual data, which may be more readily available, offer examples originally written in the target language and serve as </a:t>
            </a:r>
            <a:r>
              <a:rPr lang="en-HK" sz="2400" b="1" i="0" dirty="0">
                <a:solidFill>
                  <a:schemeClr val="accent1"/>
                </a:solidFill>
                <a:effectLst/>
              </a:rPr>
              <a:t>valuable reference points</a:t>
            </a:r>
            <a:r>
              <a:rPr lang="en-HK" sz="2400" b="0" i="0" dirty="0">
                <a:effectLst/>
              </a:rPr>
              <a:t> for translation.</a:t>
            </a:r>
          </a:p>
          <a:p>
            <a:pPr>
              <a:lnSpc>
                <a:spcPct val="90000"/>
              </a:lnSpc>
              <a:buFont typeface="Arial" panose="020B0604020202020204" pitchFamily="34" charset="0"/>
              <a:buChar char="•"/>
            </a:pPr>
            <a:endParaRPr lang="en-HK" sz="2400" b="0" i="0" dirty="0">
              <a:effectLst/>
            </a:endParaRPr>
          </a:p>
          <a:p>
            <a:endParaRPr lang="en-US" dirty="0"/>
          </a:p>
        </p:txBody>
      </p:sp>
      <p:sp>
        <p:nvSpPr>
          <p:cNvPr id="4" name="Footer Placeholder 3">
            <a:extLst>
              <a:ext uri="{FF2B5EF4-FFF2-40B4-BE49-F238E27FC236}">
                <a16:creationId xmlns:a16="http://schemas.microsoft.com/office/drawing/2014/main" id="{E3C1A357-F091-5BDE-FC9D-71999BB98A18}"/>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420650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974A0-1414-F5E0-39F3-8C336679EE22}"/>
              </a:ext>
            </a:extLst>
          </p:cNvPr>
          <p:cNvSpPr>
            <a:spLocks noGrp="1"/>
          </p:cNvSpPr>
          <p:nvPr>
            <p:ph type="title"/>
          </p:nvPr>
        </p:nvSpPr>
        <p:spPr/>
        <p:txBody>
          <a:bodyPr/>
          <a:lstStyle/>
          <a:p>
            <a:r>
              <a:rPr lang="en-HK" sz="4000" b="1" i="0" dirty="0">
                <a:effectLst/>
                <a:latin typeface="+mn-lt"/>
              </a:rPr>
              <a:t>Current Problems with TMs</a:t>
            </a:r>
            <a:endParaRPr lang="en-US" dirty="0"/>
          </a:p>
        </p:txBody>
      </p:sp>
      <p:sp>
        <p:nvSpPr>
          <p:cNvPr id="3" name="Content Placeholder 2">
            <a:extLst>
              <a:ext uri="{FF2B5EF4-FFF2-40B4-BE49-F238E27FC236}">
                <a16:creationId xmlns:a16="http://schemas.microsoft.com/office/drawing/2014/main" id="{DF40B2A1-9DBD-9002-2906-A2EDE5362603}"/>
              </a:ext>
            </a:extLst>
          </p:cNvPr>
          <p:cNvSpPr>
            <a:spLocks noGrp="1"/>
          </p:cNvSpPr>
          <p:nvPr>
            <p:ph idx="1"/>
          </p:nvPr>
        </p:nvSpPr>
        <p:spPr/>
        <p:txBody>
          <a:bodyPr/>
          <a:lstStyle/>
          <a:p>
            <a:pPr>
              <a:lnSpc>
                <a:spcPct val="90000"/>
              </a:lnSpc>
              <a:buFont typeface="Arial" panose="020B0604020202020204" pitchFamily="34" charset="0"/>
              <a:buChar char="•"/>
            </a:pPr>
            <a:r>
              <a:rPr lang="en-HK" sz="2400" b="1" i="0" dirty="0">
                <a:effectLst/>
              </a:rPr>
              <a:t>Example:</a:t>
            </a:r>
            <a:r>
              <a:rPr lang="en-HK" sz="2400" b="0" i="0" dirty="0">
                <a:effectLst/>
              </a:rPr>
              <a:t> A monolingual financial report could provide idiomatic language and industry-specific terminology that are authentic to the target language, offering valuable reference points for translation. </a:t>
            </a:r>
            <a:endParaRPr lang="en-US" dirty="0"/>
          </a:p>
        </p:txBody>
      </p:sp>
      <p:sp>
        <p:nvSpPr>
          <p:cNvPr id="4" name="Footer Placeholder 3">
            <a:extLst>
              <a:ext uri="{FF2B5EF4-FFF2-40B4-BE49-F238E27FC236}">
                <a16:creationId xmlns:a16="http://schemas.microsoft.com/office/drawing/2014/main" id="{E27197D5-FC1F-1046-D95B-58898B36E920}"/>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140905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0" name="Oval 9">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5" name="Straight Connector 34">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splay stock market numbers">
            <a:extLst>
              <a:ext uri="{FF2B5EF4-FFF2-40B4-BE49-F238E27FC236}">
                <a16:creationId xmlns:a16="http://schemas.microsoft.com/office/drawing/2014/main" id="{1E511C35-1CD3-11AD-641B-64280038238D}"/>
              </a:ext>
            </a:extLst>
          </p:cNvPr>
          <p:cNvPicPr>
            <a:picLocks noChangeAspect="1"/>
          </p:cNvPicPr>
          <p:nvPr/>
        </p:nvPicPr>
        <p:blipFill rotWithShape="1">
          <a:blip r:embed="rId2"/>
          <a:srcRect t="6415" b="9315"/>
          <a:stretch/>
        </p:blipFill>
        <p:spPr>
          <a:xfrm>
            <a:off x="20" y="1"/>
            <a:ext cx="12191980" cy="6857999"/>
          </a:xfrm>
          <a:prstGeom prst="rect">
            <a:avLst/>
          </a:prstGeom>
        </p:spPr>
      </p:pic>
      <p:sp>
        <p:nvSpPr>
          <p:cNvPr id="39" name="Rectangle">
            <a:extLst>
              <a:ext uri="{FF2B5EF4-FFF2-40B4-BE49-F238E27FC236}">
                <a16:creationId xmlns:a16="http://schemas.microsoft.com/office/drawing/2014/main" id="{8B80D579-AC08-8D49-BB6A-21123F80B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8469492" cy="6858000"/>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67FBE47A-7356-37DF-F14C-5FB5B3460721}"/>
              </a:ext>
            </a:extLst>
          </p:cNvPr>
          <p:cNvSpPr>
            <a:spLocks noGrp="1"/>
          </p:cNvSpPr>
          <p:nvPr>
            <p:ph type="title"/>
          </p:nvPr>
        </p:nvSpPr>
        <p:spPr>
          <a:xfrm>
            <a:off x="565150" y="768334"/>
            <a:ext cx="6969505" cy="2866405"/>
          </a:xfrm>
        </p:spPr>
        <p:txBody>
          <a:bodyPr vert="horz" lIns="91440" tIns="45720" rIns="91440" bIns="45720" rtlCol="0" anchor="t">
            <a:normAutofit/>
          </a:bodyPr>
          <a:lstStyle/>
          <a:p>
            <a:pPr>
              <a:lnSpc>
                <a:spcPct val="90000"/>
              </a:lnSpc>
            </a:pPr>
            <a:r>
              <a:rPr lang="en-US" sz="6600"/>
              <a:t>1. Financial Translation in Hong Kong</a:t>
            </a:r>
          </a:p>
        </p:txBody>
      </p:sp>
      <p:sp>
        <p:nvSpPr>
          <p:cNvPr id="3" name="Text Placeholder 2">
            <a:extLst>
              <a:ext uri="{FF2B5EF4-FFF2-40B4-BE49-F238E27FC236}">
                <a16:creationId xmlns:a16="http://schemas.microsoft.com/office/drawing/2014/main" id="{A4623B01-5403-636A-9E3A-F96EF4CE95E4}"/>
              </a:ext>
            </a:extLst>
          </p:cNvPr>
          <p:cNvSpPr>
            <a:spLocks noGrp="1"/>
          </p:cNvSpPr>
          <p:nvPr>
            <p:ph type="body" idx="1"/>
          </p:nvPr>
        </p:nvSpPr>
        <p:spPr>
          <a:xfrm>
            <a:off x="565150" y="4283239"/>
            <a:ext cx="6969505" cy="1475177"/>
          </a:xfrm>
        </p:spPr>
        <p:txBody>
          <a:bodyPr vert="horz" lIns="91440" tIns="45720" rIns="91440" bIns="45720" rtlCol="0" anchor="b">
            <a:normAutofit/>
          </a:bodyPr>
          <a:lstStyle/>
          <a:p>
            <a:endParaRPr lang="en-US" sz="2000">
              <a:solidFill>
                <a:schemeClr val="tx1"/>
              </a:solidFill>
            </a:endParaRPr>
          </a:p>
        </p:txBody>
      </p:sp>
      <p:cxnSp>
        <p:nvCxnSpPr>
          <p:cNvPr id="41" name="Straight Connector 40">
            <a:extLst>
              <a:ext uri="{FF2B5EF4-FFF2-40B4-BE49-F238E27FC236}">
                <a16:creationId xmlns:a16="http://schemas.microsoft.com/office/drawing/2014/main" id="{EC392F51-F23E-E242-9750-A5B1F128E5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44406D7A-DB1A-D940-8AD1-93FAF9DD71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44" name="Freeform 40">
              <a:extLst>
                <a:ext uri="{FF2B5EF4-FFF2-40B4-BE49-F238E27FC236}">
                  <a16:creationId xmlns:a16="http://schemas.microsoft.com/office/drawing/2014/main" id="{D0F85DF7-431B-BE45-B932-0E22FC3F8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41">
              <a:extLst>
                <a:ext uri="{FF2B5EF4-FFF2-40B4-BE49-F238E27FC236}">
                  <a16:creationId xmlns:a16="http://schemas.microsoft.com/office/drawing/2014/main" id="{BEA0AA89-2965-2A44-B84E-51C748B2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42">
              <a:extLst>
                <a:ext uri="{FF2B5EF4-FFF2-40B4-BE49-F238E27FC236}">
                  <a16:creationId xmlns:a16="http://schemas.microsoft.com/office/drawing/2014/main" id="{7EC47259-887A-FD48-989C-42BC5A3C9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3">
              <a:extLst>
                <a:ext uri="{FF2B5EF4-FFF2-40B4-BE49-F238E27FC236}">
                  <a16:creationId xmlns:a16="http://schemas.microsoft.com/office/drawing/2014/main" id="{16E261C3-18BE-934F-8A2B-59BE70AE2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44">
              <a:extLst>
                <a:ext uri="{FF2B5EF4-FFF2-40B4-BE49-F238E27FC236}">
                  <a16:creationId xmlns:a16="http://schemas.microsoft.com/office/drawing/2014/main" id="{35A2267B-0862-A24E-87D2-6CE5187CF9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5">
              <a:extLst>
                <a:ext uri="{FF2B5EF4-FFF2-40B4-BE49-F238E27FC236}">
                  <a16:creationId xmlns:a16="http://schemas.microsoft.com/office/drawing/2014/main" id="{A404A0DE-A076-8C4E-B8D4-EBC945337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53">
              <a:extLst>
                <a:ext uri="{FF2B5EF4-FFF2-40B4-BE49-F238E27FC236}">
                  <a16:creationId xmlns:a16="http://schemas.microsoft.com/office/drawing/2014/main" id="{9EED6D73-C275-3347-BB66-C83964257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Footer Placeholder 3">
            <a:extLst>
              <a:ext uri="{FF2B5EF4-FFF2-40B4-BE49-F238E27FC236}">
                <a16:creationId xmlns:a16="http://schemas.microsoft.com/office/drawing/2014/main" id="{20C0D8E8-F720-FA83-B9A8-2516BE3A1D86}"/>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2235156908"/>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BE601F-AD12-BF9D-D44C-7D703AC4C16B}"/>
              </a:ext>
            </a:extLst>
          </p:cNvPr>
          <p:cNvSpPr>
            <a:spLocks noGrp="1"/>
          </p:cNvSpPr>
          <p:nvPr>
            <p:ph type="title"/>
          </p:nvPr>
        </p:nvSpPr>
        <p:spPr>
          <a:xfrm>
            <a:off x="565151" y="770889"/>
            <a:ext cx="4133560" cy="3395469"/>
          </a:xfrm>
        </p:spPr>
        <p:txBody>
          <a:bodyPr>
            <a:normAutofit/>
          </a:bodyPr>
          <a:lstStyle/>
          <a:p>
            <a:r>
              <a:rPr lang="en-US" dirty="0"/>
              <a:t>Features</a:t>
            </a:r>
          </a:p>
        </p:txBody>
      </p:sp>
      <p:cxnSp>
        <p:nvCxnSpPr>
          <p:cNvPr id="11" name="Straight Connector 10">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A223C86-412D-F3E7-72DF-35D612A80CDC}"/>
              </a:ext>
            </a:extLst>
          </p:cNvPr>
          <p:cNvGraphicFramePr>
            <a:graphicFrameLocks noGrp="1"/>
          </p:cNvGraphicFramePr>
          <p:nvPr>
            <p:ph idx="1"/>
            <p:extLst>
              <p:ext uri="{D42A27DB-BD31-4B8C-83A1-F6EECF244321}">
                <p14:modId xmlns:p14="http://schemas.microsoft.com/office/powerpoint/2010/main" val="2450189079"/>
              </p:ext>
            </p:extLst>
          </p:nvPr>
        </p:nvGraphicFramePr>
        <p:xfrm>
          <a:off x="5316278" y="809039"/>
          <a:ext cx="6104761"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9A2C5CCB-8C21-DAB1-DF07-821F00C10D38}"/>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330782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8ED3374A-F96D-4D30-8A2B-2ECBDC20553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9BEE95B9-FC5A-4B23-B2EB-32D882F16272}"/>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B39A9491-C5E4-46BF-962E-2D972AB47B5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4DA8F419-F84D-4927-B776-41DDA0F9FD69}"/>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F0B0FBF9-3DF3-4D9F-B85C-0B161B83233C}"/>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5D893862-DF38-4314-A4CC-BC80D8E445E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85ACC6-6558-8B27-4A92-2F6EEE6238DB}"/>
              </a:ext>
            </a:extLst>
          </p:cNvPr>
          <p:cNvPicPr>
            <a:picLocks noChangeAspect="1"/>
          </p:cNvPicPr>
          <p:nvPr/>
        </p:nvPicPr>
        <p:blipFill>
          <a:blip r:embed="rId2"/>
          <a:stretch>
            <a:fillRect/>
          </a:stretch>
        </p:blipFill>
        <p:spPr>
          <a:xfrm>
            <a:off x="1709116" y="457966"/>
            <a:ext cx="8773767" cy="5507372"/>
          </a:xfrm>
          <a:prstGeom prst="rect">
            <a:avLst/>
          </a:prstGeom>
          <a:ln>
            <a:solidFill>
              <a:schemeClr val="accent1"/>
            </a:solidFill>
          </a:ln>
        </p:spPr>
      </p:pic>
      <p:sp>
        <p:nvSpPr>
          <p:cNvPr id="2" name="Footer Placeholder 1">
            <a:extLst>
              <a:ext uri="{FF2B5EF4-FFF2-40B4-BE49-F238E27FC236}">
                <a16:creationId xmlns:a16="http://schemas.microsoft.com/office/drawing/2014/main" id="{DE28CD3E-E210-F591-29A6-A8651E529192}"/>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8539165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Document with solid fill">
            <a:extLst>
              <a:ext uri="{FF2B5EF4-FFF2-40B4-BE49-F238E27FC236}">
                <a16:creationId xmlns:a16="http://schemas.microsoft.com/office/drawing/2014/main" id="{09BE097D-F19F-3107-F2E8-492AC75109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2889" y="2338709"/>
            <a:ext cx="819378" cy="819378"/>
          </a:xfrm>
          <a:prstGeom prst="rect">
            <a:avLst/>
          </a:prstGeom>
        </p:spPr>
      </p:pic>
      <p:pic>
        <p:nvPicPr>
          <p:cNvPr id="4" name="Graphic 3" descr="Document with solid fill">
            <a:extLst>
              <a:ext uri="{FF2B5EF4-FFF2-40B4-BE49-F238E27FC236}">
                <a16:creationId xmlns:a16="http://schemas.microsoft.com/office/drawing/2014/main" id="{AB800396-619C-2506-AD0A-6213A7706A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0454" y="3688692"/>
            <a:ext cx="819378" cy="819378"/>
          </a:xfrm>
          <a:prstGeom prst="rect">
            <a:avLst/>
          </a:prstGeom>
        </p:spPr>
      </p:pic>
      <p:pic>
        <p:nvPicPr>
          <p:cNvPr id="5" name="Graphic 4" descr="Binary with solid fill">
            <a:extLst>
              <a:ext uri="{FF2B5EF4-FFF2-40B4-BE49-F238E27FC236}">
                <a16:creationId xmlns:a16="http://schemas.microsoft.com/office/drawing/2014/main" id="{45E56791-CC74-E62A-92BE-3F29423E1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402931" y="3763183"/>
            <a:ext cx="687368" cy="670396"/>
          </a:xfrm>
          <a:prstGeom prst="rect">
            <a:avLst/>
          </a:prstGeom>
        </p:spPr>
      </p:pic>
      <p:sp>
        <p:nvSpPr>
          <p:cNvPr id="7" name="Down Arrow 6">
            <a:extLst>
              <a:ext uri="{FF2B5EF4-FFF2-40B4-BE49-F238E27FC236}">
                <a16:creationId xmlns:a16="http://schemas.microsoft.com/office/drawing/2014/main" id="{95F06990-50AE-57B8-972E-4AC6CF9BF7B9}"/>
              </a:ext>
            </a:extLst>
          </p:cNvPr>
          <p:cNvSpPr/>
          <p:nvPr/>
        </p:nvSpPr>
        <p:spPr>
          <a:xfrm rot="19517182">
            <a:off x="5273482" y="2721403"/>
            <a:ext cx="535752" cy="4343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Binary with solid fill">
            <a:extLst>
              <a:ext uri="{FF2B5EF4-FFF2-40B4-BE49-F238E27FC236}">
                <a16:creationId xmlns:a16="http://schemas.microsoft.com/office/drawing/2014/main" id="{1C85D4BB-918F-EACE-A333-22047E7D4B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91528" y="2338709"/>
            <a:ext cx="687721" cy="687721"/>
          </a:xfrm>
          <a:prstGeom prst="rect">
            <a:avLst/>
          </a:prstGeom>
        </p:spPr>
      </p:pic>
      <p:pic>
        <p:nvPicPr>
          <p:cNvPr id="9" name="Graphic 8">
            <a:extLst>
              <a:ext uri="{FF2B5EF4-FFF2-40B4-BE49-F238E27FC236}">
                <a16:creationId xmlns:a16="http://schemas.microsoft.com/office/drawing/2014/main" id="{1C2B9AA2-23F2-4EC0-4BF9-A439D07D1F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19737" y="2896488"/>
            <a:ext cx="1550150" cy="1027319"/>
          </a:xfrm>
          <a:prstGeom prst="rect">
            <a:avLst/>
          </a:prstGeom>
        </p:spPr>
      </p:pic>
      <p:sp>
        <p:nvSpPr>
          <p:cNvPr id="10" name="Down Arrow 9">
            <a:extLst>
              <a:ext uri="{FF2B5EF4-FFF2-40B4-BE49-F238E27FC236}">
                <a16:creationId xmlns:a16="http://schemas.microsoft.com/office/drawing/2014/main" id="{8BDD50F9-2E2D-2091-E91C-C45907D43C67}"/>
              </a:ext>
            </a:extLst>
          </p:cNvPr>
          <p:cNvSpPr/>
          <p:nvPr/>
        </p:nvSpPr>
        <p:spPr>
          <a:xfrm rot="14088553">
            <a:off x="5323854" y="3720258"/>
            <a:ext cx="535752" cy="4343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6BBC5BFB-EC0A-4CFF-E0E6-54E2C63D9066}"/>
              </a:ext>
            </a:extLst>
          </p:cNvPr>
          <p:cNvSpPr/>
          <p:nvPr/>
        </p:nvSpPr>
        <p:spPr>
          <a:xfrm rot="19517182">
            <a:off x="1541919" y="2692346"/>
            <a:ext cx="535752" cy="4343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46FE402D-4B1C-91D4-E293-8E819F97D338}"/>
              </a:ext>
            </a:extLst>
          </p:cNvPr>
          <p:cNvSpPr/>
          <p:nvPr/>
        </p:nvSpPr>
        <p:spPr>
          <a:xfrm rot="14088553">
            <a:off x="1597134" y="3745076"/>
            <a:ext cx="535752" cy="4343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B456B956-BF73-74C1-289F-20348CE8D6F9}"/>
              </a:ext>
            </a:extLst>
          </p:cNvPr>
          <p:cNvSpPr/>
          <p:nvPr/>
        </p:nvSpPr>
        <p:spPr>
          <a:xfrm rot="14088553">
            <a:off x="3745476" y="2696957"/>
            <a:ext cx="535752" cy="4343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3C9FCAA6-5838-2702-4ADE-653E95D8BC8B}"/>
              </a:ext>
            </a:extLst>
          </p:cNvPr>
          <p:cNvSpPr/>
          <p:nvPr/>
        </p:nvSpPr>
        <p:spPr>
          <a:xfrm rot="19517182">
            <a:off x="3760273" y="3776549"/>
            <a:ext cx="535752" cy="4343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a:extLst>
              <a:ext uri="{FF2B5EF4-FFF2-40B4-BE49-F238E27FC236}">
                <a16:creationId xmlns:a16="http://schemas.microsoft.com/office/drawing/2014/main" id="{78D3601F-1C8C-94E1-2D13-A9265DF99A8B}"/>
              </a:ext>
            </a:extLst>
          </p:cNvPr>
          <p:cNvSpPr/>
          <p:nvPr/>
        </p:nvSpPr>
        <p:spPr>
          <a:xfrm rot="16200000">
            <a:off x="7944866" y="3041022"/>
            <a:ext cx="535752" cy="4343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EB4FC46-D9E6-6673-BB9D-FA9FB0912EC1}"/>
              </a:ext>
            </a:extLst>
          </p:cNvPr>
          <p:cNvSpPr txBox="1"/>
          <p:nvPr/>
        </p:nvSpPr>
        <p:spPr>
          <a:xfrm>
            <a:off x="6257029" y="3809037"/>
            <a:ext cx="1493422" cy="369332"/>
          </a:xfrm>
          <a:prstGeom prst="rect">
            <a:avLst/>
          </a:prstGeom>
          <a:noFill/>
        </p:spPr>
        <p:txBody>
          <a:bodyPr wrap="none" rtlCol="0">
            <a:spAutoFit/>
          </a:bodyPr>
          <a:lstStyle/>
          <a:p>
            <a:r>
              <a:rPr lang="en-US" dirty="0"/>
              <a:t>Comparison</a:t>
            </a:r>
          </a:p>
        </p:txBody>
      </p:sp>
      <p:pic>
        <p:nvPicPr>
          <p:cNvPr id="24" name="Graphic 23" descr="List with solid fill">
            <a:extLst>
              <a:ext uri="{FF2B5EF4-FFF2-40B4-BE49-F238E27FC236}">
                <a16:creationId xmlns:a16="http://schemas.microsoft.com/office/drawing/2014/main" id="{5F362EEC-FC9C-F7E3-416B-91E596085DA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555895" y="2627030"/>
            <a:ext cx="1035621" cy="1035621"/>
          </a:xfrm>
          <a:prstGeom prst="rect">
            <a:avLst/>
          </a:prstGeom>
        </p:spPr>
      </p:pic>
      <p:pic>
        <p:nvPicPr>
          <p:cNvPr id="27" name="Graphic 26" descr="Chevron arrows with solid fill">
            <a:extLst>
              <a:ext uri="{FF2B5EF4-FFF2-40B4-BE49-F238E27FC236}">
                <a16:creationId xmlns:a16="http://schemas.microsoft.com/office/drawing/2014/main" id="{AB7C5608-2074-485E-871A-474973CA138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33779" y="2504458"/>
            <a:ext cx="914400" cy="914400"/>
          </a:xfrm>
          <a:prstGeom prst="rect">
            <a:avLst/>
          </a:prstGeom>
        </p:spPr>
      </p:pic>
      <p:pic>
        <p:nvPicPr>
          <p:cNvPr id="29" name="Graphic 28" descr="Chevron arrows with solid fill">
            <a:extLst>
              <a:ext uri="{FF2B5EF4-FFF2-40B4-BE49-F238E27FC236}">
                <a16:creationId xmlns:a16="http://schemas.microsoft.com/office/drawing/2014/main" id="{F7284124-50AF-1DAF-1A7B-C4FB8929543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07233" y="2990300"/>
            <a:ext cx="914400" cy="914400"/>
          </a:xfrm>
          <a:prstGeom prst="rect">
            <a:avLst/>
          </a:prstGeom>
        </p:spPr>
      </p:pic>
      <p:sp>
        <p:nvSpPr>
          <p:cNvPr id="30" name="TextBox 29">
            <a:extLst>
              <a:ext uri="{FF2B5EF4-FFF2-40B4-BE49-F238E27FC236}">
                <a16:creationId xmlns:a16="http://schemas.microsoft.com/office/drawing/2014/main" id="{5D409A75-1085-7B62-CAFB-A16F2EE74E26}"/>
              </a:ext>
            </a:extLst>
          </p:cNvPr>
          <p:cNvSpPr txBox="1"/>
          <p:nvPr/>
        </p:nvSpPr>
        <p:spPr>
          <a:xfrm>
            <a:off x="3862305" y="4433642"/>
            <a:ext cx="1768619" cy="646331"/>
          </a:xfrm>
          <a:prstGeom prst="rect">
            <a:avLst/>
          </a:prstGeom>
          <a:noFill/>
        </p:spPr>
        <p:txBody>
          <a:bodyPr wrap="square" rtlCol="0">
            <a:spAutoFit/>
          </a:bodyPr>
          <a:lstStyle/>
          <a:p>
            <a:pPr algn="ctr"/>
            <a:r>
              <a:rPr lang="en-US" dirty="0"/>
              <a:t>Embedding generation</a:t>
            </a:r>
          </a:p>
        </p:txBody>
      </p:sp>
      <p:sp>
        <p:nvSpPr>
          <p:cNvPr id="31" name="TextBox 30">
            <a:extLst>
              <a:ext uri="{FF2B5EF4-FFF2-40B4-BE49-F238E27FC236}">
                <a16:creationId xmlns:a16="http://schemas.microsoft.com/office/drawing/2014/main" id="{B7B0669B-97AC-BE2E-8159-3BE131610B57}"/>
              </a:ext>
            </a:extLst>
          </p:cNvPr>
          <p:cNvSpPr txBox="1"/>
          <p:nvPr/>
        </p:nvSpPr>
        <p:spPr>
          <a:xfrm>
            <a:off x="855505" y="3084944"/>
            <a:ext cx="482761" cy="369332"/>
          </a:xfrm>
          <a:prstGeom prst="rect">
            <a:avLst/>
          </a:prstGeom>
          <a:noFill/>
        </p:spPr>
        <p:txBody>
          <a:bodyPr wrap="none" rtlCol="0">
            <a:spAutoFit/>
          </a:bodyPr>
          <a:lstStyle/>
          <a:p>
            <a:r>
              <a:rPr lang="en-US" dirty="0"/>
              <a:t>ST</a:t>
            </a:r>
          </a:p>
        </p:txBody>
      </p:sp>
      <p:sp>
        <p:nvSpPr>
          <p:cNvPr id="32" name="TextBox 31">
            <a:extLst>
              <a:ext uri="{FF2B5EF4-FFF2-40B4-BE49-F238E27FC236}">
                <a16:creationId xmlns:a16="http://schemas.microsoft.com/office/drawing/2014/main" id="{AA6B6F3A-A83D-4051-9D1C-FB00508D6ED8}"/>
              </a:ext>
            </a:extLst>
          </p:cNvPr>
          <p:cNvSpPr txBox="1"/>
          <p:nvPr/>
        </p:nvSpPr>
        <p:spPr>
          <a:xfrm>
            <a:off x="565150" y="4485618"/>
            <a:ext cx="1149986" cy="646331"/>
          </a:xfrm>
          <a:prstGeom prst="rect">
            <a:avLst/>
          </a:prstGeom>
          <a:noFill/>
        </p:spPr>
        <p:txBody>
          <a:bodyPr wrap="square" rtlCol="0">
            <a:spAutoFit/>
          </a:bodyPr>
          <a:lstStyle/>
          <a:p>
            <a:pPr algn="ctr"/>
            <a:r>
              <a:rPr lang="en-US" dirty="0"/>
              <a:t>Previous content</a:t>
            </a:r>
          </a:p>
        </p:txBody>
      </p:sp>
      <p:sp>
        <p:nvSpPr>
          <p:cNvPr id="33" name="TextBox 32">
            <a:extLst>
              <a:ext uri="{FF2B5EF4-FFF2-40B4-BE49-F238E27FC236}">
                <a16:creationId xmlns:a16="http://schemas.microsoft.com/office/drawing/2014/main" id="{DB33ED10-6870-1946-E0F5-51D1765DFBA6}"/>
              </a:ext>
            </a:extLst>
          </p:cNvPr>
          <p:cNvSpPr txBox="1"/>
          <p:nvPr/>
        </p:nvSpPr>
        <p:spPr>
          <a:xfrm>
            <a:off x="10250349" y="3809037"/>
            <a:ext cx="1659631" cy="923330"/>
          </a:xfrm>
          <a:prstGeom prst="rect">
            <a:avLst/>
          </a:prstGeom>
          <a:noFill/>
        </p:spPr>
        <p:txBody>
          <a:bodyPr wrap="square" rtlCol="0">
            <a:spAutoFit/>
          </a:bodyPr>
          <a:lstStyle/>
          <a:p>
            <a:pPr algn="ctr"/>
            <a:r>
              <a:rPr lang="en-US" dirty="0"/>
              <a:t>List of useful sentences / expressions</a:t>
            </a:r>
          </a:p>
        </p:txBody>
      </p:sp>
      <p:pic>
        <p:nvPicPr>
          <p:cNvPr id="35" name="Graphic 34" descr="Priorities with solid fill">
            <a:extLst>
              <a:ext uri="{FF2B5EF4-FFF2-40B4-BE49-F238E27FC236}">
                <a16:creationId xmlns:a16="http://schemas.microsoft.com/office/drawing/2014/main" id="{10A65CEC-F7D9-D687-C617-79E88E98E0E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42530" y="2644204"/>
            <a:ext cx="1053494" cy="1053494"/>
          </a:xfrm>
          <a:prstGeom prst="rect">
            <a:avLst/>
          </a:prstGeom>
        </p:spPr>
      </p:pic>
      <p:sp>
        <p:nvSpPr>
          <p:cNvPr id="36" name="TextBox 35">
            <a:extLst>
              <a:ext uri="{FF2B5EF4-FFF2-40B4-BE49-F238E27FC236}">
                <a16:creationId xmlns:a16="http://schemas.microsoft.com/office/drawing/2014/main" id="{31AF86D6-9DE3-57FD-A815-0264C05E5170}"/>
              </a:ext>
            </a:extLst>
          </p:cNvPr>
          <p:cNvSpPr txBox="1"/>
          <p:nvPr/>
        </p:nvSpPr>
        <p:spPr>
          <a:xfrm>
            <a:off x="8642530" y="3809037"/>
            <a:ext cx="1053494" cy="369332"/>
          </a:xfrm>
          <a:prstGeom prst="rect">
            <a:avLst/>
          </a:prstGeom>
          <a:noFill/>
        </p:spPr>
        <p:txBody>
          <a:bodyPr wrap="none" rtlCol="0">
            <a:spAutoFit/>
          </a:bodyPr>
          <a:lstStyle/>
          <a:p>
            <a:r>
              <a:rPr lang="en-US" dirty="0"/>
              <a:t>Ranking</a:t>
            </a:r>
          </a:p>
        </p:txBody>
      </p:sp>
      <p:sp>
        <p:nvSpPr>
          <p:cNvPr id="37" name="Down Arrow 36">
            <a:extLst>
              <a:ext uri="{FF2B5EF4-FFF2-40B4-BE49-F238E27FC236}">
                <a16:creationId xmlns:a16="http://schemas.microsoft.com/office/drawing/2014/main" id="{887BA511-6EDC-58A7-D59D-A2F205C4F788}"/>
              </a:ext>
            </a:extLst>
          </p:cNvPr>
          <p:cNvSpPr/>
          <p:nvPr/>
        </p:nvSpPr>
        <p:spPr>
          <a:xfrm rot="16200000">
            <a:off x="9858084" y="3023398"/>
            <a:ext cx="535752" cy="4343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37">
            <a:extLst>
              <a:ext uri="{FF2B5EF4-FFF2-40B4-BE49-F238E27FC236}">
                <a16:creationId xmlns:a16="http://schemas.microsoft.com/office/drawing/2014/main" id="{3D0D5640-F9B3-2437-F621-375668F6CF09}"/>
              </a:ext>
            </a:extLst>
          </p:cNvPr>
          <p:cNvSpPr>
            <a:spLocks noGrp="1"/>
          </p:cNvSpPr>
          <p:nvPr>
            <p:ph type="title"/>
          </p:nvPr>
        </p:nvSpPr>
        <p:spPr/>
        <p:txBody>
          <a:bodyPr/>
          <a:lstStyle/>
          <a:p>
            <a:r>
              <a:rPr lang="en-US" dirty="0"/>
              <a:t>How does it work?</a:t>
            </a:r>
          </a:p>
        </p:txBody>
      </p:sp>
      <p:sp>
        <p:nvSpPr>
          <p:cNvPr id="2" name="Footer Placeholder 1">
            <a:extLst>
              <a:ext uri="{FF2B5EF4-FFF2-40B4-BE49-F238E27FC236}">
                <a16:creationId xmlns:a16="http://schemas.microsoft.com/office/drawing/2014/main" id="{B7056D88-3DE7-BBD6-3F07-5BCFEE740D06}"/>
              </a:ext>
            </a:extLst>
          </p:cNvPr>
          <p:cNvSpPr>
            <a:spLocks noGrp="1"/>
          </p:cNvSpPr>
          <p:nvPr>
            <p:ph type="ftr" sz="quarter" idx="11"/>
          </p:nvPr>
        </p:nvSpPr>
        <p:spPr/>
        <p:txBody>
          <a:bodyPr/>
          <a:lstStyle/>
          <a:p>
            <a:r>
              <a:rPr lang="en-US"/>
              <a:t>Artificial Intelligence and Financial Translation (Sai-cheong Siu, September 2023)</a:t>
            </a:r>
          </a:p>
        </p:txBody>
      </p:sp>
    </p:spTree>
    <p:extLst>
      <p:ext uri="{BB962C8B-B14F-4D97-AF65-F5344CB8AC3E}">
        <p14:creationId xmlns:p14="http://schemas.microsoft.com/office/powerpoint/2010/main" val="394758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4" grpId="0" animBg="1"/>
      <p:bldP spid="15" grpId="0" animBg="1"/>
      <p:bldP spid="19" grpId="0" animBg="1"/>
      <p:bldP spid="21" grpId="0"/>
      <p:bldP spid="30" grpId="0"/>
      <p:bldP spid="31" grpId="0"/>
      <p:bldP spid="32" grpId="0"/>
      <p:bldP spid="33" grpId="0"/>
      <p:bldP spid="36" grpId="0"/>
      <p:bldP spid="3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974A0-1414-F5E0-39F3-8C336679EE22}"/>
              </a:ext>
            </a:extLst>
          </p:cNvPr>
          <p:cNvSpPr>
            <a:spLocks noGrp="1"/>
          </p:cNvSpPr>
          <p:nvPr>
            <p:ph type="title"/>
          </p:nvPr>
        </p:nvSpPr>
        <p:spPr/>
        <p:txBody>
          <a:bodyPr/>
          <a:lstStyle/>
          <a:p>
            <a:r>
              <a:rPr lang="en-HK" sz="4000" b="1" i="0" dirty="0">
                <a:effectLst/>
                <a:latin typeface="+mn-lt"/>
              </a:rPr>
              <a:t>Example</a:t>
            </a:r>
            <a:endParaRPr lang="en-US" dirty="0"/>
          </a:p>
        </p:txBody>
      </p:sp>
      <p:sp>
        <p:nvSpPr>
          <p:cNvPr id="3" name="Content Placeholder 2">
            <a:extLst>
              <a:ext uri="{FF2B5EF4-FFF2-40B4-BE49-F238E27FC236}">
                <a16:creationId xmlns:a16="http://schemas.microsoft.com/office/drawing/2014/main" id="{DF40B2A1-9DBD-9002-2906-A2EDE5362603}"/>
              </a:ext>
            </a:extLst>
          </p:cNvPr>
          <p:cNvSpPr>
            <a:spLocks noGrp="1"/>
          </p:cNvSpPr>
          <p:nvPr>
            <p:ph idx="1"/>
          </p:nvPr>
        </p:nvSpPr>
        <p:spPr/>
        <p:txBody>
          <a:bodyPr/>
          <a:lstStyle/>
          <a:p>
            <a:pPr>
              <a:lnSpc>
                <a:spcPct val="90000"/>
              </a:lnSpc>
              <a:buFont typeface="Arial" panose="020B0604020202020204" pitchFamily="34" charset="0"/>
              <a:buChar char="•"/>
            </a:pPr>
            <a:r>
              <a:rPr lang="en-HK" sz="2400" b="1" i="0" dirty="0">
                <a:effectLst/>
              </a:rPr>
              <a:t>Input: </a:t>
            </a:r>
            <a:r>
              <a:rPr lang="en-HK" sz="2400" b="0" i="0" dirty="0">
                <a:effectLst/>
              </a:rPr>
              <a:t>The company's stock price fell.</a:t>
            </a:r>
          </a:p>
          <a:p>
            <a:pPr>
              <a:lnSpc>
                <a:spcPct val="90000"/>
              </a:lnSpc>
              <a:buFont typeface="Arial" panose="020B0604020202020204" pitchFamily="34" charset="0"/>
              <a:buChar char="•"/>
            </a:pPr>
            <a:r>
              <a:rPr lang="en-HK" b="1" dirty="0"/>
              <a:t>Conventional method based on string similarity:</a:t>
            </a:r>
          </a:p>
        </p:txBody>
      </p:sp>
      <p:graphicFrame>
        <p:nvGraphicFramePr>
          <p:cNvPr id="6" name="Table 6">
            <a:extLst>
              <a:ext uri="{FF2B5EF4-FFF2-40B4-BE49-F238E27FC236}">
                <a16:creationId xmlns:a16="http://schemas.microsoft.com/office/drawing/2014/main" id="{B28F0138-8573-32BB-7670-F87921369698}"/>
              </a:ext>
            </a:extLst>
          </p:cNvPr>
          <p:cNvGraphicFramePr>
            <a:graphicFrameLocks noGrp="1"/>
          </p:cNvGraphicFramePr>
          <p:nvPr>
            <p:extLst>
              <p:ext uri="{D42A27DB-BD31-4B8C-83A1-F6EECF244321}">
                <p14:modId xmlns:p14="http://schemas.microsoft.com/office/powerpoint/2010/main" val="2878489988"/>
              </p:ext>
            </p:extLst>
          </p:nvPr>
        </p:nvGraphicFramePr>
        <p:xfrm>
          <a:off x="1046057" y="3502514"/>
          <a:ext cx="10099885" cy="2258714"/>
        </p:xfrm>
        <a:graphic>
          <a:graphicData uri="http://schemas.openxmlformats.org/drawingml/2006/table">
            <a:tbl>
              <a:tblPr firstRow="1" bandRow="1">
                <a:tableStyleId>{5C22544A-7EE6-4342-B048-85BDC9FD1C3A}</a:tableStyleId>
              </a:tblPr>
              <a:tblGrid>
                <a:gridCol w="7273014">
                  <a:extLst>
                    <a:ext uri="{9D8B030D-6E8A-4147-A177-3AD203B41FA5}">
                      <a16:colId xmlns:a16="http://schemas.microsoft.com/office/drawing/2014/main" val="2898833961"/>
                    </a:ext>
                  </a:extLst>
                </a:gridCol>
                <a:gridCol w="2826871">
                  <a:extLst>
                    <a:ext uri="{9D8B030D-6E8A-4147-A177-3AD203B41FA5}">
                      <a16:colId xmlns:a16="http://schemas.microsoft.com/office/drawing/2014/main" val="161571474"/>
                    </a:ext>
                  </a:extLst>
                </a:gridCol>
              </a:tblGrid>
              <a:tr h="477931">
                <a:tc>
                  <a:txBody>
                    <a:bodyPr/>
                    <a:lstStyle/>
                    <a:p>
                      <a:pPr algn="ctr"/>
                      <a:r>
                        <a:rPr lang="en-US" sz="2400" dirty="0"/>
                        <a:t>Candidate</a:t>
                      </a:r>
                    </a:p>
                  </a:txBody>
                  <a:tcPr/>
                </a:tc>
                <a:tc>
                  <a:txBody>
                    <a:bodyPr/>
                    <a:lstStyle/>
                    <a:p>
                      <a:pPr algn="ctr"/>
                      <a:r>
                        <a:rPr lang="en-US" sz="2400" dirty="0"/>
                        <a:t>Score</a:t>
                      </a:r>
                    </a:p>
                  </a:txBody>
                  <a:tcPr/>
                </a:tc>
                <a:extLst>
                  <a:ext uri="{0D108BD9-81ED-4DB2-BD59-A6C34878D82A}">
                    <a16:rowId xmlns:a16="http://schemas.microsoft.com/office/drawing/2014/main" val="3292839102"/>
                  </a:ext>
                </a:extLst>
              </a:tr>
              <a:tr h="4779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2400" i="0" dirty="0">
                          <a:effectLst/>
                        </a:rPr>
                        <a:t>The company’s stock price rose.*</a:t>
                      </a:r>
                    </a:p>
                  </a:txBody>
                  <a:tcPr/>
                </a:tc>
                <a:tc>
                  <a:txBody>
                    <a:bodyPr/>
                    <a:lstStyle/>
                    <a:p>
                      <a:r>
                        <a:rPr lang="en-US" sz="2400" dirty="0"/>
                        <a:t>83.9%</a:t>
                      </a:r>
                    </a:p>
                  </a:txBody>
                  <a:tcPr/>
                </a:tc>
                <a:extLst>
                  <a:ext uri="{0D108BD9-81ED-4DB2-BD59-A6C34878D82A}">
                    <a16:rowId xmlns:a16="http://schemas.microsoft.com/office/drawing/2014/main" val="1452094850"/>
                  </a:ext>
                </a:extLst>
              </a:tr>
              <a:tr h="4779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2400" b="0" i="0" dirty="0">
                          <a:effectLst/>
                        </a:rPr>
                        <a:t>The company's stock price plummeted. *</a:t>
                      </a:r>
                    </a:p>
                  </a:txBody>
                  <a:tcPr/>
                </a:tc>
                <a:tc>
                  <a:txBody>
                    <a:bodyPr/>
                    <a:lstStyle/>
                    <a:p>
                      <a:r>
                        <a:rPr lang="en-US" sz="2400" dirty="0"/>
                        <a:t>75.7%</a:t>
                      </a:r>
                    </a:p>
                  </a:txBody>
                  <a:tcPr/>
                </a:tc>
                <a:extLst>
                  <a:ext uri="{0D108BD9-81ED-4DB2-BD59-A6C34878D82A}">
                    <a16:rowId xmlns:a16="http://schemas.microsoft.com/office/drawing/2014/main" val="3157599567"/>
                  </a:ext>
                </a:extLst>
              </a:tr>
              <a:tr h="8249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2400" b="0" i="0" dirty="0">
                          <a:effectLst/>
                        </a:rPr>
                        <a:t>The company experienced a significant drop in its stock price.*</a:t>
                      </a:r>
                    </a:p>
                  </a:txBody>
                  <a:tcPr/>
                </a:tc>
                <a:tc>
                  <a:txBody>
                    <a:bodyPr/>
                    <a:lstStyle/>
                    <a:p>
                      <a:r>
                        <a:rPr lang="en-US" sz="2400" dirty="0"/>
                        <a:t>32.3%</a:t>
                      </a:r>
                    </a:p>
                  </a:txBody>
                  <a:tcPr/>
                </a:tc>
                <a:extLst>
                  <a:ext uri="{0D108BD9-81ED-4DB2-BD59-A6C34878D82A}">
                    <a16:rowId xmlns:a16="http://schemas.microsoft.com/office/drawing/2014/main" val="2639896720"/>
                  </a:ext>
                </a:extLst>
              </a:tr>
            </a:tbl>
          </a:graphicData>
        </a:graphic>
      </p:graphicFrame>
      <p:sp>
        <p:nvSpPr>
          <p:cNvPr id="7" name="TextBox 6">
            <a:extLst>
              <a:ext uri="{FF2B5EF4-FFF2-40B4-BE49-F238E27FC236}">
                <a16:creationId xmlns:a16="http://schemas.microsoft.com/office/drawing/2014/main" id="{01D435B6-AF73-F1E0-9EC6-FF7C1CC2B05F}"/>
              </a:ext>
            </a:extLst>
          </p:cNvPr>
          <p:cNvSpPr txBox="1"/>
          <p:nvPr/>
        </p:nvSpPr>
        <p:spPr>
          <a:xfrm>
            <a:off x="1046057" y="5761228"/>
            <a:ext cx="6727804" cy="369332"/>
          </a:xfrm>
          <a:prstGeom prst="rect">
            <a:avLst/>
          </a:prstGeom>
          <a:noFill/>
        </p:spPr>
        <p:txBody>
          <a:bodyPr wrap="none" rtlCol="0">
            <a:spAutoFit/>
          </a:bodyPr>
          <a:lstStyle/>
          <a:p>
            <a:r>
              <a:rPr lang="en-US" dirty="0"/>
              <a:t>*Note: The corresponding Chinese translation is omitted here.</a:t>
            </a:r>
          </a:p>
        </p:txBody>
      </p:sp>
      <p:sp>
        <p:nvSpPr>
          <p:cNvPr id="4" name="Footer Placeholder 3">
            <a:extLst>
              <a:ext uri="{FF2B5EF4-FFF2-40B4-BE49-F238E27FC236}">
                <a16:creationId xmlns:a16="http://schemas.microsoft.com/office/drawing/2014/main" id="{FE57C903-14FB-10DD-F36E-176DE35EE82F}"/>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404313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974A0-1414-F5E0-39F3-8C336679EE22}"/>
              </a:ext>
            </a:extLst>
          </p:cNvPr>
          <p:cNvSpPr>
            <a:spLocks noGrp="1"/>
          </p:cNvSpPr>
          <p:nvPr>
            <p:ph type="title"/>
          </p:nvPr>
        </p:nvSpPr>
        <p:spPr/>
        <p:txBody>
          <a:bodyPr/>
          <a:lstStyle/>
          <a:p>
            <a:r>
              <a:rPr lang="en-HK" sz="4000" b="1" i="0" dirty="0">
                <a:effectLst/>
                <a:latin typeface="+mn-lt"/>
              </a:rPr>
              <a:t>Example</a:t>
            </a:r>
            <a:endParaRPr lang="en-US" dirty="0"/>
          </a:p>
        </p:txBody>
      </p:sp>
      <p:sp>
        <p:nvSpPr>
          <p:cNvPr id="3" name="Content Placeholder 2">
            <a:extLst>
              <a:ext uri="{FF2B5EF4-FFF2-40B4-BE49-F238E27FC236}">
                <a16:creationId xmlns:a16="http://schemas.microsoft.com/office/drawing/2014/main" id="{DF40B2A1-9DBD-9002-2906-A2EDE5362603}"/>
              </a:ext>
            </a:extLst>
          </p:cNvPr>
          <p:cNvSpPr>
            <a:spLocks noGrp="1"/>
          </p:cNvSpPr>
          <p:nvPr>
            <p:ph idx="1"/>
          </p:nvPr>
        </p:nvSpPr>
        <p:spPr/>
        <p:txBody>
          <a:bodyPr/>
          <a:lstStyle/>
          <a:p>
            <a:pPr>
              <a:lnSpc>
                <a:spcPct val="90000"/>
              </a:lnSpc>
              <a:buFont typeface="Arial" panose="020B0604020202020204" pitchFamily="34" charset="0"/>
              <a:buChar char="•"/>
            </a:pPr>
            <a:r>
              <a:rPr lang="en-HK" sz="2400" b="1" i="0" dirty="0">
                <a:effectLst/>
              </a:rPr>
              <a:t>Input: </a:t>
            </a:r>
            <a:r>
              <a:rPr lang="en-HK" sz="2400" b="0" i="0" dirty="0">
                <a:effectLst/>
              </a:rPr>
              <a:t>The company's stock price fell.</a:t>
            </a:r>
          </a:p>
          <a:p>
            <a:pPr>
              <a:lnSpc>
                <a:spcPct val="90000"/>
              </a:lnSpc>
              <a:buFont typeface="Arial" panose="020B0604020202020204" pitchFamily="34" charset="0"/>
              <a:buChar char="•"/>
            </a:pPr>
            <a:r>
              <a:rPr lang="en-HK" b="1" dirty="0"/>
              <a:t>Our Output:</a:t>
            </a:r>
          </a:p>
        </p:txBody>
      </p:sp>
      <p:graphicFrame>
        <p:nvGraphicFramePr>
          <p:cNvPr id="6" name="Table 6">
            <a:extLst>
              <a:ext uri="{FF2B5EF4-FFF2-40B4-BE49-F238E27FC236}">
                <a16:creationId xmlns:a16="http://schemas.microsoft.com/office/drawing/2014/main" id="{B28F0138-8573-32BB-7670-F87921369698}"/>
              </a:ext>
            </a:extLst>
          </p:cNvPr>
          <p:cNvGraphicFramePr>
            <a:graphicFrameLocks noGrp="1"/>
          </p:cNvGraphicFramePr>
          <p:nvPr>
            <p:extLst>
              <p:ext uri="{D42A27DB-BD31-4B8C-83A1-F6EECF244321}">
                <p14:modId xmlns:p14="http://schemas.microsoft.com/office/powerpoint/2010/main" val="415984354"/>
              </p:ext>
            </p:extLst>
          </p:nvPr>
        </p:nvGraphicFramePr>
        <p:xfrm>
          <a:off x="661744" y="3048967"/>
          <a:ext cx="10965106" cy="2713953"/>
        </p:xfrm>
        <a:graphic>
          <a:graphicData uri="http://schemas.openxmlformats.org/drawingml/2006/table">
            <a:tbl>
              <a:tblPr firstRow="1" bandRow="1">
                <a:tableStyleId>{5C22544A-7EE6-4342-B048-85BDC9FD1C3A}</a:tableStyleId>
              </a:tblPr>
              <a:tblGrid>
                <a:gridCol w="7422082">
                  <a:extLst>
                    <a:ext uri="{9D8B030D-6E8A-4147-A177-3AD203B41FA5}">
                      <a16:colId xmlns:a16="http://schemas.microsoft.com/office/drawing/2014/main" val="2898833961"/>
                    </a:ext>
                  </a:extLst>
                </a:gridCol>
                <a:gridCol w="3543024">
                  <a:extLst>
                    <a:ext uri="{9D8B030D-6E8A-4147-A177-3AD203B41FA5}">
                      <a16:colId xmlns:a16="http://schemas.microsoft.com/office/drawing/2014/main" val="161571474"/>
                    </a:ext>
                  </a:extLst>
                </a:gridCol>
              </a:tblGrid>
              <a:tr h="477931">
                <a:tc>
                  <a:txBody>
                    <a:bodyPr/>
                    <a:lstStyle/>
                    <a:p>
                      <a:pPr algn="ctr"/>
                      <a:r>
                        <a:rPr lang="en-US" sz="2400" dirty="0"/>
                        <a:t>Candidate</a:t>
                      </a:r>
                    </a:p>
                  </a:txBody>
                  <a:tcPr/>
                </a:tc>
                <a:tc>
                  <a:txBody>
                    <a:bodyPr/>
                    <a:lstStyle/>
                    <a:p>
                      <a:pPr algn="ctr"/>
                      <a:r>
                        <a:rPr lang="en-US" sz="2400" dirty="0"/>
                        <a:t>Score</a:t>
                      </a:r>
                    </a:p>
                  </a:txBody>
                  <a:tcPr/>
                </a:tc>
                <a:extLst>
                  <a:ext uri="{0D108BD9-81ED-4DB2-BD59-A6C34878D82A}">
                    <a16:rowId xmlns:a16="http://schemas.microsoft.com/office/drawing/2014/main" val="3292839102"/>
                  </a:ext>
                </a:extLst>
              </a:tr>
              <a:tr h="4779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2400" i="0" dirty="0">
                          <a:effectLst/>
                        </a:rPr>
                        <a:t>The company’s stock price rose.*</a:t>
                      </a:r>
                    </a:p>
                  </a:txBody>
                  <a:tcPr/>
                </a:tc>
                <a:tc>
                  <a:txBody>
                    <a:bodyPr/>
                    <a:lstStyle/>
                    <a:p>
                      <a:r>
                        <a:rPr lang="en-US" sz="2400" dirty="0"/>
                        <a:t>77.8%</a:t>
                      </a:r>
                    </a:p>
                  </a:txBody>
                  <a:tcPr/>
                </a:tc>
                <a:extLst>
                  <a:ext uri="{0D108BD9-81ED-4DB2-BD59-A6C34878D82A}">
                    <a16:rowId xmlns:a16="http://schemas.microsoft.com/office/drawing/2014/main" val="1452094850"/>
                  </a:ext>
                </a:extLst>
              </a:tr>
              <a:tr h="4779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2400" b="0" i="0" dirty="0">
                          <a:effectLst/>
                        </a:rPr>
                        <a:t>The company's stock price plummeted. *</a:t>
                      </a:r>
                    </a:p>
                  </a:txBody>
                  <a:tcPr/>
                </a:tc>
                <a:tc>
                  <a:txBody>
                    <a:bodyPr/>
                    <a:lstStyle/>
                    <a:p>
                      <a:r>
                        <a:rPr lang="en-US" sz="2400" dirty="0"/>
                        <a:t>96.3%</a:t>
                      </a:r>
                    </a:p>
                  </a:txBody>
                  <a:tcPr/>
                </a:tc>
                <a:extLst>
                  <a:ext uri="{0D108BD9-81ED-4DB2-BD59-A6C34878D82A}">
                    <a16:rowId xmlns:a16="http://schemas.microsoft.com/office/drawing/2014/main" val="315759956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2400" b="0" i="0" dirty="0">
                          <a:effectLst/>
                        </a:rPr>
                        <a:t>The company experienced a significant drop in its stock price.*</a:t>
                      </a:r>
                    </a:p>
                  </a:txBody>
                  <a:tcPr/>
                </a:tc>
                <a:tc>
                  <a:txBody>
                    <a:bodyPr/>
                    <a:lstStyle/>
                    <a:p>
                      <a:r>
                        <a:rPr lang="en-US" sz="2400" dirty="0"/>
                        <a:t>79.7%</a:t>
                      </a:r>
                    </a:p>
                  </a:txBody>
                  <a:tcPr/>
                </a:tc>
                <a:extLst>
                  <a:ext uri="{0D108BD9-81ED-4DB2-BD59-A6C34878D82A}">
                    <a16:rowId xmlns:a16="http://schemas.microsoft.com/office/drawing/2014/main" val="263989672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2400" b="0" i="0" dirty="0" err="1">
                          <a:effectLst/>
                          <a:latin typeface="Microsoft JhengHei" panose="020B0604030504040204" pitchFamily="34" charset="-120"/>
                          <a:ea typeface="Microsoft JhengHei" panose="020B0604030504040204" pitchFamily="34" charset="-120"/>
                        </a:rPr>
                        <a:t>公司股價下跌</a:t>
                      </a:r>
                      <a:r>
                        <a:rPr lang="zh-TW" altLang="en-US" sz="2400" b="0" i="0" dirty="0">
                          <a:effectLst/>
                          <a:latin typeface="Microsoft JhengHei" panose="020B0604030504040204" pitchFamily="34" charset="-120"/>
                          <a:ea typeface="Microsoft JhengHei" panose="020B0604030504040204" pitchFamily="34" charset="-120"/>
                        </a:rPr>
                        <a:t>。</a:t>
                      </a:r>
                      <a:endParaRPr lang="en-HK" sz="2400" b="0" i="0" dirty="0">
                        <a:effectLst/>
                        <a:latin typeface="Microsoft JhengHei" panose="020B0604030504040204" pitchFamily="34" charset="-120"/>
                        <a:ea typeface="Microsoft JhengHei" panose="020B0604030504040204" pitchFamily="34" charset="-120"/>
                      </a:endParaRPr>
                    </a:p>
                  </a:txBody>
                  <a:tcPr/>
                </a:tc>
                <a:tc>
                  <a:txBody>
                    <a:bodyPr/>
                    <a:lstStyle/>
                    <a:p>
                      <a:r>
                        <a:rPr lang="en-US" sz="2400" dirty="0"/>
                        <a:t>96.9%</a:t>
                      </a:r>
                    </a:p>
                  </a:txBody>
                  <a:tcPr/>
                </a:tc>
                <a:extLst>
                  <a:ext uri="{0D108BD9-81ED-4DB2-BD59-A6C34878D82A}">
                    <a16:rowId xmlns:a16="http://schemas.microsoft.com/office/drawing/2014/main" val="1984785514"/>
                  </a:ext>
                </a:extLst>
              </a:tr>
            </a:tbl>
          </a:graphicData>
        </a:graphic>
      </p:graphicFrame>
      <p:sp>
        <p:nvSpPr>
          <p:cNvPr id="7" name="Rectangle 6">
            <a:extLst>
              <a:ext uri="{FF2B5EF4-FFF2-40B4-BE49-F238E27FC236}">
                <a16:creationId xmlns:a16="http://schemas.microsoft.com/office/drawing/2014/main" id="{2FC2FD82-273F-C18B-C0C0-E2345A8430C5}"/>
              </a:ext>
            </a:extLst>
          </p:cNvPr>
          <p:cNvSpPr/>
          <p:nvPr/>
        </p:nvSpPr>
        <p:spPr>
          <a:xfrm>
            <a:off x="9197009" y="4025652"/>
            <a:ext cx="2266119" cy="43136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Higher! TM: 75.7%</a:t>
            </a:r>
          </a:p>
        </p:txBody>
      </p:sp>
      <p:sp>
        <p:nvSpPr>
          <p:cNvPr id="8" name="Rectangle 7">
            <a:extLst>
              <a:ext uri="{FF2B5EF4-FFF2-40B4-BE49-F238E27FC236}">
                <a16:creationId xmlns:a16="http://schemas.microsoft.com/office/drawing/2014/main" id="{B4388906-5516-CAA5-BFD4-304FBE8D49B4}"/>
              </a:ext>
            </a:extLst>
          </p:cNvPr>
          <p:cNvSpPr/>
          <p:nvPr/>
        </p:nvSpPr>
        <p:spPr>
          <a:xfrm>
            <a:off x="9197010" y="4501621"/>
            <a:ext cx="2266118" cy="43136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Higher! TM: 32.3%</a:t>
            </a:r>
          </a:p>
        </p:txBody>
      </p:sp>
      <p:sp>
        <p:nvSpPr>
          <p:cNvPr id="9" name="Rectangle 8">
            <a:extLst>
              <a:ext uri="{FF2B5EF4-FFF2-40B4-BE49-F238E27FC236}">
                <a16:creationId xmlns:a16="http://schemas.microsoft.com/office/drawing/2014/main" id="{9B5DCF52-9BC2-538E-F8A0-747A5C9E8343}"/>
              </a:ext>
            </a:extLst>
          </p:cNvPr>
          <p:cNvSpPr/>
          <p:nvPr/>
        </p:nvSpPr>
        <p:spPr>
          <a:xfrm>
            <a:off x="9197010" y="3550207"/>
            <a:ext cx="2266120" cy="4321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Lower! TM: 83.9%</a:t>
            </a:r>
          </a:p>
        </p:txBody>
      </p:sp>
      <p:sp>
        <p:nvSpPr>
          <p:cNvPr id="10" name="Rectangle 9">
            <a:extLst>
              <a:ext uri="{FF2B5EF4-FFF2-40B4-BE49-F238E27FC236}">
                <a16:creationId xmlns:a16="http://schemas.microsoft.com/office/drawing/2014/main" id="{DF60D6B9-F60F-7B4A-9AAE-286B8B7648B2}"/>
              </a:ext>
            </a:extLst>
          </p:cNvPr>
          <p:cNvSpPr/>
          <p:nvPr/>
        </p:nvSpPr>
        <p:spPr>
          <a:xfrm>
            <a:off x="9197009" y="5331552"/>
            <a:ext cx="2266117" cy="4313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New! TM: N/A</a:t>
            </a:r>
          </a:p>
        </p:txBody>
      </p:sp>
      <p:sp>
        <p:nvSpPr>
          <p:cNvPr id="11" name="Rounded Rectangular Callout 10">
            <a:extLst>
              <a:ext uri="{FF2B5EF4-FFF2-40B4-BE49-F238E27FC236}">
                <a16:creationId xmlns:a16="http://schemas.microsoft.com/office/drawing/2014/main" id="{D7CC3559-AF77-7008-20C2-8D84F7F83ED6}"/>
              </a:ext>
            </a:extLst>
          </p:cNvPr>
          <p:cNvSpPr/>
          <p:nvPr/>
        </p:nvSpPr>
        <p:spPr>
          <a:xfrm>
            <a:off x="8136835" y="1789511"/>
            <a:ext cx="2120348" cy="1060174"/>
          </a:xfrm>
          <a:prstGeom prst="wedgeRoundRectCallout">
            <a:avLst>
              <a:gd name="adj1" fmla="val -32083"/>
              <a:gd name="adj2" fmla="val 8625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t>1. More reasonable scores!</a:t>
            </a:r>
          </a:p>
        </p:txBody>
      </p:sp>
      <p:sp>
        <p:nvSpPr>
          <p:cNvPr id="12" name="Rounded Rectangular Callout 11">
            <a:extLst>
              <a:ext uri="{FF2B5EF4-FFF2-40B4-BE49-F238E27FC236}">
                <a16:creationId xmlns:a16="http://schemas.microsoft.com/office/drawing/2014/main" id="{C20F8276-A3D6-08A4-7801-7AA4AEF482D2}"/>
              </a:ext>
            </a:extLst>
          </p:cNvPr>
          <p:cNvSpPr/>
          <p:nvPr/>
        </p:nvSpPr>
        <p:spPr>
          <a:xfrm>
            <a:off x="8377181" y="5968253"/>
            <a:ext cx="2752840" cy="722771"/>
          </a:xfrm>
          <a:prstGeom prst="wedgeRoundRectCallout">
            <a:avLst>
              <a:gd name="adj1" fmla="val -34397"/>
              <a:gd name="adj2" fmla="val -9192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t>2. Cross-lingual retrieval of content</a:t>
            </a:r>
          </a:p>
        </p:txBody>
      </p:sp>
      <p:sp>
        <p:nvSpPr>
          <p:cNvPr id="13" name="TextBox 12">
            <a:extLst>
              <a:ext uri="{FF2B5EF4-FFF2-40B4-BE49-F238E27FC236}">
                <a16:creationId xmlns:a16="http://schemas.microsoft.com/office/drawing/2014/main" id="{503B86F9-E84E-4741-7FCE-BC1FBEF3FF7C}"/>
              </a:ext>
            </a:extLst>
          </p:cNvPr>
          <p:cNvSpPr txBox="1"/>
          <p:nvPr/>
        </p:nvSpPr>
        <p:spPr>
          <a:xfrm>
            <a:off x="661744" y="5723348"/>
            <a:ext cx="6727804" cy="369332"/>
          </a:xfrm>
          <a:prstGeom prst="rect">
            <a:avLst/>
          </a:prstGeom>
          <a:noFill/>
        </p:spPr>
        <p:txBody>
          <a:bodyPr wrap="none" rtlCol="0">
            <a:spAutoFit/>
          </a:bodyPr>
          <a:lstStyle/>
          <a:p>
            <a:r>
              <a:rPr lang="en-US" dirty="0"/>
              <a:t>*Note: The corresponding Chinese translation is omitted here.</a:t>
            </a:r>
          </a:p>
        </p:txBody>
      </p:sp>
      <p:sp>
        <p:nvSpPr>
          <p:cNvPr id="4" name="Footer Placeholder 3">
            <a:extLst>
              <a:ext uri="{FF2B5EF4-FFF2-40B4-BE49-F238E27FC236}">
                <a16:creationId xmlns:a16="http://schemas.microsoft.com/office/drawing/2014/main" id="{F2719A56-4A72-C7C8-0B7F-45572D2140C6}"/>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284404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1" name="Oval 10">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Oval 18">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Oval 24">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6" name="Straight Connector 35">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omputer 3D windows background">
            <a:extLst>
              <a:ext uri="{FF2B5EF4-FFF2-40B4-BE49-F238E27FC236}">
                <a16:creationId xmlns:a16="http://schemas.microsoft.com/office/drawing/2014/main" id="{BAD3E432-7D2F-8FC0-C8A7-CA8BEA4BF60A}"/>
              </a:ext>
            </a:extLst>
          </p:cNvPr>
          <p:cNvPicPr>
            <a:picLocks noChangeAspect="1"/>
          </p:cNvPicPr>
          <p:nvPr/>
        </p:nvPicPr>
        <p:blipFill rotWithShape="1">
          <a:blip r:embed="rId2"/>
          <a:srcRect/>
          <a:stretch/>
        </p:blipFill>
        <p:spPr>
          <a:xfrm>
            <a:off x="20" y="1"/>
            <a:ext cx="12191980" cy="6857999"/>
          </a:xfrm>
          <a:prstGeom prst="rect">
            <a:avLst/>
          </a:prstGeom>
        </p:spPr>
      </p:pic>
      <p:sp>
        <p:nvSpPr>
          <p:cNvPr id="40" name="Rectangle">
            <a:extLst>
              <a:ext uri="{FF2B5EF4-FFF2-40B4-BE49-F238E27FC236}">
                <a16:creationId xmlns:a16="http://schemas.microsoft.com/office/drawing/2014/main" id="{8B80D579-AC08-8D49-BB6A-21123F80B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8469492" cy="6858000"/>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F5E3AFD1-347A-AD7A-BF7D-25B9790AF4BB}"/>
              </a:ext>
            </a:extLst>
          </p:cNvPr>
          <p:cNvSpPr>
            <a:spLocks noGrp="1"/>
          </p:cNvSpPr>
          <p:nvPr>
            <p:ph type="title"/>
          </p:nvPr>
        </p:nvSpPr>
        <p:spPr>
          <a:xfrm>
            <a:off x="565150" y="768334"/>
            <a:ext cx="6969505" cy="2866405"/>
          </a:xfrm>
        </p:spPr>
        <p:txBody>
          <a:bodyPr vert="horz" lIns="91440" tIns="45720" rIns="91440" bIns="45720" rtlCol="0" anchor="t">
            <a:normAutofit/>
          </a:bodyPr>
          <a:lstStyle/>
          <a:p>
            <a:r>
              <a:rPr lang="en-US" sz="6600" dirty="0"/>
              <a:t>4. The Way Forward</a:t>
            </a:r>
          </a:p>
        </p:txBody>
      </p:sp>
      <p:sp>
        <p:nvSpPr>
          <p:cNvPr id="4" name="Text Placeholder 3">
            <a:extLst>
              <a:ext uri="{FF2B5EF4-FFF2-40B4-BE49-F238E27FC236}">
                <a16:creationId xmlns:a16="http://schemas.microsoft.com/office/drawing/2014/main" id="{860D3CE2-568D-C3FC-7B1B-1D581D39E1D7}"/>
              </a:ext>
            </a:extLst>
          </p:cNvPr>
          <p:cNvSpPr>
            <a:spLocks noGrp="1"/>
          </p:cNvSpPr>
          <p:nvPr>
            <p:ph type="body" idx="1"/>
          </p:nvPr>
        </p:nvSpPr>
        <p:spPr>
          <a:xfrm>
            <a:off x="565150" y="4283239"/>
            <a:ext cx="6969505" cy="1475177"/>
          </a:xfrm>
        </p:spPr>
        <p:txBody>
          <a:bodyPr vert="horz" lIns="91440" tIns="45720" rIns="91440" bIns="45720" rtlCol="0" anchor="b">
            <a:normAutofit/>
          </a:bodyPr>
          <a:lstStyle/>
          <a:p>
            <a:endParaRPr lang="en-US" sz="2000">
              <a:solidFill>
                <a:schemeClr val="tx1"/>
              </a:solidFill>
            </a:endParaRPr>
          </a:p>
        </p:txBody>
      </p:sp>
      <p:cxnSp>
        <p:nvCxnSpPr>
          <p:cNvPr id="42" name="Straight Connector 41">
            <a:extLst>
              <a:ext uri="{FF2B5EF4-FFF2-40B4-BE49-F238E27FC236}">
                <a16:creationId xmlns:a16="http://schemas.microsoft.com/office/drawing/2014/main" id="{EC392F51-F23E-E242-9750-A5B1F128E5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44406D7A-DB1A-D940-8AD1-93FAF9DD71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45" name="Freeform 40">
              <a:extLst>
                <a:ext uri="{FF2B5EF4-FFF2-40B4-BE49-F238E27FC236}">
                  <a16:creationId xmlns:a16="http://schemas.microsoft.com/office/drawing/2014/main" id="{D0F85DF7-431B-BE45-B932-0E22FC3F8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41">
              <a:extLst>
                <a:ext uri="{FF2B5EF4-FFF2-40B4-BE49-F238E27FC236}">
                  <a16:creationId xmlns:a16="http://schemas.microsoft.com/office/drawing/2014/main" id="{BEA0AA89-2965-2A44-B84E-51C748B2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2">
              <a:extLst>
                <a:ext uri="{FF2B5EF4-FFF2-40B4-BE49-F238E27FC236}">
                  <a16:creationId xmlns:a16="http://schemas.microsoft.com/office/drawing/2014/main" id="{7EC47259-887A-FD48-989C-42BC5A3C9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43">
              <a:extLst>
                <a:ext uri="{FF2B5EF4-FFF2-40B4-BE49-F238E27FC236}">
                  <a16:creationId xmlns:a16="http://schemas.microsoft.com/office/drawing/2014/main" id="{16E261C3-18BE-934F-8A2B-59BE70AE2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4">
              <a:extLst>
                <a:ext uri="{FF2B5EF4-FFF2-40B4-BE49-F238E27FC236}">
                  <a16:creationId xmlns:a16="http://schemas.microsoft.com/office/drawing/2014/main" id="{35A2267B-0862-A24E-87D2-6CE5187CF9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45">
              <a:extLst>
                <a:ext uri="{FF2B5EF4-FFF2-40B4-BE49-F238E27FC236}">
                  <a16:creationId xmlns:a16="http://schemas.microsoft.com/office/drawing/2014/main" id="{A404A0DE-A076-8C4E-B8D4-EBC945337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53">
              <a:extLst>
                <a:ext uri="{FF2B5EF4-FFF2-40B4-BE49-F238E27FC236}">
                  <a16:creationId xmlns:a16="http://schemas.microsoft.com/office/drawing/2014/main" id="{9EED6D73-C275-3347-BB66-C83964257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Footer Placeholder 4">
            <a:extLst>
              <a:ext uri="{FF2B5EF4-FFF2-40B4-BE49-F238E27FC236}">
                <a16:creationId xmlns:a16="http://schemas.microsoft.com/office/drawing/2014/main" id="{300014CF-FBAA-DE77-AF1D-E799B05C3D62}"/>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4223106609"/>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122BE-53EB-63CA-A83B-34A5270FFB3F}"/>
              </a:ext>
            </a:extLst>
          </p:cNvPr>
          <p:cNvSpPr>
            <a:spLocks noGrp="1"/>
          </p:cNvSpPr>
          <p:nvPr>
            <p:ph type="title"/>
          </p:nvPr>
        </p:nvSpPr>
        <p:spPr/>
        <p:txBody>
          <a:bodyPr>
            <a:normAutofit/>
          </a:bodyPr>
          <a:lstStyle/>
          <a:p>
            <a:r>
              <a:rPr lang="en-US" dirty="0"/>
              <a:t>The Way Forward </a:t>
            </a:r>
            <a:r>
              <a:rPr lang="en-US" sz="2800" dirty="0"/>
              <a:t>(see Siu 2023b)</a:t>
            </a:r>
            <a:endParaRPr lang="en-US" dirty="0"/>
          </a:p>
        </p:txBody>
      </p:sp>
      <p:sp>
        <p:nvSpPr>
          <p:cNvPr id="4" name="Rounded Rectangle 3">
            <a:extLst>
              <a:ext uri="{FF2B5EF4-FFF2-40B4-BE49-F238E27FC236}">
                <a16:creationId xmlns:a16="http://schemas.microsoft.com/office/drawing/2014/main" id="{1D78BC79-8807-5089-8C0D-AE75F9559307}"/>
              </a:ext>
            </a:extLst>
          </p:cNvPr>
          <p:cNvSpPr/>
          <p:nvPr/>
        </p:nvSpPr>
        <p:spPr>
          <a:xfrm>
            <a:off x="532130" y="1531763"/>
            <a:ext cx="3627120" cy="2174532"/>
          </a:xfrm>
          <a:prstGeom prst="roundRect">
            <a:avLst>
              <a:gd name="adj" fmla="val 6667"/>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B6E3BE53-93CB-3C55-ACB6-A698410C0988}"/>
              </a:ext>
            </a:extLst>
          </p:cNvPr>
          <p:cNvSpPr txBox="1"/>
          <p:nvPr/>
        </p:nvSpPr>
        <p:spPr>
          <a:xfrm>
            <a:off x="8178905" y="3808736"/>
            <a:ext cx="3268770" cy="707886"/>
          </a:xfrm>
          <a:prstGeom prst="rect">
            <a:avLst/>
          </a:prstGeom>
          <a:noFill/>
        </p:spPr>
        <p:txBody>
          <a:bodyPr wrap="square" rtlCol="0">
            <a:spAutoFit/>
          </a:bodyPr>
          <a:lstStyle/>
          <a:p>
            <a:pPr algn="ctr"/>
            <a:r>
              <a:rPr lang="en-US" sz="2000" b="1" dirty="0"/>
              <a:t>Pre-trained language models (e.g., </a:t>
            </a:r>
            <a:r>
              <a:rPr lang="en-US" sz="2000" b="1" dirty="0" err="1"/>
              <a:t>ChatGPT</a:t>
            </a:r>
            <a:r>
              <a:rPr lang="en-US" sz="2000" b="1" dirty="0"/>
              <a:t>)</a:t>
            </a:r>
          </a:p>
        </p:txBody>
      </p:sp>
      <p:sp>
        <p:nvSpPr>
          <p:cNvPr id="6" name="Rounded Rectangle 5">
            <a:extLst>
              <a:ext uri="{FF2B5EF4-FFF2-40B4-BE49-F238E27FC236}">
                <a16:creationId xmlns:a16="http://schemas.microsoft.com/office/drawing/2014/main" id="{7FB7F55C-467B-EF01-1B09-997BD8D8D00B}"/>
              </a:ext>
            </a:extLst>
          </p:cNvPr>
          <p:cNvSpPr/>
          <p:nvPr/>
        </p:nvSpPr>
        <p:spPr>
          <a:xfrm>
            <a:off x="4265930" y="1531763"/>
            <a:ext cx="3627120" cy="2182342"/>
          </a:xfrm>
          <a:prstGeom prst="roundRect">
            <a:avLst>
              <a:gd name="adj" fmla="val 6667"/>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F674149-4776-CA40-7D52-E164AAAFA995}"/>
              </a:ext>
            </a:extLst>
          </p:cNvPr>
          <p:cNvSpPr/>
          <p:nvPr/>
        </p:nvSpPr>
        <p:spPr>
          <a:xfrm>
            <a:off x="7999730" y="3808736"/>
            <a:ext cx="3627120" cy="2182342"/>
          </a:xfrm>
          <a:prstGeom prst="roundRect">
            <a:avLst>
              <a:gd name="adj" fmla="val 6667"/>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1" name="Graphic 10">
            <a:extLst>
              <a:ext uri="{FF2B5EF4-FFF2-40B4-BE49-F238E27FC236}">
                <a16:creationId xmlns:a16="http://schemas.microsoft.com/office/drawing/2014/main" id="{350A3541-4674-F8C4-1D6D-0B38872ED4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35611" y="4889303"/>
            <a:ext cx="766358" cy="507882"/>
          </a:xfrm>
          <a:prstGeom prst="rect">
            <a:avLst/>
          </a:prstGeom>
        </p:spPr>
      </p:pic>
      <p:pic>
        <p:nvPicPr>
          <p:cNvPr id="12" name="Graphic 11" descr="Database with solid fill">
            <a:extLst>
              <a:ext uri="{FF2B5EF4-FFF2-40B4-BE49-F238E27FC236}">
                <a16:creationId xmlns:a16="http://schemas.microsoft.com/office/drawing/2014/main" id="{7D3C1C1D-2993-A64E-EC72-7477D2F150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5112" y="4720154"/>
            <a:ext cx="453791" cy="453791"/>
          </a:xfrm>
          <a:prstGeom prst="rect">
            <a:avLst/>
          </a:prstGeom>
        </p:spPr>
      </p:pic>
      <p:pic>
        <p:nvPicPr>
          <p:cNvPr id="14" name="Graphic 13" descr="Database with solid fill">
            <a:extLst>
              <a:ext uri="{FF2B5EF4-FFF2-40B4-BE49-F238E27FC236}">
                <a16:creationId xmlns:a16="http://schemas.microsoft.com/office/drawing/2014/main" id="{9EB55F9F-4F3E-9CD7-5D4A-8047E9947B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96427" y="4720154"/>
            <a:ext cx="453791" cy="453791"/>
          </a:xfrm>
          <a:prstGeom prst="rect">
            <a:avLst/>
          </a:prstGeom>
        </p:spPr>
      </p:pic>
      <p:pic>
        <p:nvPicPr>
          <p:cNvPr id="15" name="Graphic 14" descr="Database with solid fill">
            <a:extLst>
              <a:ext uri="{FF2B5EF4-FFF2-40B4-BE49-F238E27FC236}">
                <a16:creationId xmlns:a16="http://schemas.microsoft.com/office/drawing/2014/main" id="{BDF72EE5-DE0A-5E4C-7C27-3002747039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5112" y="5144910"/>
            <a:ext cx="453791" cy="453791"/>
          </a:xfrm>
          <a:prstGeom prst="rect">
            <a:avLst/>
          </a:prstGeom>
        </p:spPr>
      </p:pic>
      <p:pic>
        <p:nvPicPr>
          <p:cNvPr id="16" name="Graphic 15" descr="Database with solid fill">
            <a:extLst>
              <a:ext uri="{FF2B5EF4-FFF2-40B4-BE49-F238E27FC236}">
                <a16:creationId xmlns:a16="http://schemas.microsoft.com/office/drawing/2014/main" id="{D3A1AA98-D411-0C62-4D1D-BBFAF2AA6A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01476" y="5144909"/>
            <a:ext cx="453791" cy="453791"/>
          </a:xfrm>
          <a:prstGeom prst="rect">
            <a:avLst/>
          </a:prstGeom>
        </p:spPr>
      </p:pic>
      <p:pic>
        <p:nvPicPr>
          <p:cNvPr id="18" name="Graphic 17" descr="Clipboard Ticked with solid fill">
            <a:extLst>
              <a:ext uri="{FF2B5EF4-FFF2-40B4-BE49-F238E27FC236}">
                <a16:creationId xmlns:a16="http://schemas.microsoft.com/office/drawing/2014/main" id="{D0288116-7F02-F77F-B97B-998898EF8E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80675" y="4792248"/>
            <a:ext cx="664078" cy="664078"/>
          </a:xfrm>
          <a:prstGeom prst="rect">
            <a:avLst/>
          </a:prstGeom>
        </p:spPr>
      </p:pic>
      <p:pic>
        <p:nvPicPr>
          <p:cNvPr id="20" name="Graphic 19" descr="Gears with solid fill">
            <a:extLst>
              <a:ext uri="{FF2B5EF4-FFF2-40B4-BE49-F238E27FC236}">
                <a16:creationId xmlns:a16="http://schemas.microsoft.com/office/drawing/2014/main" id="{40D9EE19-FBAA-6446-6E1D-5657426CAA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24086" y="4849762"/>
            <a:ext cx="586963" cy="586963"/>
          </a:xfrm>
          <a:prstGeom prst="rect">
            <a:avLst/>
          </a:prstGeom>
        </p:spPr>
      </p:pic>
      <p:sp>
        <p:nvSpPr>
          <p:cNvPr id="21" name="Right Arrow 20">
            <a:extLst>
              <a:ext uri="{FF2B5EF4-FFF2-40B4-BE49-F238E27FC236}">
                <a16:creationId xmlns:a16="http://schemas.microsoft.com/office/drawing/2014/main" id="{A207B523-BD1F-4F1E-516D-F1ED0F80DE56}"/>
              </a:ext>
            </a:extLst>
          </p:cNvPr>
          <p:cNvSpPr/>
          <p:nvPr/>
        </p:nvSpPr>
        <p:spPr>
          <a:xfrm>
            <a:off x="8964047" y="5020335"/>
            <a:ext cx="177159" cy="262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47362FE2-885C-FA0D-AD9D-530338C7BBC6}"/>
              </a:ext>
            </a:extLst>
          </p:cNvPr>
          <p:cNvSpPr/>
          <p:nvPr/>
        </p:nvSpPr>
        <p:spPr>
          <a:xfrm>
            <a:off x="9905154" y="5012212"/>
            <a:ext cx="177159" cy="262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FFC9B793-65FA-472F-136F-574A2E21EE76}"/>
              </a:ext>
            </a:extLst>
          </p:cNvPr>
          <p:cNvSpPr/>
          <p:nvPr/>
        </p:nvSpPr>
        <p:spPr>
          <a:xfrm>
            <a:off x="10711768" y="5026204"/>
            <a:ext cx="177159" cy="262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E8AEB71-37D7-49DF-E955-4DC4B6790C1A}"/>
              </a:ext>
            </a:extLst>
          </p:cNvPr>
          <p:cNvSpPr txBox="1"/>
          <p:nvPr/>
        </p:nvSpPr>
        <p:spPr>
          <a:xfrm>
            <a:off x="8822419" y="4601179"/>
            <a:ext cx="1346333" cy="276999"/>
          </a:xfrm>
          <a:prstGeom prst="rect">
            <a:avLst/>
          </a:prstGeom>
          <a:noFill/>
        </p:spPr>
        <p:txBody>
          <a:bodyPr wrap="square" rtlCol="0">
            <a:spAutoFit/>
          </a:bodyPr>
          <a:lstStyle/>
          <a:p>
            <a:r>
              <a:rPr lang="en-US" sz="1200" dirty="0"/>
              <a:t>1. Pre-training</a:t>
            </a:r>
            <a:endParaRPr lang="en-US" dirty="0"/>
          </a:p>
        </p:txBody>
      </p:sp>
      <p:sp>
        <p:nvSpPr>
          <p:cNvPr id="26" name="TextBox 25">
            <a:extLst>
              <a:ext uri="{FF2B5EF4-FFF2-40B4-BE49-F238E27FC236}">
                <a16:creationId xmlns:a16="http://schemas.microsoft.com/office/drawing/2014/main" id="{739E5E57-3051-F63F-4609-611BD9E0BC06}"/>
              </a:ext>
            </a:extLst>
          </p:cNvPr>
          <p:cNvSpPr txBox="1"/>
          <p:nvPr/>
        </p:nvSpPr>
        <p:spPr>
          <a:xfrm>
            <a:off x="9690980" y="5383223"/>
            <a:ext cx="1555058" cy="461665"/>
          </a:xfrm>
          <a:prstGeom prst="rect">
            <a:avLst/>
          </a:prstGeom>
          <a:noFill/>
        </p:spPr>
        <p:txBody>
          <a:bodyPr wrap="square" rtlCol="0">
            <a:spAutoFit/>
          </a:bodyPr>
          <a:lstStyle/>
          <a:p>
            <a:r>
              <a:rPr lang="en-US" sz="1200" dirty="0"/>
              <a:t>2. Fine-tuning / Prompt engineering</a:t>
            </a:r>
          </a:p>
        </p:txBody>
      </p:sp>
      <p:sp>
        <p:nvSpPr>
          <p:cNvPr id="27" name="TextBox 26">
            <a:extLst>
              <a:ext uri="{FF2B5EF4-FFF2-40B4-BE49-F238E27FC236}">
                <a16:creationId xmlns:a16="http://schemas.microsoft.com/office/drawing/2014/main" id="{285BF89A-FAFD-D7A7-49D2-69573C1D4502}"/>
              </a:ext>
            </a:extLst>
          </p:cNvPr>
          <p:cNvSpPr txBox="1"/>
          <p:nvPr/>
        </p:nvSpPr>
        <p:spPr>
          <a:xfrm>
            <a:off x="10222298" y="4606142"/>
            <a:ext cx="1404552" cy="276999"/>
          </a:xfrm>
          <a:prstGeom prst="rect">
            <a:avLst/>
          </a:prstGeom>
          <a:noFill/>
        </p:spPr>
        <p:txBody>
          <a:bodyPr wrap="none" rtlCol="0">
            <a:spAutoFit/>
          </a:bodyPr>
          <a:lstStyle/>
          <a:p>
            <a:r>
              <a:rPr lang="en-US" sz="1200" dirty="0"/>
              <a:t>3. Multiple Tasks!</a:t>
            </a:r>
            <a:endParaRPr lang="en-US" dirty="0"/>
          </a:p>
        </p:txBody>
      </p:sp>
      <p:sp>
        <p:nvSpPr>
          <p:cNvPr id="28" name="Rounded Rectangle 27">
            <a:extLst>
              <a:ext uri="{FF2B5EF4-FFF2-40B4-BE49-F238E27FC236}">
                <a16:creationId xmlns:a16="http://schemas.microsoft.com/office/drawing/2014/main" id="{8613C885-7843-4346-DDC7-47C2B0B0EA83}"/>
              </a:ext>
            </a:extLst>
          </p:cNvPr>
          <p:cNvSpPr/>
          <p:nvPr/>
        </p:nvSpPr>
        <p:spPr>
          <a:xfrm>
            <a:off x="4261552" y="3808736"/>
            <a:ext cx="3627120" cy="2182342"/>
          </a:xfrm>
          <a:prstGeom prst="roundRect">
            <a:avLst>
              <a:gd name="adj" fmla="val 6667"/>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9" name="TextBox 28">
            <a:extLst>
              <a:ext uri="{FF2B5EF4-FFF2-40B4-BE49-F238E27FC236}">
                <a16:creationId xmlns:a16="http://schemas.microsoft.com/office/drawing/2014/main" id="{6DA36766-D054-F93A-0BA1-0FED39106AD9}"/>
              </a:ext>
            </a:extLst>
          </p:cNvPr>
          <p:cNvSpPr txBox="1"/>
          <p:nvPr/>
        </p:nvSpPr>
        <p:spPr>
          <a:xfrm>
            <a:off x="4440727" y="3808736"/>
            <a:ext cx="3268770" cy="400110"/>
          </a:xfrm>
          <a:prstGeom prst="rect">
            <a:avLst/>
          </a:prstGeom>
          <a:noFill/>
        </p:spPr>
        <p:txBody>
          <a:bodyPr wrap="square" rtlCol="0">
            <a:spAutoFit/>
          </a:bodyPr>
          <a:lstStyle/>
          <a:p>
            <a:pPr algn="ctr"/>
            <a:r>
              <a:rPr lang="en-US" sz="2000" b="1" dirty="0"/>
              <a:t>Domain Adaptation</a:t>
            </a:r>
          </a:p>
        </p:txBody>
      </p:sp>
      <p:sp>
        <p:nvSpPr>
          <p:cNvPr id="32" name="TextBox 31">
            <a:extLst>
              <a:ext uri="{FF2B5EF4-FFF2-40B4-BE49-F238E27FC236}">
                <a16:creationId xmlns:a16="http://schemas.microsoft.com/office/drawing/2014/main" id="{3670C630-575E-E558-7A66-127CA52194E9}"/>
              </a:ext>
            </a:extLst>
          </p:cNvPr>
          <p:cNvSpPr txBox="1"/>
          <p:nvPr/>
        </p:nvSpPr>
        <p:spPr>
          <a:xfrm>
            <a:off x="4509672" y="5571604"/>
            <a:ext cx="3156066" cy="338554"/>
          </a:xfrm>
          <a:prstGeom prst="rect">
            <a:avLst/>
          </a:prstGeom>
          <a:noFill/>
        </p:spPr>
        <p:txBody>
          <a:bodyPr wrap="square" rtlCol="0">
            <a:spAutoFit/>
          </a:bodyPr>
          <a:lstStyle/>
          <a:p>
            <a:pPr algn="ctr"/>
            <a:r>
              <a:rPr lang="en-US" sz="1600" dirty="0"/>
              <a:t>Specialized translation models</a:t>
            </a:r>
          </a:p>
        </p:txBody>
      </p:sp>
      <p:pic>
        <p:nvPicPr>
          <p:cNvPr id="34" name="Graphic 33" descr="Atom with solid fill">
            <a:extLst>
              <a:ext uri="{FF2B5EF4-FFF2-40B4-BE49-F238E27FC236}">
                <a16:creationId xmlns:a16="http://schemas.microsoft.com/office/drawing/2014/main" id="{E79BBE1E-84F0-2472-F552-F7D8561FC36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22932" y="4409163"/>
            <a:ext cx="938030" cy="938030"/>
          </a:xfrm>
          <a:prstGeom prst="rect">
            <a:avLst/>
          </a:prstGeom>
        </p:spPr>
      </p:pic>
      <p:pic>
        <p:nvPicPr>
          <p:cNvPr id="36" name="Graphic 35" descr="Heart with pulse with solid fill">
            <a:extLst>
              <a:ext uri="{FF2B5EF4-FFF2-40B4-BE49-F238E27FC236}">
                <a16:creationId xmlns:a16="http://schemas.microsoft.com/office/drawing/2014/main" id="{F22D2E71-389A-4931-19B6-5EB00B366BD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37788" y="4365130"/>
            <a:ext cx="1018093" cy="1018093"/>
          </a:xfrm>
          <a:prstGeom prst="rect">
            <a:avLst/>
          </a:prstGeom>
        </p:spPr>
      </p:pic>
      <p:pic>
        <p:nvPicPr>
          <p:cNvPr id="38" name="Graphic 37" descr="Gavel with solid fill">
            <a:extLst>
              <a:ext uri="{FF2B5EF4-FFF2-40B4-BE49-F238E27FC236}">
                <a16:creationId xmlns:a16="http://schemas.microsoft.com/office/drawing/2014/main" id="{DECE5EED-167D-501D-7AED-354EC6305FE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205808" y="4410425"/>
            <a:ext cx="877843" cy="877843"/>
          </a:xfrm>
          <a:prstGeom prst="rect">
            <a:avLst/>
          </a:prstGeom>
        </p:spPr>
      </p:pic>
      <p:pic>
        <p:nvPicPr>
          <p:cNvPr id="40" name="Graphic 39" descr="Bank with solid fill">
            <a:extLst>
              <a:ext uri="{FF2B5EF4-FFF2-40B4-BE49-F238E27FC236}">
                <a16:creationId xmlns:a16="http://schemas.microsoft.com/office/drawing/2014/main" id="{1E22FD19-B121-E8B9-349E-34D547B3EE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38422" y="4363019"/>
            <a:ext cx="940148" cy="940148"/>
          </a:xfrm>
          <a:prstGeom prst="rect">
            <a:avLst/>
          </a:prstGeom>
        </p:spPr>
      </p:pic>
      <p:sp>
        <p:nvSpPr>
          <p:cNvPr id="41" name="Rounded Rectangle 40">
            <a:extLst>
              <a:ext uri="{FF2B5EF4-FFF2-40B4-BE49-F238E27FC236}">
                <a16:creationId xmlns:a16="http://schemas.microsoft.com/office/drawing/2014/main" id="{E5C91F4B-D380-BBD2-D49B-797E97321062}"/>
              </a:ext>
            </a:extLst>
          </p:cNvPr>
          <p:cNvSpPr/>
          <p:nvPr/>
        </p:nvSpPr>
        <p:spPr>
          <a:xfrm>
            <a:off x="528482" y="3808736"/>
            <a:ext cx="3627120" cy="2182342"/>
          </a:xfrm>
          <a:prstGeom prst="roundRect">
            <a:avLst>
              <a:gd name="adj" fmla="val 6667"/>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TextBox 41">
            <a:extLst>
              <a:ext uri="{FF2B5EF4-FFF2-40B4-BE49-F238E27FC236}">
                <a16:creationId xmlns:a16="http://schemas.microsoft.com/office/drawing/2014/main" id="{0C8AAECE-D98F-DE19-B723-F17FC2CF6F19}"/>
              </a:ext>
            </a:extLst>
          </p:cNvPr>
          <p:cNvSpPr txBox="1"/>
          <p:nvPr/>
        </p:nvSpPr>
        <p:spPr>
          <a:xfrm>
            <a:off x="707657" y="3828996"/>
            <a:ext cx="3268770" cy="400110"/>
          </a:xfrm>
          <a:prstGeom prst="rect">
            <a:avLst/>
          </a:prstGeom>
          <a:noFill/>
        </p:spPr>
        <p:txBody>
          <a:bodyPr wrap="square" rtlCol="0">
            <a:spAutoFit/>
          </a:bodyPr>
          <a:lstStyle/>
          <a:p>
            <a:pPr algn="ctr"/>
            <a:r>
              <a:rPr lang="en-US" sz="2000" b="1" dirty="0"/>
              <a:t>Document-level NMT</a:t>
            </a:r>
          </a:p>
        </p:txBody>
      </p:sp>
      <p:pic>
        <p:nvPicPr>
          <p:cNvPr id="50" name="Graphic 49" descr="Paper with solid fill">
            <a:extLst>
              <a:ext uri="{FF2B5EF4-FFF2-40B4-BE49-F238E27FC236}">
                <a16:creationId xmlns:a16="http://schemas.microsoft.com/office/drawing/2014/main" id="{C628BD45-A0DA-7607-5FAE-2368228695A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969398" y="5037615"/>
            <a:ext cx="673804" cy="673804"/>
          </a:xfrm>
          <a:prstGeom prst="rect">
            <a:avLst/>
          </a:prstGeom>
        </p:spPr>
      </p:pic>
      <p:pic>
        <p:nvPicPr>
          <p:cNvPr id="52" name="Graphic 51" descr="Document with solid fill">
            <a:extLst>
              <a:ext uri="{FF2B5EF4-FFF2-40B4-BE49-F238E27FC236}">
                <a16:creationId xmlns:a16="http://schemas.microsoft.com/office/drawing/2014/main" id="{4A69F2E8-E2F7-504B-306E-51054FD1619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13511" y="4696761"/>
            <a:ext cx="759565" cy="759565"/>
          </a:xfrm>
          <a:prstGeom prst="rect">
            <a:avLst/>
          </a:prstGeom>
        </p:spPr>
      </p:pic>
      <p:grpSp>
        <p:nvGrpSpPr>
          <p:cNvPr id="68" name="Group 67">
            <a:extLst>
              <a:ext uri="{FF2B5EF4-FFF2-40B4-BE49-F238E27FC236}">
                <a16:creationId xmlns:a16="http://schemas.microsoft.com/office/drawing/2014/main" id="{D6FC6461-4FBE-0B59-15F5-34FDDC5EFAAC}"/>
              </a:ext>
            </a:extLst>
          </p:cNvPr>
          <p:cNvGrpSpPr/>
          <p:nvPr/>
        </p:nvGrpSpPr>
        <p:grpSpPr>
          <a:xfrm>
            <a:off x="1510801" y="4492558"/>
            <a:ext cx="587666" cy="587666"/>
            <a:chOff x="1260076" y="4552782"/>
            <a:chExt cx="587666" cy="587666"/>
          </a:xfrm>
        </p:grpSpPr>
        <p:pic>
          <p:nvPicPr>
            <p:cNvPr id="57" name="Graphic 56" descr="Speech with solid fill">
              <a:extLst>
                <a:ext uri="{FF2B5EF4-FFF2-40B4-BE49-F238E27FC236}">
                  <a16:creationId xmlns:a16="http://schemas.microsoft.com/office/drawing/2014/main" id="{3976FBF4-FFA1-AF77-4BE9-95CBE42B14C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260076" y="4552782"/>
              <a:ext cx="587666" cy="587666"/>
            </a:xfrm>
            <a:prstGeom prst="rect">
              <a:avLst/>
            </a:prstGeom>
          </p:spPr>
        </p:pic>
        <p:sp>
          <p:nvSpPr>
            <p:cNvPr id="67" name="TextBox 66">
              <a:extLst>
                <a:ext uri="{FF2B5EF4-FFF2-40B4-BE49-F238E27FC236}">
                  <a16:creationId xmlns:a16="http://schemas.microsoft.com/office/drawing/2014/main" id="{07056FA2-BA52-1B8F-BDFE-239FCB7812A3}"/>
                </a:ext>
              </a:extLst>
            </p:cNvPr>
            <p:cNvSpPr txBox="1"/>
            <p:nvPr/>
          </p:nvSpPr>
          <p:spPr>
            <a:xfrm>
              <a:off x="1400770" y="4608724"/>
              <a:ext cx="312906" cy="369332"/>
            </a:xfrm>
            <a:prstGeom prst="rect">
              <a:avLst/>
            </a:prstGeom>
            <a:noFill/>
          </p:spPr>
          <p:txBody>
            <a:bodyPr wrap="none" rtlCol="0">
              <a:spAutoFit/>
            </a:bodyPr>
            <a:lstStyle/>
            <a:p>
              <a:r>
                <a:rPr lang="en-US" dirty="0">
                  <a:solidFill>
                    <a:schemeClr val="bg1"/>
                  </a:solidFill>
                </a:rPr>
                <a:t>1</a:t>
              </a:r>
            </a:p>
          </p:txBody>
        </p:sp>
      </p:grpSp>
      <p:grpSp>
        <p:nvGrpSpPr>
          <p:cNvPr id="71" name="Group 70">
            <a:extLst>
              <a:ext uri="{FF2B5EF4-FFF2-40B4-BE49-F238E27FC236}">
                <a16:creationId xmlns:a16="http://schemas.microsoft.com/office/drawing/2014/main" id="{5746D36A-5089-3515-D8AD-365943693CC2}"/>
              </a:ext>
            </a:extLst>
          </p:cNvPr>
          <p:cNvGrpSpPr/>
          <p:nvPr/>
        </p:nvGrpSpPr>
        <p:grpSpPr>
          <a:xfrm>
            <a:off x="1990228" y="4498981"/>
            <a:ext cx="587666" cy="587666"/>
            <a:chOff x="1260076" y="4552782"/>
            <a:chExt cx="587666" cy="587666"/>
          </a:xfrm>
        </p:grpSpPr>
        <p:pic>
          <p:nvPicPr>
            <p:cNvPr id="72" name="Graphic 71" descr="Speech with solid fill">
              <a:extLst>
                <a:ext uri="{FF2B5EF4-FFF2-40B4-BE49-F238E27FC236}">
                  <a16:creationId xmlns:a16="http://schemas.microsoft.com/office/drawing/2014/main" id="{66D933CD-29FA-F651-E59A-B983D27F560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260076" y="4552782"/>
              <a:ext cx="587666" cy="587666"/>
            </a:xfrm>
            <a:prstGeom prst="rect">
              <a:avLst/>
            </a:prstGeom>
          </p:spPr>
        </p:pic>
        <p:sp>
          <p:nvSpPr>
            <p:cNvPr id="73" name="TextBox 72">
              <a:extLst>
                <a:ext uri="{FF2B5EF4-FFF2-40B4-BE49-F238E27FC236}">
                  <a16:creationId xmlns:a16="http://schemas.microsoft.com/office/drawing/2014/main" id="{6CF394DF-E744-E0D1-7925-37957F72E78A}"/>
                </a:ext>
              </a:extLst>
            </p:cNvPr>
            <p:cNvSpPr txBox="1"/>
            <p:nvPr/>
          </p:nvSpPr>
          <p:spPr>
            <a:xfrm>
              <a:off x="1400770" y="4608724"/>
              <a:ext cx="312906" cy="369332"/>
            </a:xfrm>
            <a:prstGeom prst="rect">
              <a:avLst/>
            </a:prstGeom>
            <a:noFill/>
          </p:spPr>
          <p:txBody>
            <a:bodyPr wrap="none" rtlCol="0">
              <a:spAutoFit/>
            </a:bodyPr>
            <a:lstStyle/>
            <a:p>
              <a:r>
                <a:rPr lang="en-US" dirty="0">
                  <a:solidFill>
                    <a:schemeClr val="bg1"/>
                  </a:solidFill>
                </a:rPr>
                <a:t>2</a:t>
              </a:r>
            </a:p>
          </p:txBody>
        </p:sp>
      </p:grpSp>
      <p:grpSp>
        <p:nvGrpSpPr>
          <p:cNvPr id="74" name="Group 73">
            <a:extLst>
              <a:ext uri="{FF2B5EF4-FFF2-40B4-BE49-F238E27FC236}">
                <a16:creationId xmlns:a16="http://schemas.microsoft.com/office/drawing/2014/main" id="{DFC8C4EE-AB3C-2A18-1F50-140FDE24EDB6}"/>
              </a:ext>
            </a:extLst>
          </p:cNvPr>
          <p:cNvGrpSpPr/>
          <p:nvPr/>
        </p:nvGrpSpPr>
        <p:grpSpPr>
          <a:xfrm>
            <a:off x="2475987" y="4498981"/>
            <a:ext cx="587666" cy="587666"/>
            <a:chOff x="1260076" y="4552782"/>
            <a:chExt cx="587666" cy="587666"/>
          </a:xfrm>
        </p:grpSpPr>
        <p:pic>
          <p:nvPicPr>
            <p:cNvPr id="75" name="Graphic 74" descr="Speech with solid fill">
              <a:extLst>
                <a:ext uri="{FF2B5EF4-FFF2-40B4-BE49-F238E27FC236}">
                  <a16:creationId xmlns:a16="http://schemas.microsoft.com/office/drawing/2014/main" id="{8E2B6380-015E-6CE5-A7B7-700A74B9B6F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260076" y="4552782"/>
              <a:ext cx="587666" cy="587666"/>
            </a:xfrm>
            <a:prstGeom prst="rect">
              <a:avLst/>
            </a:prstGeom>
          </p:spPr>
        </p:pic>
        <p:sp>
          <p:nvSpPr>
            <p:cNvPr id="76" name="TextBox 75">
              <a:extLst>
                <a:ext uri="{FF2B5EF4-FFF2-40B4-BE49-F238E27FC236}">
                  <a16:creationId xmlns:a16="http://schemas.microsoft.com/office/drawing/2014/main" id="{BACD7808-BB34-3055-D16B-BC6BDCC3742A}"/>
                </a:ext>
              </a:extLst>
            </p:cNvPr>
            <p:cNvSpPr txBox="1"/>
            <p:nvPr/>
          </p:nvSpPr>
          <p:spPr>
            <a:xfrm>
              <a:off x="1400770" y="4608724"/>
              <a:ext cx="312906" cy="369332"/>
            </a:xfrm>
            <a:prstGeom prst="rect">
              <a:avLst/>
            </a:prstGeom>
            <a:noFill/>
          </p:spPr>
          <p:txBody>
            <a:bodyPr wrap="none" rtlCol="0">
              <a:spAutoFit/>
            </a:bodyPr>
            <a:lstStyle/>
            <a:p>
              <a:r>
                <a:rPr lang="en-US" dirty="0">
                  <a:solidFill>
                    <a:schemeClr val="bg1"/>
                  </a:solidFill>
                </a:rPr>
                <a:t>3</a:t>
              </a:r>
            </a:p>
          </p:txBody>
        </p:sp>
      </p:grpSp>
      <p:sp>
        <p:nvSpPr>
          <p:cNvPr id="77" name="Right Arrow 76">
            <a:extLst>
              <a:ext uri="{FF2B5EF4-FFF2-40B4-BE49-F238E27FC236}">
                <a16:creationId xmlns:a16="http://schemas.microsoft.com/office/drawing/2014/main" id="{8B9D18CC-2B86-1C3F-7AB6-D294C0787A1E}"/>
              </a:ext>
            </a:extLst>
          </p:cNvPr>
          <p:cNvSpPr/>
          <p:nvPr/>
        </p:nvSpPr>
        <p:spPr>
          <a:xfrm>
            <a:off x="1244534" y="4606142"/>
            <a:ext cx="268807" cy="3077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ight Arrow 82">
            <a:extLst>
              <a:ext uri="{FF2B5EF4-FFF2-40B4-BE49-F238E27FC236}">
                <a16:creationId xmlns:a16="http://schemas.microsoft.com/office/drawing/2014/main" id="{91B27603-6CA3-084C-EEAB-F3B5958F8BF8}"/>
              </a:ext>
            </a:extLst>
          </p:cNvPr>
          <p:cNvSpPr/>
          <p:nvPr/>
        </p:nvSpPr>
        <p:spPr>
          <a:xfrm>
            <a:off x="1258105" y="5254192"/>
            <a:ext cx="268807" cy="3077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B1A6BD1A-C9E7-6115-AA97-949FE46E7E4D}"/>
              </a:ext>
            </a:extLst>
          </p:cNvPr>
          <p:cNvSpPr txBox="1"/>
          <p:nvPr/>
        </p:nvSpPr>
        <p:spPr>
          <a:xfrm>
            <a:off x="1615328" y="5612246"/>
            <a:ext cx="1390124" cy="307777"/>
          </a:xfrm>
          <a:prstGeom prst="rect">
            <a:avLst/>
          </a:prstGeom>
          <a:noFill/>
        </p:spPr>
        <p:txBody>
          <a:bodyPr wrap="none" rtlCol="0">
            <a:spAutoFit/>
          </a:bodyPr>
          <a:lstStyle/>
          <a:p>
            <a:r>
              <a:rPr lang="en-US" sz="1400" dirty="0"/>
              <a:t>As a document</a:t>
            </a:r>
          </a:p>
        </p:txBody>
      </p:sp>
      <p:sp>
        <p:nvSpPr>
          <p:cNvPr id="90" name="Right Arrow 89">
            <a:extLst>
              <a:ext uri="{FF2B5EF4-FFF2-40B4-BE49-F238E27FC236}">
                <a16:creationId xmlns:a16="http://schemas.microsoft.com/office/drawing/2014/main" id="{DC455C95-4424-81CB-B838-D31CDD3EF125}"/>
              </a:ext>
            </a:extLst>
          </p:cNvPr>
          <p:cNvSpPr/>
          <p:nvPr/>
        </p:nvSpPr>
        <p:spPr>
          <a:xfrm>
            <a:off x="3107041" y="4608455"/>
            <a:ext cx="268807" cy="3077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ight Arrow 101">
            <a:extLst>
              <a:ext uri="{FF2B5EF4-FFF2-40B4-BE49-F238E27FC236}">
                <a16:creationId xmlns:a16="http://schemas.microsoft.com/office/drawing/2014/main" id="{4BD79212-C285-C865-9317-DC19EEE9F6A7}"/>
              </a:ext>
            </a:extLst>
          </p:cNvPr>
          <p:cNvSpPr/>
          <p:nvPr/>
        </p:nvSpPr>
        <p:spPr>
          <a:xfrm>
            <a:off x="3113008" y="5243297"/>
            <a:ext cx="268807" cy="3077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181BB4AB-78E2-83DF-DC47-575EB8EB1E03}"/>
              </a:ext>
            </a:extLst>
          </p:cNvPr>
          <p:cNvSpPr txBox="1"/>
          <p:nvPr/>
        </p:nvSpPr>
        <p:spPr>
          <a:xfrm>
            <a:off x="3312280" y="4301340"/>
            <a:ext cx="1197392" cy="253916"/>
          </a:xfrm>
          <a:prstGeom prst="rect">
            <a:avLst/>
          </a:prstGeom>
          <a:noFill/>
        </p:spPr>
        <p:txBody>
          <a:bodyPr wrap="square" rtlCol="0">
            <a:spAutoFit/>
          </a:bodyPr>
          <a:lstStyle/>
          <a:p>
            <a:r>
              <a:rPr lang="en-US" sz="1050" dirty="0"/>
              <a:t>Connection</a:t>
            </a:r>
          </a:p>
        </p:txBody>
      </p:sp>
      <p:pic>
        <p:nvPicPr>
          <p:cNvPr id="108" name="Graphic 107" descr="Question Mark with solid fill">
            <a:extLst>
              <a:ext uri="{FF2B5EF4-FFF2-40B4-BE49-F238E27FC236}">
                <a16:creationId xmlns:a16="http://schemas.microsoft.com/office/drawing/2014/main" id="{5D7D17C5-BF15-B5FD-29B3-E154EC6F81B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445480" y="4527505"/>
            <a:ext cx="533940" cy="533940"/>
          </a:xfrm>
          <a:prstGeom prst="rect">
            <a:avLst/>
          </a:prstGeom>
        </p:spPr>
      </p:pic>
      <p:pic>
        <p:nvPicPr>
          <p:cNvPr id="114" name="Graphic 113" descr="Thumbs up sign with solid fill">
            <a:extLst>
              <a:ext uri="{FF2B5EF4-FFF2-40B4-BE49-F238E27FC236}">
                <a16:creationId xmlns:a16="http://schemas.microsoft.com/office/drawing/2014/main" id="{0CD8D662-5A6C-B564-43A2-2EE14977808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516069" y="5136820"/>
            <a:ext cx="475426" cy="475426"/>
          </a:xfrm>
          <a:prstGeom prst="rect">
            <a:avLst/>
          </a:prstGeom>
        </p:spPr>
      </p:pic>
      <p:sp>
        <p:nvSpPr>
          <p:cNvPr id="115" name="Rounded Rectangle 114">
            <a:extLst>
              <a:ext uri="{FF2B5EF4-FFF2-40B4-BE49-F238E27FC236}">
                <a16:creationId xmlns:a16="http://schemas.microsoft.com/office/drawing/2014/main" id="{BA2F6C25-20B7-E996-F56B-D08C60108648}"/>
              </a:ext>
            </a:extLst>
          </p:cNvPr>
          <p:cNvSpPr/>
          <p:nvPr/>
        </p:nvSpPr>
        <p:spPr>
          <a:xfrm>
            <a:off x="7999730" y="1517447"/>
            <a:ext cx="3627120" cy="2182342"/>
          </a:xfrm>
          <a:prstGeom prst="roundRect">
            <a:avLst>
              <a:gd name="adj" fmla="val 6667"/>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6" name="TextBox 115">
            <a:extLst>
              <a:ext uri="{FF2B5EF4-FFF2-40B4-BE49-F238E27FC236}">
                <a16:creationId xmlns:a16="http://schemas.microsoft.com/office/drawing/2014/main" id="{5ABD5F51-F2C8-9848-3E63-DA2B81A308A7}"/>
              </a:ext>
            </a:extLst>
          </p:cNvPr>
          <p:cNvSpPr txBox="1"/>
          <p:nvPr/>
        </p:nvSpPr>
        <p:spPr>
          <a:xfrm>
            <a:off x="8178905" y="1534111"/>
            <a:ext cx="3268770" cy="400110"/>
          </a:xfrm>
          <a:prstGeom prst="rect">
            <a:avLst/>
          </a:prstGeom>
          <a:noFill/>
        </p:spPr>
        <p:txBody>
          <a:bodyPr wrap="square" rtlCol="0">
            <a:spAutoFit/>
          </a:bodyPr>
          <a:lstStyle/>
          <a:p>
            <a:pPr algn="ctr"/>
            <a:r>
              <a:rPr lang="en-US" sz="2000" b="1" dirty="0"/>
              <a:t>Deeper Models</a:t>
            </a:r>
          </a:p>
        </p:txBody>
      </p:sp>
      <p:pic>
        <p:nvPicPr>
          <p:cNvPr id="118" name="Graphic 117" descr="Network diagram with solid fill">
            <a:extLst>
              <a:ext uri="{FF2B5EF4-FFF2-40B4-BE49-F238E27FC236}">
                <a16:creationId xmlns:a16="http://schemas.microsoft.com/office/drawing/2014/main" id="{C00D55C0-B856-5647-004F-5EAAE0B0F15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10800000">
            <a:off x="8571406" y="1996055"/>
            <a:ext cx="914400" cy="914400"/>
          </a:xfrm>
          <a:prstGeom prst="rect">
            <a:avLst/>
          </a:prstGeom>
        </p:spPr>
      </p:pic>
      <p:pic>
        <p:nvPicPr>
          <p:cNvPr id="119" name="Graphic 118" descr="Network diagram with solid fill">
            <a:extLst>
              <a:ext uri="{FF2B5EF4-FFF2-40B4-BE49-F238E27FC236}">
                <a16:creationId xmlns:a16="http://schemas.microsoft.com/office/drawing/2014/main" id="{1D22DA91-2622-6C9D-5B69-E2615EDF60C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10800000">
            <a:off x="8056910" y="1994345"/>
            <a:ext cx="914400" cy="914400"/>
          </a:xfrm>
          <a:prstGeom prst="rect">
            <a:avLst/>
          </a:prstGeom>
        </p:spPr>
      </p:pic>
      <p:pic>
        <p:nvPicPr>
          <p:cNvPr id="120" name="Graphic 119" descr="Network diagram with solid fill">
            <a:extLst>
              <a:ext uri="{FF2B5EF4-FFF2-40B4-BE49-F238E27FC236}">
                <a16:creationId xmlns:a16="http://schemas.microsoft.com/office/drawing/2014/main" id="{95B2CC65-A7F6-D215-D0FB-C15B5CD7050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10800000">
            <a:off x="9085042" y="1994345"/>
            <a:ext cx="914400" cy="914400"/>
          </a:xfrm>
          <a:prstGeom prst="rect">
            <a:avLst/>
          </a:prstGeom>
        </p:spPr>
      </p:pic>
      <p:pic>
        <p:nvPicPr>
          <p:cNvPr id="121" name="Graphic 120" descr="Network diagram with solid fill">
            <a:extLst>
              <a:ext uri="{FF2B5EF4-FFF2-40B4-BE49-F238E27FC236}">
                <a16:creationId xmlns:a16="http://schemas.microsoft.com/office/drawing/2014/main" id="{D5B1FF8D-6EA1-BFBA-D1D2-82EFB2798A4B}"/>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10800000">
            <a:off x="8061356" y="2253029"/>
            <a:ext cx="914400" cy="914400"/>
          </a:xfrm>
          <a:prstGeom prst="rect">
            <a:avLst/>
          </a:prstGeom>
        </p:spPr>
      </p:pic>
      <p:pic>
        <p:nvPicPr>
          <p:cNvPr id="122" name="Graphic 121" descr="Network diagram with solid fill">
            <a:extLst>
              <a:ext uri="{FF2B5EF4-FFF2-40B4-BE49-F238E27FC236}">
                <a16:creationId xmlns:a16="http://schemas.microsoft.com/office/drawing/2014/main" id="{98ED732B-84F1-40EA-B533-2963FE694D9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10800000">
            <a:off x="8571406" y="2249537"/>
            <a:ext cx="914400" cy="914400"/>
          </a:xfrm>
          <a:prstGeom prst="rect">
            <a:avLst/>
          </a:prstGeom>
        </p:spPr>
      </p:pic>
      <p:pic>
        <p:nvPicPr>
          <p:cNvPr id="123" name="Graphic 122" descr="Network diagram with solid fill">
            <a:extLst>
              <a:ext uri="{FF2B5EF4-FFF2-40B4-BE49-F238E27FC236}">
                <a16:creationId xmlns:a16="http://schemas.microsoft.com/office/drawing/2014/main" id="{9B34C718-8846-10A9-6F0A-25A112E4A307}"/>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10800000">
            <a:off x="9085042" y="2253029"/>
            <a:ext cx="914400" cy="914400"/>
          </a:xfrm>
          <a:prstGeom prst="rect">
            <a:avLst/>
          </a:prstGeom>
        </p:spPr>
      </p:pic>
      <p:pic>
        <p:nvPicPr>
          <p:cNvPr id="124" name="Graphic 123" descr="Network diagram with solid fill">
            <a:extLst>
              <a:ext uri="{FF2B5EF4-FFF2-40B4-BE49-F238E27FC236}">
                <a16:creationId xmlns:a16="http://schemas.microsoft.com/office/drawing/2014/main" id="{47BB7AC2-E3AD-539E-B6A4-5CCF4069CCA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10800000">
            <a:off x="9600293" y="1998688"/>
            <a:ext cx="914400" cy="914400"/>
          </a:xfrm>
          <a:prstGeom prst="rect">
            <a:avLst/>
          </a:prstGeom>
        </p:spPr>
      </p:pic>
      <p:pic>
        <p:nvPicPr>
          <p:cNvPr id="125" name="Graphic 124" descr="Network diagram with solid fill">
            <a:extLst>
              <a:ext uri="{FF2B5EF4-FFF2-40B4-BE49-F238E27FC236}">
                <a16:creationId xmlns:a16="http://schemas.microsoft.com/office/drawing/2014/main" id="{83488F50-5D93-0648-E700-9594405955A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10800000">
            <a:off x="9600293" y="2257372"/>
            <a:ext cx="914400" cy="914400"/>
          </a:xfrm>
          <a:prstGeom prst="rect">
            <a:avLst/>
          </a:prstGeom>
        </p:spPr>
      </p:pic>
      <p:pic>
        <p:nvPicPr>
          <p:cNvPr id="126" name="Graphic 125" descr="Network diagram with solid fill">
            <a:extLst>
              <a:ext uri="{FF2B5EF4-FFF2-40B4-BE49-F238E27FC236}">
                <a16:creationId xmlns:a16="http://schemas.microsoft.com/office/drawing/2014/main" id="{29AF1411-0126-7065-CA20-0A01678D5E4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10800000">
            <a:off x="10113174" y="1998687"/>
            <a:ext cx="914400" cy="914400"/>
          </a:xfrm>
          <a:prstGeom prst="rect">
            <a:avLst/>
          </a:prstGeom>
        </p:spPr>
      </p:pic>
      <p:pic>
        <p:nvPicPr>
          <p:cNvPr id="127" name="Graphic 126" descr="Network diagram with solid fill">
            <a:extLst>
              <a:ext uri="{FF2B5EF4-FFF2-40B4-BE49-F238E27FC236}">
                <a16:creationId xmlns:a16="http://schemas.microsoft.com/office/drawing/2014/main" id="{7949CF56-BB24-6215-BF08-ED51626A272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10800000">
            <a:off x="10113174" y="2257371"/>
            <a:ext cx="914400" cy="914400"/>
          </a:xfrm>
          <a:prstGeom prst="rect">
            <a:avLst/>
          </a:prstGeom>
        </p:spPr>
      </p:pic>
      <p:pic>
        <p:nvPicPr>
          <p:cNvPr id="128" name="Graphic 127" descr="Network diagram with solid fill">
            <a:extLst>
              <a:ext uri="{FF2B5EF4-FFF2-40B4-BE49-F238E27FC236}">
                <a16:creationId xmlns:a16="http://schemas.microsoft.com/office/drawing/2014/main" id="{8799E2EF-B266-DEA3-DA80-527E8C4EF35B}"/>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10800000">
            <a:off x="10621373" y="1998686"/>
            <a:ext cx="914400" cy="914400"/>
          </a:xfrm>
          <a:prstGeom prst="rect">
            <a:avLst/>
          </a:prstGeom>
        </p:spPr>
      </p:pic>
      <p:pic>
        <p:nvPicPr>
          <p:cNvPr id="129" name="Graphic 128" descr="Network diagram with solid fill">
            <a:extLst>
              <a:ext uri="{FF2B5EF4-FFF2-40B4-BE49-F238E27FC236}">
                <a16:creationId xmlns:a16="http://schemas.microsoft.com/office/drawing/2014/main" id="{DB42F650-A8EF-FA26-70F4-E5A7F2E41B17}"/>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10800000">
            <a:off x="10621373" y="2257370"/>
            <a:ext cx="914400" cy="914400"/>
          </a:xfrm>
          <a:prstGeom prst="rect">
            <a:avLst/>
          </a:prstGeom>
        </p:spPr>
      </p:pic>
      <p:sp>
        <p:nvSpPr>
          <p:cNvPr id="130" name="TextBox 129">
            <a:extLst>
              <a:ext uri="{FF2B5EF4-FFF2-40B4-BE49-F238E27FC236}">
                <a16:creationId xmlns:a16="http://schemas.microsoft.com/office/drawing/2014/main" id="{53C6DC41-FF97-85D2-57F9-68515FD62346}"/>
              </a:ext>
            </a:extLst>
          </p:cNvPr>
          <p:cNvSpPr txBox="1"/>
          <p:nvPr/>
        </p:nvSpPr>
        <p:spPr>
          <a:xfrm>
            <a:off x="8957094" y="3241489"/>
            <a:ext cx="1775981" cy="338554"/>
          </a:xfrm>
          <a:prstGeom prst="rect">
            <a:avLst/>
          </a:prstGeom>
          <a:noFill/>
        </p:spPr>
        <p:txBody>
          <a:bodyPr wrap="square" rtlCol="0">
            <a:spAutoFit/>
          </a:bodyPr>
          <a:lstStyle/>
          <a:p>
            <a:pPr algn="ctr"/>
            <a:r>
              <a:rPr lang="en-US" sz="1600" dirty="0"/>
              <a:t>More Layers</a:t>
            </a:r>
          </a:p>
        </p:txBody>
      </p:sp>
      <p:sp>
        <p:nvSpPr>
          <p:cNvPr id="131" name="TextBox 130">
            <a:extLst>
              <a:ext uri="{FF2B5EF4-FFF2-40B4-BE49-F238E27FC236}">
                <a16:creationId xmlns:a16="http://schemas.microsoft.com/office/drawing/2014/main" id="{CEDEDE14-423D-17AB-8370-410EECD5DB17}"/>
              </a:ext>
            </a:extLst>
          </p:cNvPr>
          <p:cNvSpPr txBox="1"/>
          <p:nvPr/>
        </p:nvSpPr>
        <p:spPr>
          <a:xfrm>
            <a:off x="707657" y="1546810"/>
            <a:ext cx="3268770" cy="400110"/>
          </a:xfrm>
          <a:prstGeom prst="rect">
            <a:avLst/>
          </a:prstGeom>
          <a:noFill/>
        </p:spPr>
        <p:txBody>
          <a:bodyPr wrap="square" rtlCol="0">
            <a:spAutoFit/>
          </a:bodyPr>
          <a:lstStyle/>
          <a:p>
            <a:pPr algn="ctr"/>
            <a:r>
              <a:rPr lang="en-US" sz="2000" b="1" dirty="0"/>
              <a:t>Multilingual NMT</a:t>
            </a:r>
          </a:p>
        </p:txBody>
      </p:sp>
      <p:pic>
        <p:nvPicPr>
          <p:cNvPr id="132" name="Graphic 131">
            <a:extLst>
              <a:ext uri="{FF2B5EF4-FFF2-40B4-BE49-F238E27FC236}">
                <a16:creationId xmlns:a16="http://schemas.microsoft.com/office/drawing/2014/main" id="{C859C84C-A9CA-F559-D8C5-F864EBD853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64623" y="2013399"/>
            <a:ext cx="1698543" cy="1125662"/>
          </a:xfrm>
          <a:prstGeom prst="rect">
            <a:avLst/>
          </a:prstGeom>
        </p:spPr>
      </p:pic>
      <p:pic>
        <p:nvPicPr>
          <p:cNvPr id="144" name="Graphic 143" descr="Earth globe: Africa and Europe with solid fill">
            <a:extLst>
              <a:ext uri="{FF2B5EF4-FFF2-40B4-BE49-F238E27FC236}">
                <a16:creationId xmlns:a16="http://schemas.microsoft.com/office/drawing/2014/main" id="{382AB6DC-CD64-29DC-603F-8479C303E2F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99992" y="2139129"/>
            <a:ext cx="914400" cy="914400"/>
          </a:xfrm>
          <a:prstGeom prst="rect">
            <a:avLst/>
          </a:prstGeom>
        </p:spPr>
      </p:pic>
      <p:pic>
        <p:nvPicPr>
          <p:cNvPr id="146" name="Graphic 145" descr="Earth globe: Americas with solid fill">
            <a:extLst>
              <a:ext uri="{FF2B5EF4-FFF2-40B4-BE49-F238E27FC236}">
                <a16:creationId xmlns:a16="http://schemas.microsoft.com/office/drawing/2014/main" id="{52497C44-D9E5-4E4B-E4D7-C6DC9701EB7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108009" y="2113902"/>
            <a:ext cx="914400" cy="914400"/>
          </a:xfrm>
          <a:prstGeom prst="rect">
            <a:avLst/>
          </a:prstGeom>
        </p:spPr>
      </p:pic>
      <p:sp>
        <p:nvSpPr>
          <p:cNvPr id="147" name="TextBox 146">
            <a:extLst>
              <a:ext uri="{FF2B5EF4-FFF2-40B4-BE49-F238E27FC236}">
                <a16:creationId xmlns:a16="http://schemas.microsoft.com/office/drawing/2014/main" id="{0EC35FA3-CB7F-65FD-277A-6268D40DBDF5}"/>
              </a:ext>
            </a:extLst>
          </p:cNvPr>
          <p:cNvSpPr txBox="1"/>
          <p:nvPr/>
        </p:nvSpPr>
        <p:spPr>
          <a:xfrm>
            <a:off x="1425903" y="3018773"/>
            <a:ext cx="1775981" cy="584775"/>
          </a:xfrm>
          <a:prstGeom prst="rect">
            <a:avLst/>
          </a:prstGeom>
          <a:noFill/>
        </p:spPr>
        <p:txBody>
          <a:bodyPr wrap="square" rtlCol="0">
            <a:spAutoFit/>
          </a:bodyPr>
          <a:lstStyle/>
          <a:p>
            <a:pPr algn="ctr"/>
            <a:r>
              <a:rPr lang="en-US" sz="1600" dirty="0"/>
              <a:t>Multiple language pairs</a:t>
            </a:r>
          </a:p>
        </p:txBody>
      </p:sp>
      <p:sp>
        <p:nvSpPr>
          <p:cNvPr id="149" name="TextBox 148">
            <a:extLst>
              <a:ext uri="{FF2B5EF4-FFF2-40B4-BE49-F238E27FC236}">
                <a16:creationId xmlns:a16="http://schemas.microsoft.com/office/drawing/2014/main" id="{20530088-3DB9-EFD2-E2AB-0D40BB2C5BDB}"/>
              </a:ext>
            </a:extLst>
          </p:cNvPr>
          <p:cNvSpPr txBox="1"/>
          <p:nvPr/>
        </p:nvSpPr>
        <p:spPr>
          <a:xfrm>
            <a:off x="1658766" y="4281251"/>
            <a:ext cx="1269899" cy="307777"/>
          </a:xfrm>
          <a:prstGeom prst="rect">
            <a:avLst/>
          </a:prstGeom>
          <a:noFill/>
        </p:spPr>
        <p:txBody>
          <a:bodyPr wrap="none" rtlCol="0">
            <a:spAutoFit/>
          </a:bodyPr>
          <a:lstStyle/>
          <a:p>
            <a:r>
              <a:rPr lang="en-US" sz="1400" dirty="0"/>
              <a:t>As sentences</a:t>
            </a:r>
          </a:p>
        </p:txBody>
      </p:sp>
      <p:pic>
        <p:nvPicPr>
          <p:cNvPr id="151" name="Graphic 150">
            <a:extLst>
              <a:ext uri="{FF2B5EF4-FFF2-40B4-BE49-F238E27FC236}">
                <a16:creationId xmlns:a16="http://schemas.microsoft.com/office/drawing/2014/main" id="{E62F89AB-5E53-037A-60C1-48D273A3AC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27591" y="1862292"/>
            <a:ext cx="974070" cy="645538"/>
          </a:xfrm>
          <a:prstGeom prst="rect">
            <a:avLst/>
          </a:prstGeom>
        </p:spPr>
      </p:pic>
      <p:pic>
        <p:nvPicPr>
          <p:cNvPr id="153" name="Graphic 152">
            <a:extLst>
              <a:ext uri="{FF2B5EF4-FFF2-40B4-BE49-F238E27FC236}">
                <a16:creationId xmlns:a16="http://schemas.microsoft.com/office/drawing/2014/main" id="{52A24572-340B-C7B4-EE60-D092725741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63729" y="1867385"/>
            <a:ext cx="974070" cy="645538"/>
          </a:xfrm>
          <a:prstGeom prst="rect">
            <a:avLst/>
          </a:prstGeom>
        </p:spPr>
      </p:pic>
      <p:sp>
        <p:nvSpPr>
          <p:cNvPr id="154" name="TextBox 153">
            <a:extLst>
              <a:ext uri="{FF2B5EF4-FFF2-40B4-BE49-F238E27FC236}">
                <a16:creationId xmlns:a16="http://schemas.microsoft.com/office/drawing/2014/main" id="{E0A961C8-0D4F-AA2F-1FF2-2796E8A1AF62}"/>
              </a:ext>
            </a:extLst>
          </p:cNvPr>
          <p:cNvSpPr txBox="1"/>
          <p:nvPr/>
        </p:nvSpPr>
        <p:spPr>
          <a:xfrm>
            <a:off x="4440519" y="1540802"/>
            <a:ext cx="3268770" cy="400110"/>
          </a:xfrm>
          <a:prstGeom prst="rect">
            <a:avLst/>
          </a:prstGeom>
          <a:noFill/>
        </p:spPr>
        <p:txBody>
          <a:bodyPr wrap="square" rtlCol="0">
            <a:spAutoFit/>
          </a:bodyPr>
          <a:lstStyle/>
          <a:p>
            <a:pPr algn="ctr"/>
            <a:r>
              <a:rPr lang="en-US" sz="2000" b="1" dirty="0"/>
              <a:t>Multiple Models</a:t>
            </a:r>
          </a:p>
        </p:txBody>
      </p:sp>
      <p:pic>
        <p:nvPicPr>
          <p:cNvPr id="157" name="Graphic 156">
            <a:extLst>
              <a:ext uri="{FF2B5EF4-FFF2-40B4-BE49-F238E27FC236}">
                <a16:creationId xmlns:a16="http://schemas.microsoft.com/office/drawing/2014/main" id="{1B5AA228-9395-B07B-551E-E101ECB6F9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95267" y="2595951"/>
            <a:ext cx="974070" cy="645538"/>
          </a:xfrm>
          <a:prstGeom prst="rect">
            <a:avLst/>
          </a:prstGeom>
        </p:spPr>
      </p:pic>
      <p:pic>
        <p:nvPicPr>
          <p:cNvPr id="158" name="Graphic 157">
            <a:extLst>
              <a:ext uri="{FF2B5EF4-FFF2-40B4-BE49-F238E27FC236}">
                <a16:creationId xmlns:a16="http://schemas.microsoft.com/office/drawing/2014/main" id="{7E9680DF-A93D-6073-5D1D-DD7DE69243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72765" y="3108881"/>
            <a:ext cx="974070" cy="645538"/>
          </a:xfrm>
          <a:prstGeom prst="rect">
            <a:avLst/>
          </a:prstGeom>
        </p:spPr>
      </p:pic>
      <p:pic>
        <p:nvPicPr>
          <p:cNvPr id="159" name="Graphic 158">
            <a:extLst>
              <a:ext uri="{FF2B5EF4-FFF2-40B4-BE49-F238E27FC236}">
                <a16:creationId xmlns:a16="http://schemas.microsoft.com/office/drawing/2014/main" id="{C481832D-242B-0B8B-50AA-53CB5DBEE9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68034" y="2599691"/>
            <a:ext cx="974070" cy="645538"/>
          </a:xfrm>
          <a:prstGeom prst="rect">
            <a:avLst/>
          </a:prstGeom>
        </p:spPr>
      </p:pic>
      <p:pic>
        <p:nvPicPr>
          <p:cNvPr id="161" name="Graphic 160" descr="Lights On with solid fill">
            <a:extLst>
              <a:ext uri="{FF2B5EF4-FFF2-40B4-BE49-F238E27FC236}">
                <a16:creationId xmlns:a16="http://schemas.microsoft.com/office/drawing/2014/main" id="{5FD292CE-A1E0-6E75-8A71-D3B77DF41E3D}"/>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611688" y="2193426"/>
            <a:ext cx="914400" cy="914400"/>
          </a:xfrm>
          <a:prstGeom prst="rect">
            <a:avLst/>
          </a:prstGeom>
        </p:spPr>
      </p:pic>
      <p:sp>
        <p:nvSpPr>
          <p:cNvPr id="3" name="Footer Placeholder 2">
            <a:extLst>
              <a:ext uri="{FF2B5EF4-FFF2-40B4-BE49-F238E27FC236}">
                <a16:creationId xmlns:a16="http://schemas.microsoft.com/office/drawing/2014/main" id="{EC781B8A-A9D7-F244-28B1-DA4537C6AA48}"/>
              </a:ext>
            </a:extLst>
          </p:cNvPr>
          <p:cNvSpPr>
            <a:spLocks noGrp="1"/>
          </p:cNvSpPr>
          <p:nvPr>
            <p:ph type="ftr" sz="quarter" idx="11"/>
          </p:nvPr>
        </p:nvSpPr>
        <p:spPr/>
        <p:txBody>
          <a:bodyPr/>
          <a:lstStyle/>
          <a:p>
            <a:r>
              <a:rPr lang="en-US"/>
              <a:t>Artificial Intelligence and Financial Translation (Sai-cheong Siu, September 2023)</a:t>
            </a:r>
          </a:p>
        </p:txBody>
      </p:sp>
    </p:spTree>
    <p:extLst>
      <p:ext uri="{BB962C8B-B14F-4D97-AF65-F5344CB8AC3E}">
        <p14:creationId xmlns:p14="http://schemas.microsoft.com/office/powerpoint/2010/main" val="38185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0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1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4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2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3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3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38"/>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40"/>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8"/>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1"/>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2"/>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4"/>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5"/>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6"/>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8"/>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0"/>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2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3"/>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24"/>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25"/>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26"/>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8" grpId="0" animBg="1"/>
      <p:bldP spid="21" grpId="0" animBg="1"/>
      <p:bldP spid="23" grpId="0" animBg="1"/>
      <p:bldP spid="24" grpId="0" animBg="1"/>
      <p:bldP spid="25" grpId="0"/>
      <p:bldP spid="26" grpId="0"/>
      <p:bldP spid="27" grpId="0"/>
      <p:bldP spid="28" grpId="0" animBg="1"/>
      <p:bldP spid="29" grpId="0"/>
      <p:bldP spid="32" grpId="0"/>
      <p:bldP spid="41" grpId="0" animBg="1"/>
      <p:bldP spid="42" grpId="0"/>
      <p:bldP spid="77" grpId="0" animBg="1"/>
      <p:bldP spid="83" grpId="0" animBg="1"/>
      <p:bldP spid="85" grpId="0"/>
      <p:bldP spid="90" grpId="0" animBg="1"/>
      <p:bldP spid="102" grpId="0" animBg="1"/>
      <p:bldP spid="106" grpId="0"/>
      <p:bldP spid="115" grpId="0" animBg="1"/>
      <p:bldP spid="116" grpId="0"/>
      <p:bldP spid="130" grpId="0"/>
      <p:bldP spid="131" grpId="0"/>
      <p:bldP spid="147" grpId="0"/>
      <p:bldP spid="149" grpId="0"/>
      <p:bldP spid="15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E88F10-B846-8B86-A419-841886E4E9D7}"/>
              </a:ext>
            </a:extLst>
          </p:cNvPr>
          <p:cNvSpPr>
            <a:spLocks noGrp="1"/>
          </p:cNvSpPr>
          <p:nvPr>
            <p:ph type="title"/>
          </p:nvPr>
        </p:nvSpPr>
        <p:spPr>
          <a:xfrm>
            <a:off x="565150" y="770890"/>
            <a:ext cx="7335835" cy="1268984"/>
          </a:xfrm>
        </p:spPr>
        <p:txBody>
          <a:bodyPr>
            <a:normAutofit/>
          </a:bodyPr>
          <a:lstStyle/>
          <a:p>
            <a:pPr>
              <a:lnSpc>
                <a:spcPct val="90000"/>
              </a:lnSpc>
            </a:pPr>
            <a:r>
              <a:rPr lang="en-US" dirty="0"/>
              <a:t>Noteworthy trend</a:t>
            </a:r>
          </a:p>
        </p:txBody>
      </p:sp>
      <p:graphicFrame>
        <p:nvGraphicFramePr>
          <p:cNvPr id="7" name="Content Placeholder 4">
            <a:extLst>
              <a:ext uri="{FF2B5EF4-FFF2-40B4-BE49-F238E27FC236}">
                <a16:creationId xmlns:a16="http://schemas.microsoft.com/office/drawing/2014/main" id="{C0856E30-31E3-7A5E-F65A-91C1D8B72DEB}"/>
              </a:ext>
            </a:extLst>
          </p:cNvPr>
          <p:cNvGraphicFramePr>
            <a:graphicFrameLocks noGrp="1"/>
          </p:cNvGraphicFramePr>
          <p:nvPr>
            <p:ph idx="1"/>
            <p:extLst>
              <p:ext uri="{D42A27DB-BD31-4B8C-83A1-F6EECF244321}">
                <p14:modId xmlns:p14="http://schemas.microsoft.com/office/powerpoint/2010/main" val="2499083976"/>
              </p:ext>
            </p:extLst>
          </p:nvPr>
        </p:nvGraphicFramePr>
        <p:xfrm>
          <a:off x="967562" y="2497074"/>
          <a:ext cx="10249787" cy="3263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a:extLst>
              <a:ext uri="{FF2B5EF4-FFF2-40B4-BE49-F238E27FC236}">
                <a16:creationId xmlns:a16="http://schemas.microsoft.com/office/drawing/2014/main" id="{62EB160D-899C-116D-D7D3-C1CF7B112AA7}"/>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9390195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CFADF-FBB2-46C3-115F-2397C7D9EAC1}"/>
              </a:ext>
            </a:extLst>
          </p:cNvPr>
          <p:cNvSpPr>
            <a:spLocks noGrp="1"/>
          </p:cNvSpPr>
          <p:nvPr>
            <p:ph type="title"/>
          </p:nvPr>
        </p:nvSpPr>
        <p:spPr>
          <a:xfrm>
            <a:off x="565150" y="770890"/>
            <a:ext cx="8751128" cy="1268984"/>
          </a:xfrm>
        </p:spPr>
        <p:txBody>
          <a:bodyPr>
            <a:normAutofit/>
          </a:bodyPr>
          <a:lstStyle/>
          <a:p>
            <a:r>
              <a:rPr lang="en-US" dirty="0"/>
              <a:t>NMT again</a:t>
            </a:r>
          </a:p>
        </p:txBody>
      </p:sp>
      <p:pic>
        <p:nvPicPr>
          <p:cNvPr id="3" name="Graphic 2" descr="Document with solid fill">
            <a:extLst>
              <a:ext uri="{FF2B5EF4-FFF2-40B4-BE49-F238E27FC236}">
                <a16:creationId xmlns:a16="http://schemas.microsoft.com/office/drawing/2014/main" id="{459B46E0-FC80-CAFC-8CFD-F3343F5CAE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87052" y="2002642"/>
            <a:ext cx="914400" cy="914400"/>
          </a:xfrm>
          <a:prstGeom prst="rect">
            <a:avLst/>
          </a:prstGeom>
        </p:spPr>
      </p:pic>
      <p:sp>
        <p:nvSpPr>
          <p:cNvPr id="4" name="Right Arrow 3">
            <a:extLst>
              <a:ext uri="{FF2B5EF4-FFF2-40B4-BE49-F238E27FC236}">
                <a16:creationId xmlns:a16="http://schemas.microsoft.com/office/drawing/2014/main" id="{10A1AB61-ACC7-BFBE-33D2-6C8FA716541A}"/>
              </a:ext>
            </a:extLst>
          </p:cNvPr>
          <p:cNvSpPr/>
          <p:nvPr/>
        </p:nvSpPr>
        <p:spPr>
          <a:xfrm>
            <a:off x="4124198" y="2231167"/>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26F450B2-9B2B-C225-2153-A53AB10A3B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2466" y="1800668"/>
            <a:ext cx="1989291" cy="1318348"/>
          </a:xfrm>
          <a:prstGeom prst="rect">
            <a:avLst/>
          </a:prstGeom>
        </p:spPr>
      </p:pic>
      <p:sp>
        <p:nvSpPr>
          <p:cNvPr id="6" name="TextBox 5">
            <a:extLst>
              <a:ext uri="{FF2B5EF4-FFF2-40B4-BE49-F238E27FC236}">
                <a16:creationId xmlns:a16="http://schemas.microsoft.com/office/drawing/2014/main" id="{7688A214-5169-279B-663C-24B1D85F6028}"/>
              </a:ext>
            </a:extLst>
          </p:cNvPr>
          <p:cNvSpPr txBox="1"/>
          <p:nvPr/>
        </p:nvSpPr>
        <p:spPr>
          <a:xfrm>
            <a:off x="8006651" y="4178834"/>
            <a:ext cx="1780680" cy="369332"/>
          </a:xfrm>
          <a:prstGeom prst="rect">
            <a:avLst/>
          </a:prstGeom>
          <a:noFill/>
        </p:spPr>
        <p:txBody>
          <a:bodyPr wrap="none" rtlCol="0">
            <a:spAutoFit/>
          </a:bodyPr>
          <a:lstStyle/>
          <a:p>
            <a:r>
              <a:rPr lang="en-US" dirty="0"/>
              <a:t>Next TT</a:t>
            </a:r>
            <a:r>
              <a:rPr lang="zh-TW" altLang="en-US" dirty="0"/>
              <a:t> </a:t>
            </a:r>
            <a:r>
              <a:rPr lang="en-US" dirty="0"/>
              <a:t>word?</a:t>
            </a:r>
          </a:p>
        </p:txBody>
      </p:sp>
      <p:sp>
        <p:nvSpPr>
          <p:cNvPr id="7" name="TextBox 6">
            <a:extLst>
              <a:ext uri="{FF2B5EF4-FFF2-40B4-BE49-F238E27FC236}">
                <a16:creationId xmlns:a16="http://schemas.microsoft.com/office/drawing/2014/main" id="{3F642D65-388E-E1C5-F830-326E82B90C09}"/>
              </a:ext>
            </a:extLst>
          </p:cNvPr>
          <p:cNvSpPr txBox="1"/>
          <p:nvPr/>
        </p:nvSpPr>
        <p:spPr>
          <a:xfrm>
            <a:off x="2983030" y="2848055"/>
            <a:ext cx="482761" cy="369332"/>
          </a:xfrm>
          <a:prstGeom prst="rect">
            <a:avLst/>
          </a:prstGeom>
          <a:noFill/>
        </p:spPr>
        <p:txBody>
          <a:bodyPr wrap="none" rtlCol="0">
            <a:spAutoFit/>
          </a:bodyPr>
          <a:lstStyle/>
          <a:p>
            <a:r>
              <a:rPr lang="en-US" dirty="0"/>
              <a:t>ST</a:t>
            </a:r>
          </a:p>
        </p:txBody>
      </p:sp>
      <p:pic>
        <p:nvPicPr>
          <p:cNvPr id="8" name="Graphic 7" descr="Document with solid fill">
            <a:extLst>
              <a:ext uri="{FF2B5EF4-FFF2-40B4-BE49-F238E27FC236}">
                <a16:creationId xmlns:a16="http://schemas.microsoft.com/office/drawing/2014/main" id="{4014E48B-D86B-0BE8-FA1F-4CB3060250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87052" y="3822388"/>
            <a:ext cx="914400" cy="914400"/>
          </a:xfrm>
          <a:prstGeom prst="rect">
            <a:avLst/>
          </a:prstGeom>
        </p:spPr>
      </p:pic>
      <p:sp>
        <p:nvSpPr>
          <p:cNvPr id="9" name="TextBox 8">
            <a:extLst>
              <a:ext uri="{FF2B5EF4-FFF2-40B4-BE49-F238E27FC236}">
                <a16:creationId xmlns:a16="http://schemas.microsoft.com/office/drawing/2014/main" id="{849332B4-108D-88BF-FB63-D0F193C3EC94}"/>
              </a:ext>
            </a:extLst>
          </p:cNvPr>
          <p:cNvSpPr txBox="1"/>
          <p:nvPr/>
        </p:nvSpPr>
        <p:spPr>
          <a:xfrm>
            <a:off x="2999505" y="4725531"/>
            <a:ext cx="489493" cy="369332"/>
          </a:xfrm>
          <a:prstGeom prst="rect">
            <a:avLst/>
          </a:prstGeom>
          <a:noFill/>
        </p:spPr>
        <p:txBody>
          <a:bodyPr wrap="none" rtlCol="0">
            <a:spAutoFit/>
          </a:bodyPr>
          <a:lstStyle/>
          <a:p>
            <a:r>
              <a:rPr lang="en-US" dirty="0"/>
              <a:t>TT</a:t>
            </a:r>
          </a:p>
        </p:txBody>
      </p:sp>
      <p:sp>
        <p:nvSpPr>
          <p:cNvPr id="10" name="Right Arrow 9">
            <a:extLst>
              <a:ext uri="{FF2B5EF4-FFF2-40B4-BE49-F238E27FC236}">
                <a16:creationId xmlns:a16="http://schemas.microsoft.com/office/drawing/2014/main" id="{90B26CEA-D3CE-414A-8EDC-91CC08D3696E}"/>
              </a:ext>
            </a:extLst>
          </p:cNvPr>
          <p:cNvSpPr/>
          <p:nvPr/>
        </p:nvSpPr>
        <p:spPr>
          <a:xfrm>
            <a:off x="4124198" y="4112045"/>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EEE452D3-0961-285B-E538-507C2BA92EA1}"/>
              </a:ext>
            </a:extLst>
          </p:cNvPr>
          <p:cNvSpPr/>
          <p:nvPr/>
        </p:nvSpPr>
        <p:spPr>
          <a:xfrm>
            <a:off x="7157203" y="4112045"/>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F4DB763B-670A-880F-CE26-1C1BF5E82C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2466" y="3653125"/>
            <a:ext cx="1989291" cy="1318348"/>
          </a:xfrm>
          <a:prstGeom prst="rect">
            <a:avLst/>
          </a:prstGeom>
        </p:spPr>
      </p:pic>
      <p:sp>
        <p:nvSpPr>
          <p:cNvPr id="13" name="Up Arrow 12">
            <a:extLst>
              <a:ext uri="{FF2B5EF4-FFF2-40B4-BE49-F238E27FC236}">
                <a16:creationId xmlns:a16="http://schemas.microsoft.com/office/drawing/2014/main" id="{A23B279A-E3DA-F79B-6169-6E86CD015766}"/>
              </a:ext>
            </a:extLst>
          </p:cNvPr>
          <p:cNvSpPr/>
          <p:nvPr/>
        </p:nvSpPr>
        <p:spPr>
          <a:xfrm flipV="1">
            <a:off x="5712749" y="3066283"/>
            <a:ext cx="588724" cy="48198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460DF9F-A962-31C7-5CE3-A749B9B631E5}"/>
              </a:ext>
            </a:extLst>
          </p:cNvPr>
          <p:cNvSpPr txBox="1"/>
          <p:nvPr/>
        </p:nvSpPr>
        <p:spPr>
          <a:xfrm>
            <a:off x="1653670" y="3179812"/>
            <a:ext cx="3059252" cy="369332"/>
          </a:xfrm>
          <a:prstGeom prst="rect">
            <a:avLst/>
          </a:prstGeom>
          <a:noFill/>
        </p:spPr>
        <p:txBody>
          <a:bodyPr wrap="square">
            <a:spAutoFit/>
          </a:bodyPr>
          <a:lstStyle/>
          <a:p>
            <a:r>
              <a:rPr lang="en-US" dirty="0">
                <a:highlight>
                  <a:srgbClr val="FFFF00"/>
                </a:highlight>
              </a:rPr>
              <a:t>Example: I love translation.</a:t>
            </a:r>
          </a:p>
        </p:txBody>
      </p:sp>
      <p:sp>
        <p:nvSpPr>
          <p:cNvPr id="17" name="TextBox 16">
            <a:extLst>
              <a:ext uri="{FF2B5EF4-FFF2-40B4-BE49-F238E27FC236}">
                <a16:creationId xmlns:a16="http://schemas.microsoft.com/office/drawing/2014/main" id="{F00C382B-AC9E-3B41-F555-B5370DF2C7EC}"/>
              </a:ext>
            </a:extLst>
          </p:cNvPr>
          <p:cNvSpPr txBox="1"/>
          <p:nvPr/>
        </p:nvSpPr>
        <p:spPr>
          <a:xfrm>
            <a:off x="2479438" y="5034678"/>
            <a:ext cx="1529626" cy="369332"/>
          </a:xfrm>
          <a:prstGeom prst="rect">
            <a:avLst/>
          </a:prstGeom>
          <a:noFill/>
        </p:spPr>
        <p:txBody>
          <a:bodyPr wrap="square">
            <a:spAutoFit/>
          </a:bodyPr>
          <a:lstStyle/>
          <a:p>
            <a:r>
              <a:rPr lang="en-US" dirty="0">
                <a:highlight>
                  <a:srgbClr val="FFFF00"/>
                </a:highlight>
              </a:rPr>
              <a:t>Example: </a:t>
            </a:r>
            <a:r>
              <a:rPr lang="en-US" dirty="0" err="1">
                <a:highlight>
                  <a:srgbClr val="FFFF00"/>
                </a:highlight>
              </a:rPr>
              <a:t>我</a:t>
            </a:r>
            <a:endParaRPr lang="en-US" dirty="0">
              <a:highlight>
                <a:srgbClr val="FFFF00"/>
              </a:highlight>
            </a:endParaRPr>
          </a:p>
        </p:txBody>
      </p:sp>
      <p:sp>
        <p:nvSpPr>
          <p:cNvPr id="18" name="TextBox 17">
            <a:extLst>
              <a:ext uri="{FF2B5EF4-FFF2-40B4-BE49-F238E27FC236}">
                <a16:creationId xmlns:a16="http://schemas.microsoft.com/office/drawing/2014/main" id="{7F58C747-EE3E-36F1-1F5F-EDA0C5837871}"/>
              </a:ext>
            </a:extLst>
          </p:cNvPr>
          <p:cNvSpPr txBox="1"/>
          <p:nvPr/>
        </p:nvSpPr>
        <p:spPr>
          <a:xfrm>
            <a:off x="5041308" y="1591048"/>
            <a:ext cx="1096775" cy="369332"/>
          </a:xfrm>
          <a:prstGeom prst="rect">
            <a:avLst/>
          </a:prstGeom>
          <a:noFill/>
        </p:spPr>
        <p:txBody>
          <a:bodyPr wrap="none" rtlCol="0">
            <a:spAutoFit/>
          </a:bodyPr>
          <a:lstStyle/>
          <a:p>
            <a:r>
              <a:rPr lang="en-US" dirty="0"/>
              <a:t>Encoder</a:t>
            </a:r>
          </a:p>
        </p:txBody>
      </p:sp>
      <p:sp>
        <p:nvSpPr>
          <p:cNvPr id="19" name="TextBox 18">
            <a:extLst>
              <a:ext uri="{FF2B5EF4-FFF2-40B4-BE49-F238E27FC236}">
                <a16:creationId xmlns:a16="http://schemas.microsoft.com/office/drawing/2014/main" id="{810A42F4-C14E-9373-A31C-342B67BB74A8}"/>
              </a:ext>
            </a:extLst>
          </p:cNvPr>
          <p:cNvSpPr txBox="1"/>
          <p:nvPr/>
        </p:nvSpPr>
        <p:spPr>
          <a:xfrm>
            <a:off x="5041308" y="4786807"/>
            <a:ext cx="1112805" cy="369332"/>
          </a:xfrm>
          <a:prstGeom prst="rect">
            <a:avLst/>
          </a:prstGeom>
          <a:noFill/>
        </p:spPr>
        <p:txBody>
          <a:bodyPr wrap="none" rtlCol="0">
            <a:spAutoFit/>
          </a:bodyPr>
          <a:lstStyle/>
          <a:p>
            <a:r>
              <a:rPr lang="en-US" dirty="0"/>
              <a:t>Decoder</a:t>
            </a:r>
          </a:p>
        </p:txBody>
      </p:sp>
      <p:sp>
        <p:nvSpPr>
          <p:cNvPr id="21" name="Bent Up Arrow 20">
            <a:extLst>
              <a:ext uri="{FF2B5EF4-FFF2-40B4-BE49-F238E27FC236}">
                <a16:creationId xmlns:a16="http://schemas.microsoft.com/office/drawing/2014/main" id="{717A4E89-B160-2E0F-CC4C-13576EA1D98E}"/>
              </a:ext>
            </a:extLst>
          </p:cNvPr>
          <p:cNvSpPr/>
          <p:nvPr/>
        </p:nvSpPr>
        <p:spPr>
          <a:xfrm rot="5400000" flipV="1">
            <a:off x="5421895" y="2407078"/>
            <a:ext cx="1228943" cy="5791203"/>
          </a:xfrm>
          <a:prstGeom prst="bentUpArrow">
            <a:avLst>
              <a:gd name="adj1" fmla="val 22424"/>
              <a:gd name="adj2" fmla="val 20147"/>
              <a:gd name="adj3" fmla="val 252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Placeholder 13">
            <a:extLst>
              <a:ext uri="{FF2B5EF4-FFF2-40B4-BE49-F238E27FC236}">
                <a16:creationId xmlns:a16="http://schemas.microsoft.com/office/drawing/2014/main" id="{23C5FEAB-2721-8E9A-5861-52260EBBF3C4}"/>
              </a:ext>
            </a:extLst>
          </p:cNvPr>
          <p:cNvSpPr>
            <a:spLocks noGrp="1"/>
          </p:cNvSpPr>
          <p:nvPr>
            <p:ph type="ftr" sz="quarter" idx="11"/>
          </p:nvPr>
        </p:nvSpPr>
        <p:spPr/>
        <p:txBody>
          <a:bodyPr/>
          <a:lstStyle/>
          <a:p>
            <a:r>
              <a:rPr lang="en-US"/>
              <a:t>Artificial Intelligence and Financial Translation (Sai-cheong Siu, September 2023)</a:t>
            </a:r>
          </a:p>
        </p:txBody>
      </p:sp>
      <p:sp>
        <p:nvSpPr>
          <p:cNvPr id="15" name="Rectangle 14">
            <a:extLst>
              <a:ext uri="{FF2B5EF4-FFF2-40B4-BE49-F238E27FC236}">
                <a16:creationId xmlns:a16="http://schemas.microsoft.com/office/drawing/2014/main" id="{58FAB180-1A71-EB61-9E6B-CC1B6B143686}"/>
              </a:ext>
            </a:extLst>
          </p:cNvPr>
          <p:cNvSpPr/>
          <p:nvPr/>
        </p:nvSpPr>
        <p:spPr>
          <a:xfrm>
            <a:off x="1828800" y="3653125"/>
            <a:ext cx="8335617" cy="17508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38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7E859-B790-EA4E-3F3A-139A028E047B}"/>
              </a:ext>
            </a:extLst>
          </p:cNvPr>
          <p:cNvSpPr>
            <a:spLocks noGrp="1"/>
          </p:cNvSpPr>
          <p:nvPr>
            <p:ph type="title"/>
          </p:nvPr>
        </p:nvSpPr>
        <p:spPr/>
        <p:txBody>
          <a:bodyPr/>
          <a:lstStyle/>
          <a:p>
            <a:r>
              <a:rPr lang="en-US" dirty="0"/>
              <a:t>Example of LLM</a:t>
            </a:r>
          </a:p>
        </p:txBody>
      </p:sp>
      <p:sp>
        <p:nvSpPr>
          <p:cNvPr id="3" name="TextBox 2">
            <a:extLst>
              <a:ext uri="{FF2B5EF4-FFF2-40B4-BE49-F238E27FC236}">
                <a16:creationId xmlns:a16="http://schemas.microsoft.com/office/drawing/2014/main" id="{F231D2EF-AA12-02CD-D337-9E5ED1D312FB}"/>
              </a:ext>
            </a:extLst>
          </p:cNvPr>
          <p:cNvSpPr txBox="1"/>
          <p:nvPr/>
        </p:nvSpPr>
        <p:spPr>
          <a:xfrm>
            <a:off x="8406175" y="3244334"/>
            <a:ext cx="1780680" cy="369332"/>
          </a:xfrm>
          <a:prstGeom prst="rect">
            <a:avLst/>
          </a:prstGeom>
          <a:noFill/>
        </p:spPr>
        <p:txBody>
          <a:bodyPr wrap="none" rtlCol="0">
            <a:spAutoFit/>
          </a:bodyPr>
          <a:lstStyle/>
          <a:p>
            <a:r>
              <a:rPr lang="en-US" dirty="0"/>
              <a:t>Next TT</a:t>
            </a:r>
            <a:r>
              <a:rPr lang="zh-TW" altLang="en-US" dirty="0"/>
              <a:t> </a:t>
            </a:r>
            <a:r>
              <a:rPr lang="en-US" dirty="0"/>
              <a:t>word?</a:t>
            </a:r>
          </a:p>
        </p:txBody>
      </p:sp>
      <p:pic>
        <p:nvPicPr>
          <p:cNvPr id="4" name="Graphic 3" descr="Document with solid fill">
            <a:extLst>
              <a:ext uri="{FF2B5EF4-FFF2-40B4-BE49-F238E27FC236}">
                <a16:creationId xmlns:a16="http://schemas.microsoft.com/office/drawing/2014/main" id="{D75AEC66-558D-44ED-5624-F9AE6E1D0E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20973" y="2993843"/>
            <a:ext cx="914400" cy="914400"/>
          </a:xfrm>
          <a:prstGeom prst="rect">
            <a:avLst/>
          </a:prstGeom>
        </p:spPr>
      </p:pic>
      <p:sp>
        <p:nvSpPr>
          <p:cNvPr id="5" name="TextBox 4">
            <a:extLst>
              <a:ext uri="{FF2B5EF4-FFF2-40B4-BE49-F238E27FC236}">
                <a16:creationId xmlns:a16="http://schemas.microsoft.com/office/drawing/2014/main" id="{A9BCB235-E32B-AC6D-A5E6-D6FF4F595EBA}"/>
              </a:ext>
            </a:extLst>
          </p:cNvPr>
          <p:cNvSpPr txBox="1"/>
          <p:nvPr/>
        </p:nvSpPr>
        <p:spPr>
          <a:xfrm>
            <a:off x="1619307" y="4302515"/>
            <a:ext cx="4051622" cy="923330"/>
          </a:xfrm>
          <a:prstGeom prst="rect">
            <a:avLst/>
          </a:prstGeom>
          <a:noFill/>
        </p:spPr>
        <p:txBody>
          <a:bodyPr wrap="none" rtlCol="0">
            <a:spAutoFit/>
          </a:bodyPr>
          <a:lstStyle/>
          <a:p>
            <a:r>
              <a:rPr lang="en-US" dirty="0">
                <a:highlight>
                  <a:srgbClr val="FFFF00"/>
                </a:highlight>
              </a:rPr>
              <a:t>Example: </a:t>
            </a:r>
          </a:p>
          <a:p>
            <a:r>
              <a:rPr lang="en-US" dirty="0">
                <a:highlight>
                  <a:srgbClr val="FFFF00"/>
                </a:highlight>
              </a:rPr>
              <a:t>Translate the following into Chinese:</a:t>
            </a:r>
          </a:p>
          <a:p>
            <a:r>
              <a:rPr lang="en-US" dirty="0">
                <a:highlight>
                  <a:srgbClr val="FFFF00"/>
                </a:highlight>
              </a:rPr>
              <a:t>I love translation.</a:t>
            </a:r>
          </a:p>
        </p:txBody>
      </p:sp>
      <p:sp>
        <p:nvSpPr>
          <p:cNvPr id="6" name="Right Arrow 5">
            <a:extLst>
              <a:ext uri="{FF2B5EF4-FFF2-40B4-BE49-F238E27FC236}">
                <a16:creationId xmlns:a16="http://schemas.microsoft.com/office/drawing/2014/main" id="{7BCE24F4-7BC4-CA72-29DD-4185FE6EAC57}"/>
              </a:ext>
            </a:extLst>
          </p:cNvPr>
          <p:cNvSpPr/>
          <p:nvPr/>
        </p:nvSpPr>
        <p:spPr>
          <a:xfrm>
            <a:off x="4191018" y="3199588"/>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228461E7-3063-C27E-836A-1026B6B17589}"/>
              </a:ext>
            </a:extLst>
          </p:cNvPr>
          <p:cNvSpPr/>
          <p:nvPr/>
        </p:nvSpPr>
        <p:spPr>
          <a:xfrm>
            <a:off x="7644916" y="3199588"/>
            <a:ext cx="588724" cy="50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6BC04046-4362-C834-58AD-82BF099FA7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95673" y="2794721"/>
            <a:ext cx="1989291" cy="1318348"/>
          </a:xfrm>
          <a:prstGeom prst="rect">
            <a:avLst/>
          </a:prstGeom>
        </p:spPr>
      </p:pic>
      <p:sp>
        <p:nvSpPr>
          <p:cNvPr id="10" name="TextBox 9">
            <a:extLst>
              <a:ext uri="{FF2B5EF4-FFF2-40B4-BE49-F238E27FC236}">
                <a16:creationId xmlns:a16="http://schemas.microsoft.com/office/drawing/2014/main" id="{AAA2266E-F553-D4E5-18DA-BCE4EDE49A0C}"/>
              </a:ext>
            </a:extLst>
          </p:cNvPr>
          <p:cNvSpPr txBox="1"/>
          <p:nvPr/>
        </p:nvSpPr>
        <p:spPr>
          <a:xfrm>
            <a:off x="5220057" y="2204714"/>
            <a:ext cx="2140522" cy="646331"/>
          </a:xfrm>
          <a:prstGeom prst="rect">
            <a:avLst/>
          </a:prstGeom>
          <a:noFill/>
        </p:spPr>
        <p:txBody>
          <a:bodyPr wrap="none" rtlCol="0">
            <a:spAutoFit/>
          </a:bodyPr>
          <a:lstStyle/>
          <a:p>
            <a:pPr algn="ctr"/>
            <a:r>
              <a:rPr lang="en-US" dirty="0"/>
              <a:t>More parameters</a:t>
            </a:r>
          </a:p>
          <a:p>
            <a:pPr algn="ctr"/>
            <a:r>
              <a:rPr lang="en-US" dirty="0"/>
              <a:t>More training data</a:t>
            </a:r>
          </a:p>
        </p:txBody>
      </p:sp>
      <p:sp>
        <p:nvSpPr>
          <p:cNvPr id="9" name="TextBox 8">
            <a:extLst>
              <a:ext uri="{FF2B5EF4-FFF2-40B4-BE49-F238E27FC236}">
                <a16:creationId xmlns:a16="http://schemas.microsoft.com/office/drawing/2014/main" id="{C74AC368-C96A-6A8B-996B-AEECC3FD5D29}"/>
              </a:ext>
            </a:extLst>
          </p:cNvPr>
          <p:cNvSpPr txBox="1"/>
          <p:nvPr/>
        </p:nvSpPr>
        <p:spPr>
          <a:xfrm>
            <a:off x="2234879" y="3890162"/>
            <a:ext cx="2286588" cy="369332"/>
          </a:xfrm>
          <a:prstGeom prst="rect">
            <a:avLst/>
          </a:prstGeom>
          <a:noFill/>
        </p:spPr>
        <p:txBody>
          <a:bodyPr wrap="none" rtlCol="0">
            <a:spAutoFit/>
          </a:bodyPr>
          <a:lstStyle/>
          <a:p>
            <a:r>
              <a:rPr lang="en-US" dirty="0"/>
              <a:t>Prompt + Input (ST)</a:t>
            </a:r>
          </a:p>
        </p:txBody>
      </p:sp>
      <p:sp>
        <p:nvSpPr>
          <p:cNvPr id="11" name="Bent Up Arrow 10">
            <a:extLst>
              <a:ext uri="{FF2B5EF4-FFF2-40B4-BE49-F238E27FC236}">
                <a16:creationId xmlns:a16="http://schemas.microsoft.com/office/drawing/2014/main" id="{97D9DD94-CAD8-1672-70D0-5C3C57A5B292}"/>
              </a:ext>
            </a:extLst>
          </p:cNvPr>
          <p:cNvSpPr/>
          <p:nvPr/>
        </p:nvSpPr>
        <p:spPr>
          <a:xfrm rot="5400000" flipV="1">
            <a:off x="5570789" y="1739537"/>
            <a:ext cx="1759525" cy="5890479"/>
          </a:xfrm>
          <a:prstGeom prst="bentUpArrow">
            <a:avLst>
              <a:gd name="adj1" fmla="val 14139"/>
              <a:gd name="adj2" fmla="val 15628"/>
              <a:gd name="adj3" fmla="val 252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C16C7FB-C587-D482-9C9C-F4763F75A822}"/>
              </a:ext>
            </a:extLst>
          </p:cNvPr>
          <p:cNvSpPr txBox="1"/>
          <p:nvPr/>
        </p:nvSpPr>
        <p:spPr>
          <a:xfrm>
            <a:off x="5294503" y="3933183"/>
            <a:ext cx="1112805" cy="369332"/>
          </a:xfrm>
          <a:prstGeom prst="rect">
            <a:avLst/>
          </a:prstGeom>
          <a:noFill/>
        </p:spPr>
        <p:txBody>
          <a:bodyPr wrap="none" rtlCol="0">
            <a:spAutoFit/>
          </a:bodyPr>
          <a:lstStyle/>
          <a:p>
            <a:r>
              <a:rPr lang="en-US" dirty="0"/>
              <a:t>Decoder</a:t>
            </a:r>
          </a:p>
        </p:txBody>
      </p:sp>
      <p:sp>
        <p:nvSpPr>
          <p:cNvPr id="13" name="Footer Placeholder 12">
            <a:extLst>
              <a:ext uri="{FF2B5EF4-FFF2-40B4-BE49-F238E27FC236}">
                <a16:creationId xmlns:a16="http://schemas.microsoft.com/office/drawing/2014/main" id="{D0231D39-4C62-7681-14C4-5E3541F6AFFD}"/>
              </a:ext>
            </a:extLst>
          </p:cNvPr>
          <p:cNvSpPr>
            <a:spLocks noGrp="1"/>
          </p:cNvSpPr>
          <p:nvPr>
            <p:ph type="ftr" sz="quarter" idx="11"/>
          </p:nvPr>
        </p:nvSpPr>
        <p:spPr/>
        <p:txBody>
          <a:bodyPr/>
          <a:lstStyle/>
          <a:p>
            <a:r>
              <a:rPr lang="en-US"/>
              <a:t>Artificial Intelligence and Financial Translation (Sai-cheong Siu, September 2023)</a:t>
            </a:r>
          </a:p>
        </p:txBody>
      </p:sp>
    </p:spTree>
    <p:extLst>
      <p:ext uri="{BB962C8B-B14F-4D97-AF65-F5344CB8AC3E}">
        <p14:creationId xmlns:p14="http://schemas.microsoft.com/office/powerpoint/2010/main" val="195609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animBg="1"/>
      <p:bldP spid="7" grpId="0" animBg="1"/>
      <p:bldP spid="10" grpId="0"/>
      <p:bldP spid="9" grpId="0"/>
      <p:bldP spid="11" grpId="0" animBg="1"/>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8AD272-8777-4657-CBAB-E5D8F46DA6DD}"/>
              </a:ext>
            </a:extLst>
          </p:cNvPr>
          <p:cNvSpPr>
            <a:spLocks noGrp="1"/>
          </p:cNvSpPr>
          <p:nvPr>
            <p:ph type="title"/>
          </p:nvPr>
        </p:nvSpPr>
        <p:spPr>
          <a:xfrm>
            <a:off x="565150" y="2485898"/>
            <a:ext cx="3608387" cy="3395472"/>
          </a:xfrm>
        </p:spPr>
        <p:txBody>
          <a:bodyPr anchor="b">
            <a:normAutofit/>
          </a:bodyPr>
          <a:lstStyle/>
          <a:p>
            <a:r>
              <a:rPr lang="en-US"/>
              <a:t>Role of financial translation in HK’s economy</a:t>
            </a:r>
            <a:endParaRPr lang="en-US" dirty="0"/>
          </a:p>
        </p:txBody>
      </p:sp>
      <p:grpSp>
        <p:nvGrpSpPr>
          <p:cNvPr id="11" name="Group 10">
            <a:extLst>
              <a:ext uri="{FF2B5EF4-FFF2-40B4-BE49-F238E27FC236}">
                <a16:creationId xmlns:a16="http://schemas.microsoft.com/office/drawing/2014/main" id="{05ADD15B-C747-D340-BF8A-A1DD2A6A9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22" name="Freeform 53">
              <a:extLst>
                <a:ext uri="{FF2B5EF4-FFF2-40B4-BE49-F238E27FC236}">
                  <a16:creationId xmlns:a16="http://schemas.microsoft.com/office/drawing/2014/main" id="{0B0B662E-0152-FD4E-B468-3F3593C15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55">
              <a:extLst>
                <a:ext uri="{FF2B5EF4-FFF2-40B4-BE49-F238E27FC236}">
                  <a16:creationId xmlns:a16="http://schemas.microsoft.com/office/drawing/2014/main" id="{81BFFC99-6B9D-F240-BD39-160F4C5735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57">
              <a:extLst>
                <a:ext uri="{FF2B5EF4-FFF2-40B4-BE49-F238E27FC236}">
                  <a16:creationId xmlns:a16="http://schemas.microsoft.com/office/drawing/2014/main" id="{4DC6AEB9-EEFF-D243-AEE2-42D0F9E53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58">
              <a:extLst>
                <a:ext uri="{FF2B5EF4-FFF2-40B4-BE49-F238E27FC236}">
                  <a16:creationId xmlns:a16="http://schemas.microsoft.com/office/drawing/2014/main" id="{D89DA958-651D-0049-A549-A9D22E494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6" name="Straight Connector 16">
            <a:extLst>
              <a:ext uri="{FF2B5EF4-FFF2-40B4-BE49-F238E27FC236}">
                <a16:creationId xmlns:a16="http://schemas.microsoft.com/office/drawing/2014/main" id="{1FE039F1-6D47-C642-B506-452A83B0A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9690D97-8AE8-7D6F-CA4D-334D961D9D39}"/>
              </a:ext>
            </a:extLst>
          </p:cNvPr>
          <p:cNvGraphicFramePr>
            <a:graphicFrameLocks noGrp="1"/>
          </p:cNvGraphicFramePr>
          <p:nvPr>
            <p:ph idx="1"/>
            <p:extLst>
              <p:ext uri="{D42A27DB-BD31-4B8C-83A1-F6EECF244321}">
                <p14:modId xmlns:p14="http://schemas.microsoft.com/office/powerpoint/2010/main" val="2599830920"/>
              </p:ext>
            </p:extLst>
          </p:nvPr>
        </p:nvGraphicFramePr>
        <p:xfrm>
          <a:off x="5280578" y="1159633"/>
          <a:ext cx="6316267" cy="50771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1F7167BA-9D98-2062-6092-19F26C5B4EF1}"/>
              </a:ext>
            </a:extLst>
          </p:cNvPr>
          <p:cNvSpPr txBox="1"/>
          <p:nvPr/>
        </p:nvSpPr>
        <p:spPr>
          <a:xfrm>
            <a:off x="5388624" y="614595"/>
            <a:ext cx="6100174" cy="757130"/>
          </a:xfrm>
          <a:prstGeom prst="rect">
            <a:avLst/>
          </a:prstGeom>
          <a:noFill/>
          <a:ln>
            <a:solidFill>
              <a:schemeClr val="accent1"/>
            </a:solidFill>
          </a:ln>
        </p:spPr>
        <p:txBody>
          <a:bodyPr wrap="square">
            <a:spAutoFit/>
          </a:bodyPr>
          <a:lstStyle/>
          <a:p>
            <a:pPr marL="0" lvl="0" indent="0" algn="ctr" defTabSz="488950">
              <a:lnSpc>
                <a:spcPct val="90000"/>
              </a:lnSpc>
              <a:spcBef>
                <a:spcPct val="0"/>
              </a:spcBef>
              <a:spcAft>
                <a:spcPct val="35000"/>
              </a:spcAft>
              <a:buNone/>
            </a:pPr>
            <a:r>
              <a:rPr lang="en-US" sz="2400" b="0" i="0" kern="1200" dirty="0"/>
              <a:t>Financial translation is integral to multiple sectors in HK’s vibrant economy.</a:t>
            </a:r>
            <a:endParaRPr lang="en-US" sz="2400" kern="1200" dirty="0"/>
          </a:p>
        </p:txBody>
      </p:sp>
      <p:sp>
        <p:nvSpPr>
          <p:cNvPr id="3" name="Footer Placeholder 2">
            <a:extLst>
              <a:ext uri="{FF2B5EF4-FFF2-40B4-BE49-F238E27FC236}">
                <a16:creationId xmlns:a16="http://schemas.microsoft.com/office/drawing/2014/main" id="{4B7F5277-3C0E-74EB-53B6-EE5A0C18D8BF}"/>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261341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77B986EB-84FA-42F8-A2D1-B44712E1552C}"/>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4AC7EBE9-D0AF-4A84-B387-E204B0DBC99F}"/>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dgm id="{70751239-55F6-442E-B9B2-FDC08C7BF17B}"/>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11DCC96F-7863-47DD-94D8-A376C40B21A4}"/>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9CAB697E-D01C-465E-BD66-4B8B65C3E278}"/>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E6CF23F6-B3B6-482E-AB95-7FF780BE06EE}"/>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graphicEl>
                                              <a:dgm id="{C06EB0DC-08D7-40DA-A1B1-1AC985624D07}"/>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graphicEl>
                                              <a:dgm id="{B5291AAA-D88F-4F87-844D-5D2C20DCA1E1}"/>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graphicEl>
                                              <a:dgm id="{9253902B-BA50-4328-8249-C9F4AC654BAF}"/>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graphicEl>
                                              <a:dgm id="{CE055CB9-1FD7-4763-A609-56FFFF806A0A}"/>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graphicEl>
                                              <a:dgm id="{1F8ACE63-F2F0-4C20-94BE-108D57F83443}"/>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graphicEl>
                                              <a:dgm id="{82794E6C-0B82-4E78-B675-0305804D819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8407D-CA01-F618-DD51-E1AE9BF4EAA3}"/>
              </a:ext>
            </a:extLst>
          </p:cNvPr>
          <p:cNvSpPr>
            <a:spLocks noGrp="1"/>
          </p:cNvSpPr>
          <p:nvPr>
            <p:ph type="title"/>
          </p:nvPr>
        </p:nvSpPr>
        <p:spPr>
          <a:xfrm>
            <a:off x="517869" y="978408"/>
            <a:ext cx="11233863" cy="4870457"/>
          </a:xfrm>
        </p:spPr>
        <p:txBody>
          <a:bodyPr>
            <a:normAutofit/>
          </a:bodyPr>
          <a:lstStyle/>
          <a:p>
            <a:r>
              <a:rPr lang="en-US" dirty="0"/>
              <a:t>Decoder-based LLMs like </a:t>
            </a:r>
            <a:r>
              <a:rPr lang="en-US" dirty="0" err="1"/>
              <a:t>ChatGPT</a:t>
            </a:r>
            <a:endParaRPr lang="en-US" dirty="0"/>
          </a:p>
        </p:txBody>
      </p:sp>
      <p:sp>
        <p:nvSpPr>
          <p:cNvPr id="26" name="Rectangle 25">
            <a:extLst>
              <a:ext uri="{FF2B5EF4-FFF2-40B4-BE49-F238E27FC236}">
                <a16:creationId xmlns:a16="http://schemas.microsoft.com/office/drawing/2014/main" id="{FA589E60-75AC-285E-BD0D-7F0763559AA0}"/>
              </a:ext>
            </a:extLst>
          </p:cNvPr>
          <p:cNvSpPr/>
          <p:nvPr/>
        </p:nvSpPr>
        <p:spPr>
          <a:xfrm>
            <a:off x="4166054" y="2941031"/>
            <a:ext cx="1290180" cy="9895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ea typeface="Microsoft JhengHei" panose="020B0604030504040204" pitchFamily="34" charset="-120"/>
              </a:rPr>
              <a:t>Decoder</a:t>
            </a:r>
          </a:p>
        </p:txBody>
      </p:sp>
      <p:sp>
        <p:nvSpPr>
          <p:cNvPr id="27" name="Rectangle 26">
            <a:extLst>
              <a:ext uri="{FF2B5EF4-FFF2-40B4-BE49-F238E27FC236}">
                <a16:creationId xmlns:a16="http://schemas.microsoft.com/office/drawing/2014/main" id="{A4232937-9DB5-369A-BD83-92AF94A44979}"/>
              </a:ext>
            </a:extLst>
          </p:cNvPr>
          <p:cNvSpPr/>
          <p:nvPr/>
        </p:nvSpPr>
        <p:spPr>
          <a:xfrm>
            <a:off x="6375330" y="2941031"/>
            <a:ext cx="1824623" cy="9895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ea typeface="Microsoft JhengHei" panose="020B0604030504040204" pitchFamily="34" charset="-120"/>
              </a:rPr>
              <a:t>Internal representation (TT)</a:t>
            </a:r>
          </a:p>
        </p:txBody>
      </p:sp>
      <p:sp>
        <p:nvSpPr>
          <p:cNvPr id="28" name="Rectangle 27">
            <a:extLst>
              <a:ext uri="{FF2B5EF4-FFF2-40B4-BE49-F238E27FC236}">
                <a16:creationId xmlns:a16="http://schemas.microsoft.com/office/drawing/2014/main" id="{B55F0876-52F1-9861-DA4E-E5BBEA9D95B1}"/>
              </a:ext>
            </a:extLst>
          </p:cNvPr>
          <p:cNvSpPr/>
          <p:nvPr/>
        </p:nvSpPr>
        <p:spPr>
          <a:xfrm>
            <a:off x="9042591" y="2941031"/>
            <a:ext cx="2167389" cy="9895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ea typeface="Microsoft JhengHei" panose="020B0604030504040204" pitchFamily="34" charset="-120"/>
              </a:rPr>
              <a:t>Next token</a:t>
            </a:r>
          </a:p>
        </p:txBody>
      </p:sp>
      <p:sp>
        <p:nvSpPr>
          <p:cNvPr id="29" name="Rectangle 28">
            <a:extLst>
              <a:ext uri="{FF2B5EF4-FFF2-40B4-BE49-F238E27FC236}">
                <a16:creationId xmlns:a16="http://schemas.microsoft.com/office/drawing/2014/main" id="{95F72B3A-9C7A-7503-AD10-7151E86F6A01}"/>
              </a:ext>
            </a:extLst>
          </p:cNvPr>
          <p:cNvSpPr/>
          <p:nvPr/>
        </p:nvSpPr>
        <p:spPr>
          <a:xfrm>
            <a:off x="774867" y="2925417"/>
            <a:ext cx="2472090" cy="9895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dirty="0">
                <a:ea typeface="Microsoft JhengHei" panose="020B0604030504040204" pitchFamily="34" charset="-120"/>
              </a:rPr>
              <a:t>Prompt + Input</a:t>
            </a:r>
            <a:endParaRPr lang="en-HK" altLang="zh-CN" sz="2400" dirty="0">
              <a:ea typeface="Microsoft JhengHei" panose="020B0604030504040204" pitchFamily="34" charset="-120"/>
            </a:endParaRPr>
          </a:p>
        </p:txBody>
      </p:sp>
      <p:sp>
        <p:nvSpPr>
          <p:cNvPr id="30" name="Right Arrow 29">
            <a:extLst>
              <a:ext uri="{FF2B5EF4-FFF2-40B4-BE49-F238E27FC236}">
                <a16:creationId xmlns:a16="http://schemas.microsoft.com/office/drawing/2014/main" id="{7F8A11E7-006F-1999-6ACB-53E4A22418F4}"/>
              </a:ext>
            </a:extLst>
          </p:cNvPr>
          <p:cNvSpPr/>
          <p:nvPr/>
        </p:nvSpPr>
        <p:spPr>
          <a:xfrm>
            <a:off x="3449457" y="3218148"/>
            <a:ext cx="501041"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ea typeface="Microsoft JhengHei" panose="020B0604030504040204" pitchFamily="34" charset="-120"/>
            </a:endParaRPr>
          </a:p>
        </p:txBody>
      </p:sp>
      <p:sp>
        <p:nvSpPr>
          <p:cNvPr id="31" name="Right Arrow 30">
            <a:extLst>
              <a:ext uri="{FF2B5EF4-FFF2-40B4-BE49-F238E27FC236}">
                <a16:creationId xmlns:a16="http://schemas.microsoft.com/office/drawing/2014/main" id="{51D37D03-028C-07B3-18F8-793DFBEABBDB}"/>
              </a:ext>
            </a:extLst>
          </p:cNvPr>
          <p:cNvSpPr/>
          <p:nvPr/>
        </p:nvSpPr>
        <p:spPr>
          <a:xfrm>
            <a:off x="5671790" y="3200989"/>
            <a:ext cx="501041"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ea typeface="Microsoft JhengHei" panose="020B0604030504040204" pitchFamily="34" charset="-120"/>
            </a:endParaRPr>
          </a:p>
        </p:txBody>
      </p:sp>
      <p:sp>
        <p:nvSpPr>
          <p:cNvPr id="32" name="Right Arrow 31">
            <a:extLst>
              <a:ext uri="{FF2B5EF4-FFF2-40B4-BE49-F238E27FC236}">
                <a16:creationId xmlns:a16="http://schemas.microsoft.com/office/drawing/2014/main" id="{8BE28524-34F9-9755-F67C-7EA6C47480A7}"/>
              </a:ext>
            </a:extLst>
          </p:cNvPr>
          <p:cNvSpPr/>
          <p:nvPr/>
        </p:nvSpPr>
        <p:spPr>
          <a:xfrm>
            <a:off x="8402452" y="3200989"/>
            <a:ext cx="501041"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ea typeface="Microsoft JhengHei" panose="020B0604030504040204" pitchFamily="34" charset="-120"/>
            </a:endParaRPr>
          </a:p>
        </p:txBody>
      </p:sp>
      <p:sp>
        <p:nvSpPr>
          <p:cNvPr id="33" name="Rectangle 32">
            <a:extLst>
              <a:ext uri="{FF2B5EF4-FFF2-40B4-BE49-F238E27FC236}">
                <a16:creationId xmlns:a16="http://schemas.microsoft.com/office/drawing/2014/main" id="{4963D544-CD33-AA42-D9FF-08DAF222935B}"/>
              </a:ext>
            </a:extLst>
          </p:cNvPr>
          <p:cNvSpPr/>
          <p:nvPr/>
        </p:nvSpPr>
        <p:spPr>
          <a:xfrm>
            <a:off x="9042591" y="4741632"/>
            <a:ext cx="2167389" cy="5010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ea typeface="Microsoft JhengHei" panose="020B0604030504040204" pitchFamily="34" charset="-120"/>
              </a:rPr>
              <a:t>Output</a:t>
            </a:r>
          </a:p>
        </p:txBody>
      </p:sp>
      <p:sp>
        <p:nvSpPr>
          <p:cNvPr id="34" name="Right Arrow 33">
            <a:extLst>
              <a:ext uri="{FF2B5EF4-FFF2-40B4-BE49-F238E27FC236}">
                <a16:creationId xmlns:a16="http://schemas.microsoft.com/office/drawing/2014/main" id="{AE7C0AC2-63E3-66AE-3EC0-FF4E04711AFA}"/>
              </a:ext>
            </a:extLst>
          </p:cNvPr>
          <p:cNvSpPr/>
          <p:nvPr/>
        </p:nvSpPr>
        <p:spPr>
          <a:xfrm rot="5400000">
            <a:off x="9979041" y="4070444"/>
            <a:ext cx="501041"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ea typeface="Microsoft JhengHei" panose="020B0604030504040204" pitchFamily="34" charset="-120"/>
            </a:endParaRPr>
          </a:p>
        </p:txBody>
      </p:sp>
      <p:sp>
        <p:nvSpPr>
          <p:cNvPr id="35" name="Bent Up Arrow 34">
            <a:extLst>
              <a:ext uri="{FF2B5EF4-FFF2-40B4-BE49-F238E27FC236}">
                <a16:creationId xmlns:a16="http://schemas.microsoft.com/office/drawing/2014/main" id="{4B5A911D-F9E7-08D9-BF01-D4D8223DA5D1}"/>
              </a:ext>
            </a:extLst>
          </p:cNvPr>
          <p:cNvSpPr/>
          <p:nvPr/>
        </p:nvSpPr>
        <p:spPr>
          <a:xfrm flipH="1">
            <a:off x="1825184" y="3887330"/>
            <a:ext cx="8115301" cy="705740"/>
          </a:xfrm>
          <a:prstGeom prst="bentUpArrow">
            <a:avLst>
              <a:gd name="adj1" fmla="val 25000"/>
              <a:gd name="adj2" fmla="val 25000"/>
              <a:gd name="adj3"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CA46A2A-DAF6-2264-1BB8-07971C18B083}"/>
                  </a:ext>
                </a:extLst>
              </p:cNvPr>
              <p:cNvSpPr txBox="1"/>
              <p:nvPr/>
            </p:nvSpPr>
            <p:spPr>
              <a:xfrm>
                <a:off x="635721" y="2902828"/>
                <a:ext cx="12901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ea typeface="Cambria Math" panose="02040503050406030204" pitchFamily="18" charset="0"/>
                        </a:rPr>
                        <m:t>𝒎</m:t>
                      </m:r>
                      <m:r>
                        <a:rPr lang="en-US" sz="1800" i="1">
                          <a:latin typeface="Cambria Math" panose="02040503050406030204" pitchFamily="18" charset="0"/>
                          <a:ea typeface="Cambria Math" panose="02040503050406030204" pitchFamily="18" charset="0"/>
                        </a:rPr>
                        <m:t>,</m:t>
                      </m:r>
                      <m:sSub>
                        <m:sSubPr>
                          <m:ctrlPr>
                            <a:rPr lang="en-US" sz="1800" b="1" i="1">
                              <a:latin typeface="Cambria Math" panose="02040503050406030204" pitchFamily="18" charset="0"/>
                              <a:ea typeface="Cambria Math" panose="02040503050406030204" pitchFamily="18" charset="0"/>
                            </a:rPr>
                          </m:ctrlPr>
                        </m:sSubPr>
                        <m:e>
                          <m:r>
                            <a:rPr lang="en-US" sz="1800" b="1" i="1" smtClean="0">
                              <a:latin typeface="Cambria Math" panose="02040503050406030204" pitchFamily="18" charset="0"/>
                              <a:ea typeface="Cambria Math" panose="02040503050406030204" pitchFamily="18" charset="0"/>
                            </a:rPr>
                            <m:t>𝒙</m:t>
                          </m:r>
                          <m:r>
                            <a:rPr lang="en-US" sz="1800" b="1" i="1" smtClean="0">
                              <a:latin typeface="Cambria Math" panose="02040503050406030204" pitchFamily="18" charset="0"/>
                              <a:ea typeface="Cambria Math" panose="02040503050406030204" pitchFamily="18" charset="0"/>
                            </a:rPr>
                            <m:t>,</m:t>
                          </m:r>
                          <m:r>
                            <a:rPr lang="en-US" sz="1800" b="1" i="1">
                              <a:latin typeface="Cambria Math" panose="02040503050406030204" pitchFamily="18" charset="0"/>
                              <a:ea typeface="Cambria Math" panose="02040503050406030204" pitchFamily="18" charset="0"/>
                            </a:rPr>
                            <m:t>𝒚</m:t>
                          </m:r>
                        </m:e>
                        <m:sub>
                          <m:r>
                            <a:rPr lang="en-US" sz="1800" b="1" i="1">
                              <a:latin typeface="Cambria Math" panose="02040503050406030204" pitchFamily="18" charset="0"/>
                              <a:ea typeface="Cambria Math" panose="02040503050406030204" pitchFamily="18" charset="0"/>
                            </a:rPr>
                            <m:t>&lt;</m:t>
                          </m:r>
                          <m:r>
                            <a:rPr lang="en-US" sz="1800" b="1" i="1">
                              <a:latin typeface="Cambria Math" panose="02040503050406030204" pitchFamily="18" charset="0"/>
                              <a:ea typeface="Cambria Math" panose="02040503050406030204" pitchFamily="18" charset="0"/>
                            </a:rPr>
                            <m:t>𝒕</m:t>
                          </m:r>
                        </m:sub>
                      </m:sSub>
                    </m:oMath>
                  </m:oMathPara>
                </a14:m>
                <a:endParaRPr lang="en-US" dirty="0"/>
              </a:p>
            </p:txBody>
          </p:sp>
        </mc:Choice>
        <mc:Fallback xmlns="">
          <p:sp>
            <p:nvSpPr>
              <p:cNvPr id="4" name="TextBox 3">
                <a:extLst>
                  <a:ext uri="{FF2B5EF4-FFF2-40B4-BE49-F238E27FC236}">
                    <a16:creationId xmlns:a16="http://schemas.microsoft.com/office/drawing/2014/main" id="{5CA46A2A-DAF6-2264-1BB8-07971C18B083}"/>
                  </a:ext>
                </a:extLst>
              </p:cNvPr>
              <p:cNvSpPr txBox="1">
                <a:spLocks noRot="1" noChangeAspect="1" noMove="1" noResize="1" noEditPoints="1" noAdjustHandles="1" noChangeArrowheads="1" noChangeShapeType="1" noTextEdit="1"/>
              </p:cNvSpPr>
              <p:nvPr/>
            </p:nvSpPr>
            <p:spPr>
              <a:xfrm>
                <a:off x="635721" y="2902828"/>
                <a:ext cx="1290180" cy="369332"/>
              </a:xfrm>
              <a:prstGeom prst="rect">
                <a:avLst/>
              </a:prstGeom>
              <a:blipFill>
                <a:blip r:embed="rId3"/>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CB2033A-819E-A557-6595-80DE652400C8}"/>
                  </a:ext>
                </a:extLst>
              </p:cNvPr>
              <p:cNvSpPr txBox="1"/>
              <p:nvPr/>
            </p:nvSpPr>
            <p:spPr>
              <a:xfrm>
                <a:off x="4152997" y="2902828"/>
                <a:ext cx="3894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𝜑</m:t>
                      </m:r>
                    </m:oMath>
                  </m:oMathPara>
                </a14:m>
                <a:endParaRPr lang="en-US" dirty="0"/>
              </a:p>
            </p:txBody>
          </p:sp>
        </mc:Choice>
        <mc:Fallback xmlns="">
          <p:sp>
            <p:nvSpPr>
              <p:cNvPr id="5" name="TextBox 4">
                <a:extLst>
                  <a:ext uri="{FF2B5EF4-FFF2-40B4-BE49-F238E27FC236}">
                    <a16:creationId xmlns:a16="http://schemas.microsoft.com/office/drawing/2014/main" id="{7CB2033A-819E-A557-6595-80DE652400C8}"/>
                  </a:ext>
                </a:extLst>
              </p:cNvPr>
              <p:cNvSpPr txBox="1">
                <a:spLocks noRot="1" noChangeAspect="1" noMove="1" noResize="1" noEditPoints="1" noAdjustHandles="1" noChangeArrowheads="1" noChangeShapeType="1" noTextEdit="1"/>
              </p:cNvSpPr>
              <p:nvPr/>
            </p:nvSpPr>
            <p:spPr>
              <a:xfrm>
                <a:off x="4152997" y="2902828"/>
                <a:ext cx="389447" cy="369332"/>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8159BF-0C9D-F20F-ADB6-A02089543F00}"/>
                  </a:ext>
                </a:extLst>
              </p:cNvPr>
              <p:cNvSpPr txBox="1"/>
              <p:nvPr/>
            </p:nvSpPr>
            <p:spPr>
              <a:xfrm>
                <a:off x="9042591" y="2891619"/>
                <a:ext cx="50104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ea typeface="Cambria Math" panose="02040503050406030204" pitchFamily="18" charset="0"/>
                            </a:rPr>
                          </m:ctrlPr>
                        </m:sSubPr>
                        <m:e>
                          <m:r>
                            <a:rPr lang="en-US" sz="1800" b="1" i="1" smtClean="0">
                              <a:latin typeface="Cambria Math" panose="02040503050406030204" pitchFamily="18" charset="0"/>
                              <a:ea typeface="Cambria Math" panose="02040503050406030204" pitchFamily="18" charset="0"/>
                            </a:rPr>
                            <m:t>𝒚</m:t>
                          </m:r>
                        </m:e>
                        <m:sub>
                          <m:r>
                            <a:rPr lang="en-US" sz="1800" b="1" i="1" smtClean="0">
                              <a:latin typeface="Cambria Math" panose="02040503050406030204" pitchFamily="18" charset="0"/>
                              <a:ea typeface="Cambria Math" panose="02040503050406030204" pitchFamily="18" charset="0"/>
                            </a:rPr>
                            <m:t>𝒕</m:t>
                          </m:r>
                        </m:sub>
                      </m:sSub>
                    </m:oMath>
                  </m:oMathPara>
                </a14:m>
                <a:endParaRPr lang="en-US" dirty="0"/>
              </a:p>
            </p:txBody>
          </p:sp>
        </mc:Choice>
        <mc:Fallback xmlns="">
          <p:sp>
            <p:nvSpPr>
              <p:cNvPr id="6" name="TextBox 5">
                <a:extLst>
                  <a:ext uri="{FF2B5EF4-FFF2-40B4-BE49-F238E27FC236}">
                    <a16:creationId xmlns:a16="http://schemas.microsoft.com/office/drawing/2014/main" id="{2E8159BF-0C9D-F20F-ADB6-A02089543F00}"/>
                  </a:ext>
                </a:extLst>
              </p:cNvPr>
              <p:cNvSpPr txBox="1">
                <a:spLocks noRot="1" noChangeAspect="1" noMove="1" noResize="1" noEditPoints="1" noAdjustHandles="1" noChangeArrowheads="1" noChangeShapeType="1" noTextEdit="1"/>
              </p:cNvSpPr>
              <p:nvPr/>
            </p:nvSpPr>
            <p:spPr>
              <a:xfrm>
                <a:off x="9042591" y="2891619"/>
                <a:ext cx="501041" cy="369332"/>
              </a:xfrm>
              <a:prstGeom prst="rect">
                <a:avLst/>
              </a:prstGeom>
              <a:blipFill>
                <a:blip r:embed="rId5"/>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FB35938-D2E6-4128-E42A-FD701106D027}"/>
                  </a:ext>
                </a:extLst>
              </p:cNvPr>
              <p:cNvSpPr txBox="1"/>
              <p:nvPr/>
            </p:nvSpPr>
            <p:spPr>
              <a:xfrm>
                <a:off x="9042591" y="4707834"/>
                <a:ext cx="3795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𝒚</m:t>
                      </m:r>
                    </m:oMath>
                  </m:oMathPara>
                </a14:m>
                <a:endParaRPr lang="en-US" dirty="0"/>
              </a:p>
            </p:txBody>
          </p:sp>
        </mc:Choice>
        <mc:Fallback xmlns="">
          <p:sp>
            <p:nvSpPr>
              <p:cNvPr id="7" name="TextBox 6">
                <a:extLst>
                  <a:ext uri="{FF2B5EF4-FFF2-40B4-BE49-F238E27FC236}">
                    <a16:creationId xmlns:a16="http://schemas.microsoft.com/office/drawing/2014/main" id="{CFB35938-D2E6-4128-E42A-FD701106D027}"/>
                  </a:ext>
                </a:extLst>
              </p:cNvPr>
              <p:cNvSpPr txBox="1">
                <a:spLocks noRot="1" noChangeAspect="1" noMove="1" noResize="1" noEditPoints="1" noAdjustHandles="1" noChangeArrowheads="1" noChangeShapeType="1" noTextEdit="1"/>
              </p:cNvSpPr>
              <p:nvPr/>
            </p:nvSpPr>
            <p:spPr>
              <a:xfrm>
                <a:off x="9042591" y="4707834"/>
                <a:ext cx="379530" cy="369332"/>
              </a:xfrm>
              <a:prstGeom prst="rect">
                <a:avLst/>
              </a:prstGeom>
              <a:blipFill>
                <a:blip r:embed="rId6"/>
                <a:stretch>
                  <a:fillRect b="-1000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CD7AEE19-BEBF-31A1-80F0-4A72A1EC7924}"/>
              </a:ext>
            </a:extLst>
          </p:cNvPr>
          <p:cNvSpPr>
            <a:spLocks noGrp="1"/>
          </p:cNvSpPr>
          <p:nvPr>
            <p:ph type="ftr" sz="quarter" idx="11"/>
          </p:nvPr>
        </p:nvSpPr>
        <p:spPr/>
        <p:txBody>
          <a:bodyPr/>
          <a:lstStyle/>
          <a:p>
            <a:r>
              <a:rPr lang="en-US"/>
              <a:t>Artificial Intelligence and Financial Translation (Sai-cheong Siu, September 2023)</a:t>
            </a:r>
          </a:p>
        </p:txBody>
      </p:sp>
    </p:spTree>
    <p:extLst>
      <p:ext uri="{BB962C8B-B14F-4D97-AF65-F5344CB8AC3E}">
        <p14:creationId xmlns:p14="http://schemas.microsoft.com/office/powerpoint/2010/main" val="91903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0" grpId="0" animBg="1"/>
      <p:bldP spid="31" grpId="0" animBg="1"/>
      <p:bldP spid="32" grpId="0" animBg="1"/>
      <p:bldP spid="33" grpId="0" animBg="1"/>
      <p:bldP spid="34" grpId="0" animBg="1"/>
      <p:bldP spid="35" grpId="0" animBg="1"/>
      <p:bldP spid="5" grpId="0"/>
      <p:bldP spid="6" grpId="0"/>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DDC84-7326-58D7-BFFB-46927E05C40D}"/>
              </a:ext>
            </a:extLst>
          </p:cNvPr>
          <p:cNvSpPr>
            <a:spLocks noGrp="1"/>
          </p:cNvSpPr>
          <p:nvPr>
            <p:ph type="title"/>
          </p:nvPr>
        </p:nvSpPr>
        <p:spPr/>
        <p:txBody>
          <a:bodyPr/>
          <a:lstStyle/>
          <a:p>
            <a:r>
              <a:rPr lang="en-US" dirty="0"/>
              <a:t>Formally, we have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560E6C-9AAE-F6F9-0EC2-4D37B03E7930}"/>
                  </a:ext>
                </a:extLst>
              </p:cNvPr>
              <p:cNvSpPr>
                <a:spLocks noGrp="1"/>
              </p:cNvSpPr>
              <p:nvPr>
                <p:ph idx="1"/>
              </p:nvPr>
            </p:nvSpPr>
            <p:spPr/>
            <p:txBody>
              <a:bodyPr/>
              <a:lstStyle/>
              <a:p>
                <a:pPr marL="0" indent="0">
                  <a:buNone/>
                </a:pPr>
                <a:r>
                  <a:rPr lang="en-US" dirty="0"/>
                  <a:t>Neural Machine Translation (encoder and decoder)</a:t>
                </a:r>
              </a:p>
              <a:p>
                <a:pPr marL="0" indent="0" algn="ctr">
                  <a:buNone/>
                </a:pP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𝒚</m:t>
                        </m:r>
                      </m:e>
                      <m:e>
                        <m:r>
                          <a:rPr lang="en-US" sz="2400" b="1" i="1" smtClean="0">
                            <a:latin typeface="Cambria Math" panose="02040503050406030204" pitchFamily="18" charset="0"/>
                          </a:rPr>
                          <m:t>𝒙</m:t>
                        </m:r>
                      </m:e>
                    </m:d>
                    <m:r>
                      <a:rPr lang="en-US" sz="2400" b="1" i="1" smtClean="0">
                        <a:latin typeface="Cambria Math" panose="02040503050406030204" pitchFamily="18" charset="0"/>
                      </a:rPr>
                      <m:t>=</m:t>
                    </m:r>
                  </m:oMath>
                </a14:m>
                <a:r>
                  <a:rPr lang="en-US" sz="2400" dirty="0"/>
                  <a:t> </a:t>
                </a:r>
                <a14:m>
                  <m:oMath xmlns:m="http://schemas.openxmlformats.org/officeDocument/2006/math">
                    <m:nary>
                      <m:naryPr>
                        <m:chr m:val="∏"/>
                        <m:limLoc m:val="subSup"/>
                        <m:ctrlPr>
                          <a:rPr lang="en-US" sz="2400" i="1">
                            <a:latin typeface="Cambria Math" panose="02040503050406030204" pitchFamily="18" charset="0"/>
                          </a:rPr>
                        </m:ctrlPr>
                      </m:naryPr>
                      <m:sub>
                        <m:r>
                          <m:rPr>
                            <m:brk m:alnAt="25"/>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𝑛</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𝒙</m:t>
                        </m:r>
                        <m:r>
                          <a:rPr lang="en-US" sz="2400" i="1">
                            <a:latin typeface="Cambria Math" panose="02040503050406030204" pitchFamily="18" charset="0"/>
                            <a:ea typeface="Cambria Math" panose="02040503050406030204" pitchFamily="18" charset="0"/>
                          </a:rPr>
                          <m:t>,</m:t>
                        </m:r>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𝒚</m:t>
                            </m:r>
                          </m:e>
                          <m:sub>
                            <m:r>
                              <a:rPr lang="en-US" sz="2400" b="1" i="1">
                                <a:latin typeface="Cambria Math" panose="02040503050406030204" pitchFamily="18" charset="0"/>
                                <a:ea typeface="Cambria Math" panose="02040503050406030204" pitchFamily="18" charset="0"/>
                              </a:rPr>
                              <m:t>&lt;</m:t>
                            </m:r>
                            <m:r>
                              <a:rPr lang="en-US" sz="2400" b="1" i="1">
                                <a:latin typeface="Cambria Math" panose="02040503050406030204" pitchFamily="18" charset="0"/>
                                <a:ea typeface="Cambria Math" panose="02040503050406030204" pitchFamily="18" charset="0"/>
                              </a:rPr>
                              <m:t>𝒕</m:t>
                            </m:r>
                          </m:sub>
                        </m:sSub>
                        <m:r>
                          <a:rPr lang="en-US" sz="2400" i="1">
                            <a:latin typeface="Cambria Math" panose="02040503050406030204" pitchFamily="18" charset="0"/>
                            <a:ea typeface="Cambria Math" panose="02040503050406030204" pitchFamily="18" charset="0"/>
                          </a:rPr>
                          <m:t>)</m:t>
                        </m:r>
                      </m:e>
                    </m:nary>
                  </m:oMath>
                </a14:m>
                <a:endParaRPr lang="en-US" dirty="0"/>
              </a:p>
              <a:p>
                <a:endParaRPr lang="en-US" dirty="0"/>
              </a:p>
              <a:p>
                <a:pPr marL="0" indent="0">
                  <a:buNone/>
                </a:pPr>
                <a:r>
                  <a:rPr lang="en-US" dirty="0"/>
                  <a:t>Decoder-based Large Language Models</a:t>
                </a:r>
              </a:p>
              <a:p>
                <a:pPr marL="0" indent="0" algn="ctr">
                  <a:buNone/>
                </a:pP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𝒚</m:t>
                        </m:r>
                      </m:e>
                      <m:e>
                        <m:r>
                          <a:rPr lang="en-US" sz="2400" b="1" i="1" smtClean="0">
                            <a:latin typeface="Cambria Math" panose="02040503050406030204" pitchFamily="18" charset="0"/>
                            <a:ea typeface="Cambria Math" panose="02040503050406030204" pitchFamily="18" charset="0"/>
                          </a:rPr>
                          <m:t>𝒎</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𝒙</m:t>
                        </m:r>
                      </m:e>
                    </m:d>
                    <m:r>
                      <a:rPr lang="en-US" sz="2400" b="1" i="1" smtClean="0">
                        <a:latin typeface="Cambria Math" panose="02040503050406030204" pitchFamily="18" charset="0"/>
                      </a:rPr>
                      <m:t>=</m:t>
                    </m:r>
                  </m:oMath>
                </a14:m>
                <a:r>
                  <a:rPr lang="en-US" sz="2400" dirty="0"/>
                  <a:t> </a:t>
                </a:r>
                <a14:m>
                  <m:oMath xmlns:m="http://schemas.openxmlformats.org/officeDocument/2006/math">
                    <m:nary>
                      <m:naryPr>
                        <m:chr m:val="∏"/>
                        <m:limLoc m:val="subSup"/>
                        <m:ctrlPr>
                          <a:rPr lang="en-US" sz="2400" i="1">
                            <a:latin typeface="Cambria Math" panose="02040503050406030204" pitchFamily="18" charset="0"/>
                          </a:rPr>
                        </m:ctrlPr>
                      </m:naryPr>
                      <m:sub>
                        <m:r>
                          <m:rPr>
                            <m:brk m:alnAt="25"/>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𝑛</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𝒎</m:t>
                        </m:r>
                        <m:r>
                          <a:rPr lang="en-US" sz="2400" i="1">
                            <a:latin typeface="Cambria Math" panose="02040503050406030204" pitchFamily="18" charset="0"/>
                            <a:ea typeface="Cambria Math" panose="02040503050406030204" pitchFamily="18" charset="0"/>
                          </a:rPr>
                          <m:t>,</m:t>
                        </m:r>
                        <m:sSub>
                          <m:sSubPr>
                            <m:ctrlPr>
                              <a:rPr lang="en-US" sz="2400" b="1" i="1">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𝒙</m:t>
                            </m:r>
                            <m:r>
                              <a:rPr lang="en-US" sz="2400" b="1"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𝒚</m:t>
                            </m:r>
                          </m:e>
                          <m:sub>
                            <m:r>
                              <a:rPr lang="en-US" sz="2400" b="1" i="1">
                                <a:latin typeface="Cambria Math" panose="02040503050406030204" pitchFamily="18" charset="0"/>
                                <a:ea typeface="Cambria Math" panose="02040503050406030204" pitchFamily="18" charset="0"/>
                              </a:rPr>
                              <m:t>&lt;</m:t>
                            </m:r>
                            <m:r>
                              <a:rPr lang="en-US" sz="2400" b="1" i="1">
                                <a:latin typeface="Cambria Math" panose="02040503050406030204" pitchFamily="18" charset="0"/>
                                <a:ea typeface="Cambria Math" panose="02040503050406030204" pitchFamily="18" charset="0"/>
                              </a:rPr>
                              <m:t>𝒕</m:t>
                            </m:r>
                          </m:sub>
                        </m:sSub>
                        <m:r>
                          <a:rPr lang="en-US" sz="2400" i="1">
                            <a:latin typeface="Cambria Math" panose="02040503050406030204" pitchFamily="18" charset="0"/>
                            <a:ea typeface="Cambria Math" panose="02040503050406030204" pitchFamily="18" charset="0"/>
                          </a:rPr>
                          <m:t>)</m:t>
                        </m:r>
                      </m:e>
                    </m:nary>
                  </m:oMath>
                </a14:m>
                <a:endParaRPr lang="en-US" dirty="0"/>
              </a:p>
            </p:txBody>
          </p:sp>
        </mc:Choice>
        <mc:Fallback xmlns="">
          <p:sp>
            <p:nvSpPr>
              <p:cNvPr id="3" name="Content Placeholder 2">
                <a:extLst>
                  <a:ext uri="{FF2B5EF4-FFF2-40B4-BE49-F238E27FC236}">
                    <a16:creationId xmlns:a16="http://schemas.microsoft.com/office/drawing/2014/main" id="{04560E6C-9AAE-F6F9-0EC2-4D37B03E7930}"/>
                  </a:ext>
                </a:extLst>
              </p:cNvPr>
              <p:cNvSpPr>
                <a:spLocks noGrp="1" noRot="1" noChangeAspect="1" noMove="1" noResize="1" noEditPoints="1" noAdjustHandles="1" noChangeArrowheads="1" noChangeShapeType="1" noTextEdit="1"/>
              </p:cNvSpPr>
              <p:nvPr>
                <p:ph idx="1"/>
              </p:nvPr>
            </p:nvSpPr>
            <p:spPr>
              <a:blipFill>
                <a:blip r:embed="rId2"/>
                <a:stretch>
                  <a:fillRect l="-1382" t="-1053" b="-210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6C3C49F-B497-2769-3C01-D2F1809647D7}"/>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74791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5B1A8-E4B7-9E85-AFA8-8D4AAAC8022D}"/>
              </a:ext>
            </a:extLst>
          </p:cNvPr>
          <p:cNvSpPr>
            <a:spLocks noGrp="1"/>
          </p:cNvSpPr>
          <p:nvPr>
            <p:ph type="title"/>
          </p:nvPr>
        </p:nvSpPr>
        <p:spPr>
          <a:xfrm>
            <a:off x="565150" y="770890"/>
            <a:ext cx="7335835" cy="1268984"/>
          </a:xfrm>
        </p:spPr>
        <p:txBody>
          <a:bodyPr>
            <a:normAutofit/>
          </a:bodyPr>
          <a:lstStyle/>
          <a:p>
            <a:r>
              <a:rPr lang="en-US" dirty="0" err="1"/>
              <a:t>ChatGPT</a:t>
            </a:r>
            <a:r>
              <a:rPr lang="en-US" dirty="0"/>
              <a:t>: An Example</a:t>
            </a:r>
          </a:p>
        </p:txBody>
      </p:sp>
      <p:graphicFrame>
        <p:nvGraphicFramePr>
          <p:cNvPr id="6" name="Content Placeholder 2">
            <a:extLst>
              <a:ext uri="{FF2B5EF4-FFF2-40B4-BE49-F238E27FC236}">
                <a16:creationId xmlns:a16="http://schemas.microsoft.com/office/drawing/2014/main" id="{3E4BA958-A64D-A4D8-384E-61289A2730F8}"/>
              </a:ext>
            </a:extLst>
          </p:cNvPr>
          <p:cNvGraphicFramePr>
            <a:graphicFrameLocks noGrp="1"/>
          </p:cNvGraphicFramePr>
          <p:nvPr>
            <p:ph idx="1"/>
          </p:nvPr>
        </p:nvGraphicFramePr>
        <p:xfrm>
          <a:off x="971106" y="2823146"/>
          <a:ext cx="10249787" cy="3263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442D081-BFA9-2713-F525-D1605F98CE39}"/>
                  </a:ext>
                </a:extLst>
              </p:cNvPr>
              <p:cNvSpPr txBox="1"/>
              <p:nvPr/>
            </p:nvSpPr>
            <p:spPr>
              <a:xfrm>
                <a:off x="3018181" y="2189826"/>
                <a:ext cx="6155635" cy="561564"/>
              </a:xfrm>
              <a:prstGeom prst="rect">
                <a:avLst/>
              </a:prstGeom>
              <a:noFill/>
            </p:spPr>
            <p:txBody>
              <a:bodyPr wrap="square">
                <a:spAutoFit/>
              </a:bodyPr>
              <a:lstStyle/>
              <a:p>
                <a:pPr algn="ctr"/>
                <a14:m>
                  <m:oMath xmlns:m="http://schemas.openxmlformats.org/officeDocument/2006/math">
                    <m:r>
                      <a:rPr lang="en-US" sz="2800" b="0" i="1" smtClean="0">
                        <a:latin typeface="Cambria Math" panose="02040503050406030204" pitchFamily="18" charset="0"/>
                      </a:rPr>
                      <m:t>𝑝</m:t>
                    </m:r>
                    <m:d>
                      <m:dPr>
                        <m:ctrlPr>
                          <a:rPr lang="en-US" sz="2800" b="0" i="1" smtClean="0">
                            <a:latin typeface="Cambria Math" panose="02040503050406030204" pitchFamily="18" charset="0"/>
                          </a:rPr>
                        </m:ctrlPr>
                      </m:dPr>
                      <m:e>
                        <m:r>
                          <a:rPr lang="en-US" sz="2800" b="1" i="1" smtClean="0">
                            <a:latin typeface="Cambria Math" panose="02040503050406030204" pitchFamily="18" charset="0"/>
                          </a:rPr>
                          <m:t>𝒚</m:t>
                        </m:r>
                      </m:e>
                      <m:e>
                        <m:r>
                          <a:rPr lang="en-US" sz="2800" b="1" i="1" smtClean="0">
                            <a:latin typeface="Cambria Math" panose="02040503050406030204" pitchFamily="18" charset="0"/>
                            <a:ea typeface="Cambria Math" panose="02040503050406030204" pitchFamily="18" charset="0"/>
                          </a:rPr>
                          <m:t>𝒎</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𝒙</m:t>
                        </m:r>
                      </m:e>
                    </m:d>
                    <m:r>
                      <a:rPr lang="en-US" sz="2800" b="1" i="1" smtClean="0">
                        <a:latin typeface="Cambria Math" panose="02040503050406030204" pitchFamily="18" charset="0"/>
                      </a:rPr>
                      <m:t>=</m:t>
                    </m:r>
                  </m:oMath>
                </a14:m>
                <a:r>
                  <a:rPr lang="en-US" sz="2800" dirty="0"/>
                  <a:t> </a:t>
                </a:r>
                <a14:m>
                  <m:oMath xmlns:m="http://schemas.openxmlformats.org/officeDocument/2006/math">
                    <m:nary>
                      <m:naryPr>
                        <m:chr m:val="∏"/>
                        <m:limLoc m:val="subSup"/>
                        <m:ctrlPr>
                          <a:rPr lang="en-US" sz="2800" i="1">
                            <a:latin typeface="Cambria Math" panose="02040503050406030204" pitchFamily="18" charset="0"/>
                          </a:rPr>
                        </m:ctrlPr>
                      </m:naryPr>
                      <m:sub>
                        <m:r>
                          <m:rPr>
                            <m:brk m:alnAt="25"/>
                          </m:rPr>
                          <a:rPr lang="en-US" sz="2800" i="1">
                            <a:latin typeface="Cambria Math" panose="02040503050406030204" pitchFamily="18" charset="0"/>
                          </a:rPr>
                          <m:t>𝑡</m:t>
                        </m:r>
                        <m:r>
                          <a:rPr lang="en-US" sz="2800" i="1">
                            <a:latin typeface="Cambria Math" panose="02040503050406030204" pitchFamily="18" charset="0"/>
                          </a:rPr>
                          <m:t>=1</m:t>
                        </m:r>
                      </m:sub>
                      <m:sup>
                        <m:r>
                          <a:rPr lang="en-US" sz="2800" i="1">
                            <a:latin typeface="Cambria Math" panose="02040503050406030204" pitchFamily="18" charset="0"/>
                          </a:rPr>
                          <m:t>𝑛</m:t>
                        </m:r>
                      </m:sup>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highlight>
                                  <a:srgbClr val="FFFF00"/>
                                </a:highlight>
                                <a:latin typeface="Cambria Math" panose="02040503050406030204" pitchFamily="18" charset="0"/>
                                <a:ea typeface="Cambria Math" panose="02040503050406030204" pitchFamily="18" charset="0"/>
                              </a:rPr>
                              <m:t>𝜑</m:t>
                            </m:r>
                          </m:sub>
                        </m:sSub>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𝑦</m:t>
                            </m:r>
                          </m:e>
                          <m:sub>
                            <m:r>
                              <a:rPr lang="en-US" sz="2800" i="1">
                                <a:latin typeface="Cambria Math" panose="02040503050406030204" pitchFamily="18" charset="0"/>
                                <a:ea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𝒎</m:t>
                        </m:r>
                        <m:r>
                          <a:rPr lang="en-US" sz="2800" i="1">
                            <a:latin typeface="Cambria Math" panose="02040503050406030204" pitchFamily="18" charset="0"/>
                            <a:ea typeface="Cambria Math" panose="02040503050406030204" pitchFamily="18" charset="0"/>
                          </a:rPr>
                          <m:t>,</m:t>
                        </m:r>
                        <m:sSub>
                          <m:sSubPr>
                            <m:ctrlPr>
                              <a:rPr lang="en-US" sz="2800" b="1" i="1">
                                <a:latin typeface="Cambria Math" panose="02040503050406030204" pitchFamily="18" charset="0"/>
                                <a:ea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𝒙</m:t>
                            </m:r>
                            <m:r>
                              <a:rPr lang="en-US" sz="2800" b="1" i="1" smtClean="0">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𝒚</m:t>
                            </m:r>
                          </m:e>
                          <m:sub>
                            <m:r>
                              <a:rPr lang="en-US" sz="2800" b="1" i="1">
                                <a:latin typeface="Cambria Math" panose="02040503050406030204" pitchFamily="18" charset="0"/>
                                <a:ea typeface="Cambria Math" panose="02040503050406030204" pitchFamily="18" charset="0"/>
                              </a:rPr>
                              <m:t>&lt;</m:t>
                            </m:r>
                            <m:r>
                              <a:rPr lang="en-US" sz="2800" b="1" i="1">
                                <a:latin typeface="Cambria Math" panose="02040503050406030204" pitchFamily="18" charset="0"/>
                                <a:ea typeface="Cambria Math" panose="02040503050406030204" pitchFamily="18" charset="0"/>
                              </a:rPr>
                              <m:t>𝒕</m:t>
                            </m:r>
                          </m:sub>
                        </m:sSub>
                        <m:r>
                          <a:rPr lang="en-US" sz="2800" i="1">
                            <a:latin typeface="Cambria Math" panose="02040503050406030204" pitchFamily="18" charset="0"/>
                            <a:ea typeface="Cambria Math" panose="02040503050406030204" pitchFamily="18" charset="0"/>
                          </a:rPr>
                          <m:t>)</m:t>
                        </m:r>
                      </m:e>
                    </m:nary>
                  </m:oMath>
                </a14:m>
                <a:endParaRPr lang="en-US" sz="2800" dirty="0"/>
              </a:p>
            </p:txBody>
          </p:sp>
        </mc:Choice>
        <mc:Fallback xmlns="">
          <p:sp>
            <p:nvSpPr>
              <p:cNvPr id="7" name="TextBox 6">
                <a:extLst>
                  <a:ext uri="{FF2B5EF4-FFF2-40B4-BE49-F238E27FC236}">
                    <a16:creationId xmlns:a16="http://schemas.microsoft.com/office/drawing/2014/main" id="{8442D081-BFA9-2713-F525-D1605F98CE39}"/>
                  </a:ext>
                </a:extLst>
              </p:cNvPr>
              <p:cNvSpPr txBox="1">
                <a:spLocks noRot="1" noChangeAspect="1" noMove="1" noResize="1" noEditPoints="1" noAdjustHandles="1" noChangeArrowheads="1" noChangeShapeType="1" noTextEdit="1"/>
              </p:cNvSpPr>
              <p:nvPr/>
            </p:nvSpPr>
            <p:spPr>
              <a:xfrm>
                <a:off x="3018181" y="2189826"/>
                <a:ext cx="6155635" cy="561564"/>
              </a:xfrm>
              <a:prstGeom prst="rect">
                <a:avLst/>
              </a:prstGeom>
              <a:blipFill>
                <a:blip r:embed="rId7"/>
                <a:stretch>
                  <a:fillRect t="-117778" b="-175556"/>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96587D4B-0FB1-6F8C-433D-6E08F38B169E}"/>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124338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4AF40260-1F0C-490A-BB4E-13A3ACC534E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DD9499F1-FE3E-4DF5-B835-D6A4A1241197}"/>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graphicEl>
                                              <a:dgm id="{08809079-C910-49DE-A0BC-47000F0FAF55}"/>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4B7F5793-2CA9-4C8D-82BE-5AEB6460834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70A35BB4-2877-47BA-9807-0E8AB5EF8182}"/>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541E9C82-087E-4C84-BABA-AC04EC4D1A9F}"/>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C916448F-10B4-4CF7-B5E3-C715B78A0063}"/>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FB31EDB5-9C6F-465F-BA70-1FEAA12D7D63}"/>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graphicEl>
                                              <a:dgm id="{F30EE34E-6617-41C5-ACD3-9FD410F7119C}"/>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graphicEl>
                                              <a:dgm id="{75AA3CF1-44B9-4B12-9643-4C98F904ED7C}"/>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graphicEl>
                                              <a:dgm id="{10EF3412-5984-42C7-B430-B0E6326E7370}"/>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graphicEl>
                                              <a:dgm id="{9214BBA1-40A0-49AB-B657-A6A224E502A4}"/>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graphicEl>
                                              <a:dgm id="{DBBBE7D3-94F8-4858-9981-90117EEE12E2}"/>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graphicEl>
                                              <a:dgm id="{8B881B44-1E90-4A4E-BFC4-4712B3A19974}"/>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graphicEl>
                                              <a:dgm id="{60731E20-60B3-411A-BA3B-60A810275A7E}"/>
                                            </p:graphic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graphicEl>
                                              <a:dgm id="{505D4FEC-53E4-453F-807A-4B97FE5EE484}"/>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graphicEl>
                                              <a:dgm id="{202722BA-84FF-4EC2-9C21-A5E8C034CAD9}"/>
                                            </p:graphic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graphicEl>
                                              <a:dgm id="{2559D95C-2488-43DE-B9A3-5DC000D9E42F}"/>
                                            </p:graphic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
                                            <p:graphicEl>
                                              <a:dgm id="{347B85DF-AF3F-447B-BD16-95B987E3EA40}"/>
                                            </p:graphic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graphicEl>
                                              <a:dgm id="{95B483A2-47C8-4DF7-A933-3021C9F3E748}"/>
                                            </p:graphic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
                                            <p:graphicEl>
                                              <a:dgm id="{9755171B-DF39-460B-A7AA-23AACD6C9F2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1C4C71-C993-893E-F294-930ED6FAFC8C}"/>
              </a:ext>
            </a:extLst>
          </p:cNvPr>
          <p:cNvSpPr>
            <a:spLocks noGrp="1"/>
          </p:cNvSpPr>
          <p:nvPr>
            <p:ph type="title"/>
          </p:nvPr>
        </p:nvSpPr>
        <p:spPr>
          <a:xfrm>
            <a:off x="565150" y="770890"/>
            <a:ext cx="6400999" cy="1268984"/>
          </a:xfrm>
        </p:spPr>
        <p:txBody>
          <a:bodyPr>
            <a:normAutofit/>
          </a:bodyPr>
          <a:lstStyle/>
          <a:p>
            <a:r>
              <a:rPr lang="en-US" dirty="0"/>
              <a:t>Read More</a:t>
            </a:r>
          </a:p>
        </p:txBody>
      </p:sp>
      <p:sp>
        <p:nvSpPr>
          <p:cNvPr id="3" name="Content Placeholder 2">
            <a:extLst>
              <a:ext uri="{FF2B5EF4-FFF2-40B4-BE49-F238E27FC236}">
                <a16:creationId xmlns:a16="http://schemas.microsoft.com/office/drawing/2014/main" id="{56E5C975-1054-F3F3-0775-6CBA23368AE8}"/>
              </a:ext>
            </a:extLst>
          </p:cNvPr>
          <p:cNvSpPr>
            <a:spLocks noGrp="1"/>
          </p:cNvSpPr>
          <p:nvPr>
            <p:ph idx="1"/>
          </p:nvPr>
        </p:nvSpPr>
        <p:spPr>
          <a:xfrm>
            <a:off x="565150" y="2160016"/>
            <a:ext cx="6400999" cy="3601212"/>
          </a:xfrm>
        </p:spPr>
        <p:txBody>
          <a:bodyPr>
            <a:normAutofit/>
          </a:bodyPr>
          <a:lstStyle/>
          <a:p>
            <a:pPr marL="0" indent="0">
              <a:lnSpc>
                <a:spcPct val="90000"/>
              </a:lnSpc>
              <a:buNone/>
            </a:pPr>
            <a:r>
              <a:rPr lang="en-US" sz="1900" b="1"/>
              <a:t>“</a:t>
            </a:r>
            <a:r>
              <a:rPr lang="en-US" sz="1900" b="1" err="1"/>
              <a:t>ChatGPT</a:t>
            </a:r>
            <a:r>
              <a:rPr lang="en-US" sz="1900" b="1"/>
              <a:t> and GPT-4 for Professional Translators: Exploring the Potential of Large Language Models in Translation”</a:t>
            </a:r>
            <a:r>
              <a:rPr lang="en-US" sz="1900"/>
              <a:t> (Siu 2023a) [</a:t>
            </a:r>
            <a:r>
              <a:rPr lang="en-US" sz="1900">
                <a:hlinkClick r:id="rId2"/>
              </a:rPr>
              <a:t>Link</a:t>
            </a:r>
            <a:r>
              <a:rPr lang="en-US" sz="1900"/>
              <a:t>]</a:t>
            </a:r>
          </a:p>
          <a:p>
            <a:pPr marL="342900" indent="-342900">
              <a:lnSpc>
                <a:spcPct val="90000"/>
              </a:lnSpc>
              <a:buFont typeface="Arial" panose="020B0604020202020204" pitchFamily="34" charset="0"/>
              <a:buChar char="•"/>
            </a:pPr>
            <a:r>
              <a:rPr lang="en-US" sz="1900"/>
              <a:t>An Overview of </a:t>
            </a:r>
            <a:r>
              <a:rPr lang="en-US" sz="1900" err="1"/>
              <a:t>ChatGPT</a:t>
            </a:r>
            <a:r>
              <a:rPr lang="en-US" sz="1900"/>
              <a:t> and its Predecessors</a:t>
            </a:r>
          </a:p>
          <a:p>
            <a:pPr marL="342900" indent="-342900">
              <a:lnSpc>
                <a:spcPct val="90000"/>
              </a:lnSpc>
              <a:buFont typeface="Arial" panose="020B0604020202020204" pitchFamily="34" charset="0"/>
              <a:buChar char="•"/>
            </a:pPr>
            <a:r>
              <a:rPr lang="en-US" sz="1900" err="1"/>
              <a:t>ChatGPT</a:t>
            </a:r>
            <a:r>
              <a:rPr lang="en-US" sz="1900"/>
              <a:t> as a Tool for Translators: Exploring Use Cases</a:t>
            </a:r>
          </a:p>
          <a:p>
            <a:pPr marL="342900" indent="-342900">
              <a:lnSpc>
                <a:spcPct val="90000"/>
              </a:lnSpc>
              <a:buFont typeface="Arial" panose="020B0604020202020204" pitchFamily="34" charset="0"/>
              <a:buChar char="•"/>
            </a:pPr>
            <a:r>
              <a:rPr lang="en-US" sz="1900"/>
              <a:t>Strengths and Limitations of </a:t>
            </a:r>
            <a:r>
              <a:rPr lang="en-US" sz="1900" err="1"/>
              <a:t>ChatGPT</a:t>
            </a:r>
            <a:r>
              <a:rPr lang="en-US" sz="1900"/>
              <a:t> in the Context of Translation</a:t>
            </a:r>
          </a:p>
          <a:p>
            <a:pPr marL="342900" indent="-342900">
              <a:lnSpc>
                <a:spcPct val="90000"/>
              </a:lnSpc>
              <a:buFont typeface="Arial" panose="020B0604020202020204" pitchFamily="34" charset="0"/>
              <a:buChar char="•"/>
            </a:pPr>
            <a:r>
              <a:rPr lang="en-US" sz="1900"/>
              <a:t>Impacts of </a:t>
            </a:r>
            <a:r>
              <a:rPr lang="en-US" sz="1900" err="1"/>
              <a:t>ChatGPT</a:t>
            </a:r>
            <a:r>
              <a:rPr lang="en-US" sz="1900"/>
              <a:t> on Translators and Language Professionals</a:t>
            </a:r>
          </a:p>
          <a:p>
            <a:pPr marL="342900" indent="-342900">
              <a:lnSpc>
                <a:spcPct val="90000"/>
              </a:lnSpc>
              <a:buFont typeface="Arial" panose="020B0604020202020204" pitchFamily="34" charset="0"/>
              <a:buChar char="•"/>
            </a:pPr>
            <a:r>
              <a:rPr lang="en-US" sz="1900"/>
              <a:t>The Future of </a:t>
            </a:r>
            <a:r>
              <a:rPr lang="en-US" sz="1900" err="1"/>
              <a:t>ChatGPT</a:t>
            </a:r>
            <a:r>
              <a:rPr lang="en-US" sz="1900"/>
              <a:t> as a Translation Tool</a:t>
            </a:r>
          </a:p>
        </p:txBody>
      </p:sp>
      <p:grpSp>
        <p:nvGrpSpPr>
          <p:cNvPr id="12" name="Group 11">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3"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8" name="Straight Connector 17">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437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Qr code&#10;&#10;Description automatically generated">
            <a:extLst>
              <a:ext uri="{FF2B5EF4-FFF2-40B4-BE49-F238E27FC236}">
                <a16:creationId xmlns:a16="http://schemas.microsoft.com/office/drawing/2014/main" id="{59010B76-FB35-8233-3824-3C4C3BE200CA}"/>
              </a:ext>
            </a:extLst>
          </p:cNvPr>
          <p:cNvPicPr>
            <a:picLocks noChangeAspect="1"/>
          </p:cNvPicPr>
          <p:nvPr/>
        </p:nvPicPr>
        <p:blipFill>
          <a:blip r:embed="rId3"/>
          <a:stretch>
            <a:fillRect/>
          </a:stretch>
        </p:blipFill>
        <p:spPr>
          <a:xfrm>
            <a:off x="7534656" y="1423446"/>
            <a:ext cx="4002456" cy="4002456"/>
          </a:xfrm>
          <a:prstGeom prst="rect">
            <a:avLst/>
          </a:prstGeom>
        </p:spPr>
      </p:pic>
      <p:sp>
        <p:nvSpPr>
          <p:cNvPr id="4" name="Footer Placeholder 3">
            <a:extLst>
              <a:ext uri="{FF2B5EF4-FFF2-40B4-BE49-F238E27FC236}">
                <a16:creationId xmlns:a16="http://schemas.microsoft.com/office/drawing/2014/main" id="{7D290175-A8C7-E1EB-19ED-DF23DCF64107}"/>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15303465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1C4C71-C993-893E-F294-930ED6FAFC8C}"/>
              </a:ext>
            </a:extLst>
          </p:cNvPr>
          <p:cNvSpPr>
            <a:spLocks noGrp="1"/>
          </p:cNvSpPr>
          <p:nvPr>
            <p:ph type="title"/>
          </p:nvPr>
        </p:nvSpPr>
        <p:spPr>
          <a:xfrm>
            <a:off x="565150" y="770890"/>
            <a:ext cx="6400999" cy="1268984"/>
          </a:xfrm>
        </p:spPr>
        <p:txBody>
          <a:bodyPr>
            <a:normAutofit/>
          </a:bodyPr>
          <a:lstStyle/>
          <a:p>
            <a:r>
              <a:rPr lang="en-US" dirty="0"/>
              <a:t>Read More</a:t>
            </a:r>
          </a:p>
        </p:txBody>
      </p:sp>
      <p:sp>
        <p:nvSpPr>
          <p:cNvPr id="3" name="Content Placeholder 2">
            <a:extLst>
              <a:ext uri="{FF2B5EF4-FFF2-40B4-BE49-F238E27FC236}">
                <a16:creationId xmlns:a16="http://schemas.microsoft.com/office/drawing/2014/main" id="{56E5C975-1054-F3F3-0775-6CBA23368AE8}"/>
              </a:ext>
            </a:extLst>
          </p:cNvPr>
          <p:cNvSpPr>
            <a:spLocks noGrp="1"/>
          </p:cNvSpPr>
          <p:nvPr>
            <p:ph idx="1"/>
          </p:nvPr>
        </p:nvSpPr>
        <p:spPr>
          <a:xfrm>
            <a:off x="565150" y="2160016"/>
            <a:ext cx="6400999" cy="3601212"/>
          </a:xfrm>
        </p:spPr>
        <p:txBody>
          <a:bodyPr>
            <a:normAutofit/>
          </a:bodyPr>
          <a:lstStyle/>
          <a:p>
            <a:pPr marL="0" indent="0">
              <a:lnSpc>
                <a:spcPct val="90000"/>
              </a:lnSpc>
              <a:buNone/>
            </a:pPr>
            <a:r>
              <a:rPr lang="en-US" sz="1700" b="1"/>
              <a:t>“Deep Learning and Translation Technology” </a:t>
            </a:r>
            <a:r>
              <a:rPr lang="en-US" sz="1700"/>
              <a:t>- see Chapter 47, </a:t>
            </a:r>
            <a:r>
              <a:rPr lang="en-US" sz="1700" i="1"/>
              <a:t>Routledge Encyclopedia of Translation Technology</a:t>
            </a:r>
            <a:r>
              <a:rPr lang="en-US" sz="1700"/>
              <a:t> (2nd Edition) (Siu 2023b)</a:t>
            </a:r>
          </a:p>
          <a:p>
            <a:pPr marL="342900" indent="-342900">
              <a:lnSpc>
                <a:spcPct val="90000"/>
              </a:lnSpc>
              <a:buFont typeface="Arial" panose="020B0604020202020204" pitchFamily="34" charset="0"/>
              <a:buChar char="•"/>
            </a:pPr>
            <a:r>
              <a:rPr lang="en-US" sz="1700"/>
              <a:t>An Introduction to Deep Learning</a:t>
            </a:r>
          </a:p>
          <a:p>
            <a:pPr marL="342900" indent="-342900">
              <a:lnSpc>
                <a:spcPct val="90000"/>
              </a:lnSpc>
              <a:buFont typeface="Arial" panose="020B0604020202020204" pitchFamily="34" charset="0"/>
              <a:buChar char="•"/>
            </a:pPr>
            <a:r>
              <a:rPr lang="en-US" sz="1700"/>
              <a:t>Main Tasks of Deep Learning</a:t>
            </a:r>
          </a:p>
          <a:p>
            <a:pPr marL="342900" indent="-342900">
              <a:lnSpc>
                <a:spcPct val="90000"/>
              </a:lnSpc>
              <a:buFont typeface="Arial" panose="020B0604020202020204" pitchFamily="34" charset="0"/>
              <a:buChar char="•"/>
            </a:pPr>
            <a:r>
              <a:rPr lang="en-US" sz="1700"/>
              <a:t>An Overview of Neural Machine Translation</a:t>
            </a:r>
          </a:p>
          <a:p>
            <a:pPr marL="342900" indent="-342900">
              <a:lnSpc>
                <a:spcPct val="90000"/>
              </a:lnSpc>
              <a:buFont typeface="Arial" panose="020B0604020202020204" pitchFamily="34" charset="0"/>
              <a:buChar char="•"/>
            </a:pPr>
            <a:r>
              <a:rPr lang="en-US" sz="1700"/>
              <a:t>Recurrent Neural Networks for Translation</a:t>
            </a:r>
          </a:p>
          <a:p>
            <a:pPr marL="342900" indent="-342900">
              <a:lnSpc>
                <a:spcPct val="90000"/>
              </a:lnSpc>
              <a:buFont typeface="Arial" panose="020B0604020202020204" pitchFamily="34" charset="0"/>
              <a:buChar char="•"/>
            </a:pPr>
            <a:r>
              <a:rPr lang="en-US" sz="1700"/>
              <a:t>Convolutional Neural Networks for Translation</a:t>
            </a:r>
          </a:p>
          <a:p>
            <a:pPr marL="342900" indent="-342900">
              <a:lnSpc>
                <a:spcPct val="90000"/>
              </a:lnSpc>
              <a:buFont typeface="Arial" panose="020B0604020202020204" pitchFamily="34" charset="0"/>
              <a:buChar char="•"/>
            </a:pPr>
            <a:r>
              <a:rPr lang="en-US" sz="1700"/>
              <a:t>Self-attention Neural Networks for Translation</a:t>
            </a:r>
          </a:p>
          <a:p>
            <a:pPr marL="342900" indent="-342900">
              <a:lnSpc>
                <a:spcPct val="90000"/>
              </a:lnSpc>
              <a:buFont typeface="Arial" panose="020B0604020202020204" pitchFamily="34" charset="0"/>
              <a:buChar char="•"/>
            </a:pPr>
            <a:r>
              <a:rPr lang="en-US" sz="1700"/>
              <a:t>Deep Learning for Other Translation-related Applications</a:t>
            </a:r>
          </a:p>
          <a:p>
            <a:pPr marL="342900" indent="-342900">
              <a:lnSpc>
                <a:spcPct val="90000"/>
              </a:lnSpc>
              <a:buFont typeface="Arial" panose="020B0604020202020204" pitchFamily="34" charset="0"/>
              <a:buChar char="•"/>
            </a:pPr>
            <a:r>
              <a:rPr lang="en-US" sz="1700"/>
              <a:t>Other Noteworthy Trends</a:t>
            </a:r>
          </a:p>
        </p:txBody>
      </p:sp>
      <p:grpSp>
        <p:nvGrpSpPr>
          <p:cNvPr id="12" name="Group 11">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3"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8" name="Straight Connector 17">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437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Qr code&#10;&#10;Description automatically generated">
            <a:extLst>
              <a:ext uri="{FF2B5EF4-FFF2-40B4-BE49-F238E27FC236}">
                <a16:creationId xmlns:a16="http://schemas.microsoft.com/office/drawing/2014/main" id="{2A556A37-8EC6-59A3-6714-C5A1DC5D56A8}"/>
              </a:ext>
            </a:extLst>
          </p:cNvPr>
          <p:cNvPicPr>
            <a:picLocks noChangeAspect="1"/>
          </p:cNvPicPr>
          <p:nvPr/>
        </p:nvPicPr>
        <p:blipFill>
          <a:blip r:embed="rId2"/>
          <a:stretch>
            <a:fillRect/>
          </a:stretch>
        </p:blipFill>
        <p:spPr>
          <a:xfrm>
            <a:off x="7534656" y="1423446"/>
            <a:ext cx="4002456" cy="4002456"/>
          </a:xfrm>
          <a:prstGeom prst="rect">
            <a:avLst/>
          </a:prstGeom>
        </p:spPr>
      </p:pic>
      <p:sp>
        <p:nvSpPr>
          <p:cNvPr id="4" name="Footer Placeholder 3">
            <a:extLst>
              <a:ext uri="{FF2B5EF4-FFF2-40B4-BE49-F238E27FC236}">
                <a16:creationId xmlns:a16="http://schemas.microsoft.com/office/drawing/2014/main" id="{A24C805E-CBE8-379B-F07C-F66DD266F8A2}"/>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20972319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C4C71-C993-893E-F294-930ED6FAFC8C}"/>
              </a:ext>
            </a:extLst>
          </p:cNvPr>
          <p:cNvSpPr>
            <a:spLocks noGrp="1"/>
          </p:cNvSpPr>
          <p:nvPr>
            <p:ph type="title"/>
          </p:nvPr>
        </p:nvSpPr>
        <p:spPr>
          <a:xfrm>
            <a:off x="565150" y="770890"/>
            <a:ext cx="6400999" cy="1268984"/>
          </a:xfrm>
        </p:spPr>
        <p:txBody>
          <a:bodyPr>
            <a:normAutofit/>
          </a:bodyPr>
          <a:lstStyle/>
          <a:p>
            <a:r>
              <a:rPr lang="en-US" dirty="0"/>
              <a:t>Read More</a:t>
            </a:r>
          </a:p>
        </p:txBody>
      </p:sp>
      <p:sp>
        <p:nvSpPr>
          <p:cNvPr id="3" name="Content Placeholder 2">
            <a:extLst>
              <a:ext uri="{FF2B5EF4-FFF2-40B4-BE49-F238E27FC236}">
                <a16:creationId xmlns:a16="http://schemas.microsoft.com/office/drawing/2014/main" id="{56E5C975-1054-F3F3-0775-6CBA23368AE8}"/>
              </a:ext>
            </a:extLst>
          </p:cNvPr>
          <p:cNvSpPr>
            <a:spLocks noGrp="1"/>
          </p:cNvSpPr>
          <p:nvPr>
            <p:ph idx="1"/>
          </p:nvPr>
        </p:nvSpPr>
        <p:spPr>
          <a:xfrm>
            <a:off x="565150" y="2160016"/>
            <a:ext cx="6400999" cy="3601212"/>
          </a:xfrm>
        </p:spPr>
        <p:txBody>
          <a:bodyPr>
            <a:normAutofit/>
          </a:bodyPr>
          <a:lstStyle/>
          <a:p>
            <a:pPr marL="0" indent="0">
              <a:lnSpc>
                <a:spcPct val="90000"/>
              </a:lnSpc>
              <a:buNone/>
            </a:pPr>
            <a:r>
              <a:rPr lang="en-US" sz="2000" b="1" dirty="0"/>
              <a:t>“</a:t>
            </a:r>
            <a:r>
              <a:rPr lang="en-US" sz="2000" b="1" dirty="0" err="1"/>
              <a:t>Revolutionising</a:t>
            </a:r>
            <a:r>
              <a:rPr lang="en-US" sz="2000" b="1" dirty="0"/>
              <a:t> Translation with AI: Unravelling Neural Machine Translation and Generative Pre-trained Large Language Models” </a:t>
            </a:r>
            <a:r>
              <a:rPr lang="en-US" sz="2000" dirty="0"/>
              <a:t>(Siu 2023c) [</a:t>
            </a:r>
            <a:r>
              <a:rPr lang="en-US" sz="2000" dirty="0">
                <a:hlinkClick r:id="rId2"/>
              </a:rPr>
              <a:t>Link</a:t>
            </a:r>
            <a:r>
              <a:rPr lang="en-US" sz="2000" dirty="0"/>
              <a:t>]</a:t>
            </a:r>
          </a:p>
          <a:p>
            <a:pPr marL="342900" indent="-342900">
              <a:lnSpc>
                <a:spcPct val="90000"/>
              </a:lnSpc>
              <a:buFont typeface="Arial" panose="020B0604020202020204" pitchFamily="34" charset="0"/>
              <a:buChar char="•"/>
            </a:pPr>
            <a:r>
              <a:rPr lang="en-US" sz="2000" dirty="0"/>
              <a:t>An Overview of Deep Learning</a:t>
            </a:r>
          </a:p>
          <a:p>
            <a:pPr marL="342900" indent="-342900">
              <a:lnSpc>
                <a:spcPct val="90000"/>
              </a:lnSpc>
              <a:buFont typeface="Arial" panose="020B0604020202020204" pitchFamily="34" charset="0"/>
              <a:buChar char="•"/>
            </a:pPr>
            <a:r>
              <a:rPr lang="en-US" sz="2000" dirty="0"/>
              <a:t>The Transformer Model Explained</a:t>
            </a:r>
          </a:p>
          <a:p>
            <a:pPr marL="342900" indent="-342900">
              <a:lnSpc>
                <a:spcPct val="90000"/>
              </a:lnSpc>
              <a:buFont typeface="Arial" panose="020B0604020202020204" pitchFamily="34" charset="0"/>
              <a:buChar char="•"/>
            </a:pPr>
            <a:r>
              <a:rPr lang="en-US" sz="2000" dirty="0"/>
              <a:t>AI for Translation: NMT and Generative Pre-trained</a:t>
            </a:r>
          </a:p>
          <a:p>
            <a:pPr marL="342900" indent="-342900">
              <a:lnSpc>
                <a:spcPct val="90000"/>
              </a:lnSpc>
              <a:buFont typeface="Arial" panose="020B0604020202020204" pitchFamily="34" charset="0"/>
              <a:buChar char="•"/>
            </a:pPr>
            <a:r>
              <a:rPr lang="en-US" sz="2000" dirty="0"/>
              <a:t>Strengths and Limitations of NMT and LLMs</a:t>
            </a:r>
          </a:p>
          <a:p>
            <a:pPr marL="342900" indent="-342900">
              <a:lnSpc>
                <a:spcPct val="90000"/>
              </a:lnSpc>
              <a:buFont typeface="Arial" panose="020B0604020202020204" pitchFamily="34" charset="0"/>
              <a:buChar char="•"/>
            </a:pPr>
            <a:r>
              <a:rPr lang="en-US" sz="2000" dirty="0"/>
              <a:t>Recommendations for Translation Educators</a:t>
            </a:r>
          </a:p>
          <a:p>
            <a:pPr marL="342900" indent="-342900">
              <a:lnSpc>
                <a:spcPct val="90000"/>
              </a:lnSpc>
              <a:buFont typeface="Arial" panose="020B0604020202020204" pitchFamily="34" charset="0"/>
              <a:buChar char="•"/>
            </a:pPr>
            <a:r>
              <a:rPr lang="en-US" sz="2000" dirty="0"/>
              <a:t>Recommendations for Developers</a:t>
            </a:r>
          </a:p>
        </p:txBody>
      </p:sp>
      <p:sp>
        <p:nvSpPr>
          <p:cNvPr id="4" name="Footer Placeholder 3">
            <a:extLst>
              <a:ext uri="{FF2B5EF4-FFF2-40B4-BE49-F238E27FC236}">
                <a16:creationId xmlns:a16="http://schemas.microsoft.com/office/drawing/2014/main" id="{C58ED91A-3466-8C0A-EB5C-720FAD5D4FA1}"/>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pic>
        <p:nvPicPr>
          <p:cNvPr id="7" name="Picture 6" descr="A qr code with a logo&#10;&#10;Description automatically generated">
            <a:extLst>
              <a:ext uri="{FF2B5EF4-FFF2-40B4-BE49-F238E27FC236}">
                <a16:creationId xmlns:a16="http://schemas.microsoft.com/office/drawing/2014/main" id="{77D87A89-362A-B4A0-9937-EB728264ED54}"/>
              </a:ext>
            </a:extLst>
          </p:cNvPr>
          <p:cNvPicPr>
            <a:picLocks noChangeAspect="1"/>
          </p:cNvPicPr>
          <p:nvPr/>
        </p:nvPicPr>
        <p:blipFill>
          <a:blip r:embed="rId3"/>
          <a:stretch>
            <a:fillRect/>
          </a:stretch>
        </p:blipFill>
        <p:spPr>
          <a:xfrm>
            <a:off x="6966149" y="1877822"/>
            <a:ext cx="4165600" cy="4165600"/>
          </a:xfrm>
          <a:prstGeom prst="rect">
            <a:avLst/>
          </a:prstGeom>
        </p:spPr>
      </p:pic>
    </p:spTree>
    <p:extLst>
      <p:ext uri="{BB962C8B-B14F-4D97-AF65-F5344CB8AC3E}">
        <p14:creationId xmlns:p14="http://schemas.microsoft.com/office/powerpoint/2010/main" val="33605285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9" name="Oval 8">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Oval 16">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Oval 22">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4" name="Straight Connector 33">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6" name="Rectangle 35">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55350B-990C-A05E-0DB4-D0E4526B8692}"/>
              </a:ext>
            </a:extLst>
          </p:cNvPr>
          <p:cNvSpPr>
            <a:spLocks noGrp="1"/>
          </p:cNvSpPr>
          <p:nvPr>
            <p:ph type="title"/>
          </p:nvPr>
        </p:nvSpPr>
        <p:spPr>
          <a:xfrm>
            <a:off x="565150" y="768334"/>
            <a:ext cx="5066001" cy="2866405"/>
          </a:xfrm>
        </p:spPr>
        <p:txBody>
          <a:bodyPr vert="horz" lIns="91440" tIns="45720" rIns="91440" bIns="45720" rtlCol="0" anchor="t">
            <a:normAutofit/>
          </a:bodyPr>
          <a:lstStyle/>
          <a:p>
            <a:r>
              <a:rPr lang="en-US" sz="6000"/>
              <a:t>Thank you!</a:t>
            </a:r>
          </a:p>
        </p:txBody>
      </p:sp>
      <p:sp>
        <p:nvSpPr>
          <p:cNvPr id="3" name="Content Placeholder 2">
            <a:extLst>
              <a:ext uri="{FF2B5EF4-FFF2-40B4-BE49-F238E27FC236}">
                <a16:creationId xmlns:a16="http://schemas.microsoft.com/office/drawing/2014/main" id="{95EE082A-8017-D115-4B51-8499B1F9BA94}"/>
              </a:ext>
            </a:extLst>
          </p:cNvPr>
          <p:cNvSpPr>
            <a:spLocks noGrp="1"/>
          </p:cNvSpPr>
          <p:nvPr>
            <p:ph idx="1"/>
          </p:nvPr>
        </p:nvSpPr>
        <p:spPr>
          <a:xfrm>
            <a:off x="565150" y="4283239"/>
            <a:ext cx="5066001" cy="1475177"/>
          </a:xfrm>
        </p:spPr>
        <p:txBody>
          <a:bodyPr vert="horz" lIns="91440" tIns="45720" rIns="91440" bIns="45720" rtlCol="0" anchor="b">
            <a:normAutofit/>
          </a:bodyPr>
          <a:lstStyle/>
          <a:p>
            <a:pPr marL="0" indent="0">
              <a:buNone/>
            </a:pPr>
            <a:r>
              <a:rPr lang="en-US" sz="2000" dirty="0">
                <a:hlinkClick r:id="rId2"/>
              </a:rPr>
              <a:t>scsiu@hsu.edu.hk</a:t>
            </a:r>
            <a:endParaRPr lang="en-US" sz="2000" dirty="0"/>
          </a:p>
          <a:p>
            <a:pPr marL="0" indent="0">
              <a:buNone/>
            </a:pPr>
            <a:r>
              <a:rPr lang="en-US" sz="2000" dirty="0">
                <a:hlinkClick r:id="rId3"/>
              </a:rPr>
              <a:t>siusaicheong@gmail.com</a:t>
            </a:r>
            <a:endParaRPr lang="en-US" sz="2000" dirty="0"/>
          </a:p>
        </p:txBody>
      </p:sp>
      <p:cxnSp>
        <p:nvCxnSpPr>
          <p:cNvPr id="38" name="Straight Connector 37">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A6B8E30F-B99D-4646-9EF5-E88231291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41" name="Oval 40">
              <a:extLst>
                <a:ext uri="{FF2B5EF4-FFF2-40B4-BE49-F238E27FC236}">
                  <a16:creationId xmlns:a16="http://schemas.microsoft.com/office/drawing/2014/main" id="{A1C049F8-6165-664F-BADB-1D3E160D8B60}"/>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35">
              <a:extLst>
                <a:ext uri="{FF2B5EF4-FFF2-40B4-BE49-F238E27FC236}">
                  <a16:creationId xmlns:a16="http://schemas.microsoft.com/office/drawing/2014/main" id="{2E4AA6C4-5F76-644E-AC9E-49DAAAE1A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36">
              <a:extLst>
                <a:ext uri="{FF2B5EF4-FFF2-40B4-BE49-F238E27FC236}">
                  <a16:creationId xmlns:a16="http://schemas.microsoft.com/office/drawing/2014/main" id="{D0F1BCD1-5174-9442-BC14-098FC8F28B1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Oval 43">
              <a:extLst>
                <a:ext uri="{FF2B5EF4-FFF2-40B4-BE49-F238E27FC236}">
                  <a16:creationId xmlns:a16="http://schemas.microsoft.com/office/drawing/2014/main" id="{7C38B8C2-7FF9-B545-9383-9D2F10BD0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3FAB827-9785-0646-88AC-6BAB2FF0FC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5964466-BB35-554E-96AB-6C03B2912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65">
              <a:extLst>
                <a:ext uri="{FF2B5EF4-FFF2-40B4-BE49-F238E27FC236}">
                  <a16:creationId xmlns:a16="http://schemas.microsoft.com/office/drawing/2014/main" id="{581755C1-0C03-D548-A87C-5D91A00D8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66">
              <a:extLst>
                <a:ext uri="{FF2B5EF4-FFF2-40B4-BE49-F238E27FC236}">
                  <a16:creationId xmlns:a16="http://schemas.microsoft.com/office/drawing/2014/main" id="{9CE6EA07-B7C1-7E40-B170-85C1AE7CD13C}"/>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Oval 48">
              <a:extLst>
                <a:ext uri="{FF2B5EF4-FFF2-40B4-BE49-F238E27FC236}">
                  <a16:creationId xmlns:a16="http://schemas.microsoft.com/office/drawing/2014/main" id="{482C64DB-7165-BA4D-B240-B831F7326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185AC8F-33E2-6F45-BB99-45AB0771E2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FE600A1-9FA9-7D44-B151-6D85236CA5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B8B046A-AEB0-9A43-97BF-9D01EFB101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71">
              <a:extLst>
                <a:ext uri="{FF2B5EF4-FFF2-40B4-BE49-F238E27FC236}">
                  <a16:creationId xmlns:a16="http://schemas.microsoft.com/office/drawing/2014/main" id="{793800D8-E4A7-D744-AA8A-394F662113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72">
              <a:extLst>
                <a:ext uri="{FF2B5EF4-FFF2-40B4-BE49-F238E27FC236}">
                  <a16:creationId xmlns:a16="http://schemas.microsoft.com/office/drawing/2014/main" id="{8FAF8097-8120-3F48-B883-BACD6450D13B}"/>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Oval 54">
              <a:extLst>
                <a:ext uri="{FF2B5EF4-FFF2-40B4-BE49-F238E27FC236}">
                  <a16:creationId xmlns:a16="http://schemas.microsoft.com/office/drawing/2014/main" id="{E2640769-9D0C-714C-B41F-F0AF3CB0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AC7D7C4-C7E0-BE49-B797-AB72BC541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C127D504-2340-9144-A0C0-BC4BBEA09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76">
              <a:extLst>
                <a:ext uri="{FF2B5EF4-FFF2-40B4-BE49-F238E27FC236}">
                  <a16:creationId xmlns:a16="http://schemas.microsoft.com/office/drawing/2014/main" id="{8266C3BD-4E61-0646-9AA7-5CB786EC27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77">
              <a:extLst>
                <a:ext uri="{FF2B5EF4-FFF2-40B4-BE49-F238E27FC236}">
                  <a16:creationId xmlns:a16="http://schemas.microsoft.com/office/drawing/2014/main" id="{8AEAEE9B-E0B2-D14E-87FD-388F8C496A74}"/>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78">
              <a:extLst>
                <a:ext uri="{FF2B5EF4-FFF2-40B4-BE49-F238E27FC236}">
                  <a16:creationId xmlns:a16="http://schemas.microsoft.com/office/drawing/2014/main" id="{1E54CFED-A4D5-7C47-AB58-4F813D231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79">
              <a:extLst>
                <a:ext uri="{FF2B5EF4-FFF2-40B4-BE49-F238E27FC236}">
                  <a16:creationId xmlns:a16="http://schemas.microsoft.com/office/drawing/2014/main" id="{FF46DF3B-97DE-804E-9D8F-E9A00C5953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80">
              <a:extLst>
                <a:ext uri="{FF2B5EF4-FFF2-40B4-BE49-F238E27FC236}">
                  <a16:creationId xmlns:a16="http://schemas.microsoft.com/office/drawing/2014/main" id="{44486747-B3FE-184E-912A-43A38A3AC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81">
              <a:extLst>
                <a:ext uri="{FF2B5EF4-FFF2-40B4-BE49-F238E27FC236}">
                  <a16:creationId xmlns:a16="http://schemas.microsoft.com/office/drawing/2014/main" id="{CB033255-FCDE-3345-AD92-D9BC51A26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82">
              <a:extLst>
                <a:ext uri="{FF2B5EF4-FFF2-40B4-BE49-F238E27FC236}">
                  <a16:creationId xmlns:a16="http://schemas.microsoft.com/office/drawing/2014/main" id="{97033299-E214-9A47-95E6-703624E27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Footer Placeholder 3">
            <a:extLst>
              <a:ext uri="{FF2B5EF4-FFF2-40B4-BE49-F238E27FC236}">
                <a16:creationId xmlns:a16="http://schemas.microsoft.com/office/drawing/2014/main" id="{4DB6AD24-5131-EA5E-6D8C-6D94B28BC6F6}"/>
              </a:ext>
            </a:extLst>
          </p:cNvPr>
          <p:cNvSpPr>
            <a:spLocks noGrp="1"/>
          </p:cNvSpPr>
          <p:nvPr>
            <p:ph type="ftr" sz="quarter" idx="11"/>
          </p:nvPr>
        </p:nvSpPr>
        <p:spPr/>
        <p:txBody>
          <a:bodyPr/>
          <a:lstStyle/>
          <a:p>
            <a:r>
              <a:rPr lang="en-US"/>
              <a:t>Artificial Intelligence and Financial Translation (Sai-cheong Siu, September 2023)</a:t>
            </a:r>
            <a:endParaRPr lang="en-US" dirty="0"/>
          </a:p>
        </p:txBody>
      </p:sp>
    </p:spTree>
    <p:extLst>
      <p:ext uri="{BB962C8B-B14F-4D97-AF65-F5344CB8AC3E}">
        <p14:creationId xmlns:p14="http://schemas.microsoft.com/office/powerpoint/2010/main" val="1332947950"/>
      </p:ext>
    </p:extLst>
  </p:cSld>
  <p:clrMapOvr>
    <a:masterClrMapping/>
  </p:clrMapOvr>
</p:sld>
</file>

<file path=ppt/theme/theme1.xml><?xml version="1.0" encoding="utf-8"?>
<a:theme xmlns:a="http://schemas.openxmlformats.org/drawingml/2006/main" name="PunchcardVTI">
  <a:themeElements>
    <a:clrScheme name="AnalogousFromRegularSeedLeftStep">
      <a:dk1>
        <a:srgbClr val="000000"/>
      </a:dk1>
      <a:lt1>
        <a:srgbClr val="FFFFFF"/>
      </a:lt1>
      <a:dk2>
        <a:srgbClr val="1B2B31"/>
      </a:dk2>
      <a:lt2>
        <a:srgbClr val="F2F3F0"/>
      </a:lt2>
      <a:accent1>
        <a:srgbClr val="894DC3"/>
      </a:accent1>
      <a:accent2>
        <a:srgbClr val="5147B6"/>
      </a:accent2>
      <a:accent3>
        <a:srgbClr val="4D73C3"/>
      </a:accent3>
      <a:accent4>
        <a:srgbClr val="3B93B1"/>
      </a:accent4>
      <a:accent5>
        <a:srgbClr val="4BBFAD"/>
      </a:accent5>
      <a:accent6>
        <a:srgbClr val="3BB16D"/>
      </a:accent6>
      <a:hlink>
        <a:srgbClr val="659933"/>
      </a:hlink>
      <a:folHlink>
        <a:srgbClr val="7F7F7F"/>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3129</TotalTime>
  <Words>5897</Words>
  <Application>Microsoft Macintosh PowerPoint</Application>
  <PresentationFormat>Widescreen</PresentationFormat>
  <Paragraphs>749</Paragraphs>
  <Slides>96</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96</vt:i4>
      </vt:variant>
    </vt:vector>
  </HeadingPairs>
  <TitlesOfParts>
    <vt:vector size="105" baseType="lpstr">
      <vt:lpstr>Microsoft JhengHei</vt:lpstr>
      <vt:lpstr>Microsoft JhengHei UI</vt:lpstr>
      <vt:lpstr>Arial</vt:lpstr>
      <vt:lpstr>Calibri</vt:lpstr>
      <vt:lpstr>Cambria Math</vt:lpstr>
      <vt:lpstr>Neue Haas Grotesk Text Pro</vt:lpstr>
      <vt:lpstr>Roboto</vt:lpstr>
      <vt:lpstr>Times New Roman</vt:lpstr>
      <vt:lpstr>PunchcardVTI</vt:lpstr>
      <vt:lpstr>Artificial Intelligence and Financial Translation</vt:lpstr>
      <vt:lpstr>Artificial intelligence (AI) is everywhere!</vt:lpstr>
      <vt:lpstr>AI can also enhance translation technology and professional translation.</vt:lpstr>
      <vt:lpstr>I focus on AI-assisted specialized translation.</vt:lpstr>
      <vt:lpstr>Key areas of our work</vt:lpstr>
      <vt:lpstr>Focus of this talk</vt:lpstr>
      <vt:lpstr>Outline</vt:lpstr>
      <vt:lpstr>1. Financial Translation in Hong Kong</vt:lpstr>
      <vt:lpstr>Role of financial translation in HK’s economy</vt:lpstr>
      <vt:lpstr>Significance of financial translation in HK</vt:lpstr>
      <vt:lpstr>Key financial documents</vt:lpstr>
      <vt:lpstr>Challenges of financial translation</vt:lpstr>
      <vt:lpstr>Opportunities for financial translation in HK</vt:lpstr>
      <vt:lpstr>Current tools for financial translators</vt:lpstr>
      <vt:lpstr>2. Recent AI Advancements</vt:lpstr>
      <vt:lpstr>Three concepts</vt:lpstr>
      <vt:lpstr>Example</vt:lpstr>
      <vt:lpstr>PowerPoint Presentation</vt:lpstr>
      <vt:lpstr>Deep learning</vt:lpstr>
      <vt:lpstr>Features of deep learning</vt:lpstr>
      <vt:lpstr>Feature 1: Multilayered artificial neurons</vt:lpstr>
      <vt:lpstr>PowerPoint Presentation</vt:lpstr>
      <vt:lpstr>PowerPoint Presentation</vt:lpstr>
      <vt:lpstr>PowerPoint Presentation</vt:lpstr>
      <vt:lpstr>Feature 2: Feature extraction and representation</vt:lpstr>
      <vt:lpstr>Feature 3: Versatility across domains</vt:lpstr>
      <vt:lpstr>Feature 4: Resurgence in popularity</vt:lpstr>
      <vt:lpstr>Key Concepts</vt:lpstr>
      <vt:lpstr>PowerPoint Presentation</vt:lpstr>
      <vt:lpstr>Formally, we have the following:</vt:lpstr>
      <vt:lpstr>In the context of translation, a key example is …</vt:lpstr>
      <vt:lpstr>Conventional methods</vt:lpstr>
      <vt:lpstr>Example of NMT</vt:lpstr>
      <vt:lpstr>Auto-regressive NMT with encoder and decoder</vt:lpstr>
      <vt:lpstr>Common types of networks</vt:lpstr>
      <vt:lpstr>3. AI-driven Applications for Financial Translators</vt:lpstr>
      <vt:lpstr>Driving innovation in translation technology with AI: Examples</vt:lpstr>
      <vt:lpstr>Platform 1: Term Extractor</vt:lpstr>
      <vt:lpstr>Conventional methods</vt:lpstr>
      <vt:lpstr>Current challenges (1)</vt:lpstr>
      <vt:lpstr>Current challenges (2)</vt:lpstr>
      <vt:lpstr>PowerPoint Presentation</vt:lpstr>
      <vt:lpstr>How does it work?</vt:lpstr>
      <vt:lpstr>Example</vt:lpstr>
      <vt:lpstr>An online tool</vt:lpstr>
      <vt:lpstr>Our tool</vt:lpstr>
      <vt:lpstr>Platform 2: IPOTranslate</vt:lpstr>
      <vt:lpstr>The need for bilingual IPO prospectuses</vt:lpstr>
      <vt:lpstr>Limitations of current MT systems</vt:lpstr>
      <vt:lpstr>Our solution: IPOTranslate</vt:lpstr>
      <vt:lpstr>PowerPoint Presentation</vt:lpstr>
      <vt:lpstr>PowerPoint Presentation</vt:lpstr>
      <vt:lpstr>IPOTranslate: How does it work</vt:lpstr>
      <vt:lpstr>Common types of networks</vt:lpstr>
      <vt:lpstr>Example 1</vt:lpstr>
      <vt:lpstr>Example 1</vt:lpstr>
      <vt:lpstr>Example 2</vt:lpstr>
      <vt:lpstr>PowerPoint Presentation</vt:lpstr>
      <vt:lpstr>Experiment: results</vt:lpstr>
      <vt:lpstr>Platform 3: Text Explainer</vt:lpstr>
      <vt:lpstr>Current challenges</vt:lpstr>
      <vt:lpstr>Solution offered by our tool</vt:lpstr>
      <vt:lpstr>PowerPoint Presentation</vt:lpstr>
      <vt:lpstr>Examples</vt:lpstr>
      <vt:lpstr>Example 1</vt:lpstr>
      <vt:lpstr>Consider this …</vt:lpstr>
      <vt:lpstr>Now, we have an alternative …</vt:lpstr>
      <vt:lpstr>Sound (1)</vt:lpstr>
      <vt:lpstr>Sound (2)</vt:lpstr>
      <vt:lpstr>Example 2</vt:lpstr>
      <vt:lpstr>PowerPoint Presentation</vt:lpstr>
      <vt:lpstr>Example 3</vt:lpstr>
      <vt:lpstr>PowerPoint Presentation</vt:lpstr>
      <vt:lpstr>Platform 4: Sentence Finder</vt:lpstr>
      <vt:lpstr>Conventional form of TM</vt:lpstr>
      <vt:lpstr>Current Problems with TMs</vt:lpstr>
      <vt:lpstr>Current Problems with TMs</vt:lpstr>
      <vt:lpstr>Current Problems with TMs</vt:lpstr>
      <vt:lpstr>Current Problems with TMs</vt:lpstr>
      <vt:lpstr>Features</vt:lpstr>
      <vt:lpstr>PowerPoint Presentation</vt:lpstr>
      <vt:lpstr>How does it work?</vt:lpstr>
      <vt:lpstr>Example</vt:lpstr>
      <vt:lpstr>Example</vt:lpstr>
      <vt:lpstr>4. The Way Forward</vt:lpstr>
      <vt:lpstr>The Way Forward (see Siu 2023b)</vt:lpstr>
      <vt:lpstr>Noteworthy trend</vt:lpstr>
      <vt:lpstr>NMT again</vt:lpstr>
      <vt:lpstr>Example of LLM</vt:lpstr>
      <vt:lpstr>Decoder-based LLMs like ChatGPT</vt:lpstr>
      <vt:lpstr>Formally, we have</vt:lpstr>
      <vt:lpstr>ChatGPT: An Example</vt:lpstr>
      <vt:lpstr>Read More</vt:lpstr>
      <vt:lpstr>Read More</vt:lpstr>
      <vt:lpstr>Read More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and Financial Translation</dc:title>
  <dc:creator>Sai Cheong Siu</dc:creator>
  <cp:lastModifiedBy>Sai Cheong Siu</cp:lastModifiedBy>
  <cp:revision>26</cp:revision>
  <dcterms:created xsi:type="dcterms:W3CDTF">2023-09-24T02:54:32Z</dcterms:created>
  <dcterms:modified xsi:type="dcterms:W3CDTF">2023-09-28T07:36:06Z</dcterms:modified>
</cp:coreProperties>
</file>